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ags/tag17.xml" ContentType="application/vnd.openxmlformats-officedocument.presentationml.tags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tags/tag18.xml" ContentType="application/vnd.openxmlformats-officedocument.presentationml.tags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9" r:id="rId3"/>
    <p:sldMasterId id="2147483702" r:id="rId4"/>
  </p:sldMasterIdLst>
  <p:notesMasterIdLst>
    <p:notesMasterId r:id="rId15"/>
  </p:notesMasterIdLst>
  <p:handoutMasterIdLst>
    <p:handoutMasterId r:id="rId16"/>
  </p:handoutMasterIdLst>
  <p:sldIdLst>
    <p:sldId id="462" r:id="rId5"/>
    <p:sldId id="475" r:id="rId6"/>
    <p:sldId id="461" r:id="rId7"/>
    <p:sldId id="467" r:id="rId8"/>
    <p:sldId id="464" r:id="rId9"/>
    <p:sldId id="476" r:id="rId10"/>
    <p:sldId id="474" r:id="rId11"/>
    <p:sldId id="469" r:id="rId12"/>
    <p:sldId id="472" r:id="rId13"/>
    <p:sldId id="473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rche, Julia K" initials="LJK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8AA4"/>
    <a:srgbClr val="94B6C7"/>
    <a:srgbClr val="657E32"/>
    <a:srgbClr val="E9F0F3"/>
    <a:srgbClr val="DBE7EC"/>
    <a:srgbClr val="CEDDEC"/>
    <a:srgbClr val="E4EEF4"/>
    <a:srgbClr val="288D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34" autoAdjust="0"/>
    <p:restoredTop sz="89531" autoAdjust="0"/>
  </p:normalViewPr>
  <p:slideViewPr>
    <p:cSldViewPr snapToGrid="0">
      <p:cViewPr varScale="1">
        <p:scale>
          <a:sx n="80" d="100"/>
          <a:sy n="80" d="100"/>
        </p:scale>
        <p:origin x="140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323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8BDF3A-C50E-4F40-95AC-05B52701F60C}" type="doc">
      <dgm:prSet loTypeId="urn:microsoft.com/office/officeart/2005/8/layout/hChevron3" loCatId="process" qsTypeId="urn:microsoft.com/office/officeart/2005/8/quickstyle/simple1" qsCatId="simple" csTypeId="urn:microsoft.com/office/officeart/2005/8/colors/accent2_2" csCatId="accent2" phldr="1"/>
      <dgm:spPr/>
    </dgm:pt>
    <dgm:pt modelId="{BFD67C4E-ECB3-4E2C-9C1C-C6C0381850EA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400" b="1" dirty="0">
              <a:latin typeface="Franklin Gothic Medium" panose="020B0603020102020204" pitchFamily="34" charset="0"/>
            </a:rPr>
            <a:t>Care Needs Screening</a:t>
          </a:r>
        </a:p>
      </dgm:t>
    </dgm:pt>
    <dgm:pt modelId="{7AA32992-8F35-4F72-B5B1-9D71C5387859}" type="parTrans" cxnId="{53EDD986-A61C-4515-BB8C-760DAE6B1B6A}">
      <dgm:prSet/>
      <dgm:spPr/>
      <dgm:t>
        <a:bodyPr/>
        <a:lstStyle/>
        <a:p>
          <a:endParaRPr lang="en-US" sz="1400" b="1"/>
        </a:p>
      </dgm:t>
    </dgm:pt>
    <dgm:pt modelId="{248B686D-E941-45FA-9451-5BB97F40EBF1}" type="sibTrans" cxnId="{53EDD986-A61C-4515-BB8C-760DAE6B1B6A}">
      <dgm:prSet/>
      <dgm:spPr/>
      <dgm:t>
        <a:bodyPr/>
        <a:lstStyle/>
        <a:p>
          <a:endParaRPr lang="en-US" sz="1400" b="1"/>
        </a:p>
      </dgm:t>
    </dgm:pt>
    <dgm:pt modelId="{E0C4BE44-FF38-4289-8964-95901E8DBC70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400" b="1" dirty="0">
              <a:latin typeface="Franklin Gothic Demi Cond" panose="020B0706030402020204" pitchFamily="34" charset="0"/>
            </a:rPr>
            <a:t>Risk Scoring and Stratification</a:t>
          </a:r>
          <a:r>
            <a:rPr lang="en-US" sz="1400" b="1" dirty="0"/>
            <a:t> </a:t>
          </a:r>
        </a:p>
      </dgm:t>
    </dgm:pt>
    <dgm:pt modelId="{C659CD97-9CFE-46AB-B049-517B4D4EC92F}" type="parTrans" cxnId="{DEAEE6B8-7D95-406F-BCA3-D997EBE72379}">
      <dgm:prSet/>
      <dgm:spPr/>
      <dgm:t>
        <a:bodyPr/>
        <a:lstStyle/>
        <a:p>
          <a:endParaRPr lang="en-US" sz="1400" b="1"/>
        </a:p>
      </dgm:t>
    </dgm:pt>
    <dgm:pt modelId="{A78C6C5B-72D7-4D5E-9272-1CE6C0D58785}" type="sibTrans" cxnId="{DEAEE6B8-7D95-406F-BCA3-D997EBE72379}">
      <dgm:prSet/>
      <dgm:spPr/>
      <dgm:t>
        <a:bodyPr/>
        <a:lstStyle/>
        <a:p>
          <a:endParaRPr lang="en-US" sz="1400" b="1"/>
        </a:p>
      </dgm:t>
    </dgm:pt>
    <dgm:pt modelId="{BE199AB2-696A-42E0-9DC1-782DA16CBBA0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400" b="1" dirty="0">
              <a:latin typeface="Franklin Gothic Medium" panose="020B0603020102020204" pitchFamily="34" charset="0"/>
            </a:rPr>
            <a:t>Comprehensive Assessment</a:t>
          </a:r>
        </a:p>
      </dgm:t>
    </dgm:pt>
    <dgm:pt modelId="{9597267A-1AC2-4B00-AD21-D56A4DD5B548}" type="parTrans" cxnId="{128E5C8C-6871-4401-9533-C6B13236F2BD}">
      <dgm:prSet/>
      <dgm:spPr/>
      <dgm:t>
        <a:bodyPr/>
        <a:lstStyle/>
        <a:p>
          <a:endParaRPr lang="en-US" sz="1400" b="1"/>
        </a:p>
      </dgm:t>
    </dgm:pt>
    <dgm:pt modelId="{A36BF7D8-A727-4948-A1F8-9127057B63AB}" type="sibTrans" cxnId="{128E5C8C-6871-4401-9533-C6B13236F2BD}">
      <dgm:prSet/>
      <dgm:spPr/>
      <dgm:t>
        <a:bodyPr/>
        <a:lstStyle/>
        <a:p>
          <a:endParaRPr lang="en-US" sz="1400" b="1"/>
        </a:p>
      </dgm:t>
    </dgm:pt>
    <dgm:pt modelId="{135FBB17-3E6A-4B9E-9CF8-4CC57212C623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400" b="1" dirty="0">
              <a:latin typeface="Franklin Gothic Medium" panose="020B0603020102020204" pitchFamily="34" charset="0"/>
            </a:rPr>
            <a:t>Care Management for high-need enrollees</a:t>
          </a:r>
        </a:p>
      </dgm:t>
    </dgm:pt>
    <dgm:pt modelId="{7B14FD9F-C760-4726-977B-20A536194EF2}" type="parTrans" cxnId="{BA7D238F-B4FA-499B-804A-829A5B721107}">
      <dgm:prSet/>
      <dgm:spPr/>
      <dgm:t>
        <a:bodyPr/>
        <a:lstStyle/>
        <a:p>
          <a:endParaRPr lang="en-US" b="1"/>
        </a:p>
      </dgm:t>
    </dgm:pt>
    <dgm:pt modelId="{0056CBDF-6B83-4064-8A85-F2839E0D2FE1}" type="sibTrans" cxnId="{BA7D238F-B4FA-499B-804A-829A5B721107}">
      <dgm:prSet/>
      <dgm:spPr/>
      <dgm:t>
        <a:bodyPr/>
        <a:lstStyle/>
        <a:p>
          <a:endParaRPr lang="en-US" b="1"/>
        </a:p>
      </dgm:t>
    </dgm:pt>
    <dgm:pt modelId="{A5B26049-25D4-4C88-BB62-21911BDE384E}" type="pres">
      <dgm:prSet presAssocID="{E68BDF3A-C50E-4F40-95AC-05B52701F60C}" presName="Name0" presStyleCnt="0">
        <dgm:presLayoutVars>
          <dgm:dir/>
          <dgm:resizeHandles val="exact"/>
        </dgm:presLayoutVars>
      </dgm:prSet>
      <dgm:spPr/>
    </dgm:pt>
    <dgm:pt modelId="{BAFAAE3E-9096-4528-93BE-72CE551124B5}" type="pres">
      <dgm:prSet presAssocID="{BFD67C4E-ECB3-4E2C-9C1C-C6C0381850EA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020688-D410-4946-BA80-151176201DFA}" type="pres">
      <dgm:prSet presAssocID="{248B686D-E941-45FA-9451-5BB97F40EBF1}" presName="parSpace" presStyleCnt="0"/>
      <dgm:spPr/>
    </dgm:pt>
    <dgm:pt modelId="{6D5034EE-8CB2-450B-A44A-42C856697CD7}" type="pres">
      <dgm:prSet presAssocID="{E0C4BE44-FF38-4289-8964-95901E8DBC70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D9FFC2-37D0-4112-977D-8CE06BA1CCF1}" type="pres">
      <dgm:prSet presAssocID="{A78C6C5B-72D7-4D5E-9272-1CE6C0D58785}" presName="parSpace" presStyleCnt="0"/>
      <dgm:spPr/>
    </dgm:pt>
    <dgm:pt modelId="{5EE4B7B7-DF53-40F0-A9D0-06BE7AC2D99F}" type="pres">
      <dgm:prSet presAssocID="{BE199AB2-696A-42E0-9DC1-782DA16CBBA0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C2A6AD-0FF1-4DFB-8D27-1E0A897BB074}" type="pres">
      <dgm:prSet presAssocID="{A36BF7D8-A727-4948-A1F8-9127057B63AB}" presName="parSpace" presStyleCnt="0"/>
      <dgm:spPr/>
    </dgm:pt>
    <dgm:pt modelId="{AECDDF8B-5862-4004-9E53-E908615676F4}" type="pres">
      <dgm:prSet presAssocID="{135FBB17-3E6A-4B9E-9CF8-4CC57212C623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F43BE53-83C2-4D45-9084-4B3FD470532D}" type="presOf" srcId="{135FBB17-3E6A-4B9E-9CF8-4CC57212C623}" destId="{AECDDF8B-5862-4004-9E53-E908615676F4}" srcOrd="0" destOrd="0" presId="urn:microsoft.com/office/officeart/2005/8/layout/hChevron3"/>
    <dgm:cxn modelId="{038B50EE-0717-42CF-98F7-7E64F5F3AAC2}" type="presOf" srcId="{E0C4BE44-FF38-4289-8964-95901E8DBC70}" destId="{6D5034EE-8CB2-450B-A44A-42C856697CD7}" srcOrd="0" destOrd="0" presId="urn:microsoft.com/office/officeart/2005/8/layout/hChevron3"/>
    <dgm:cxn modelId="{F0DE2FC6-6488-4D04-83EE-E30295FF558E}" type="presOf" srcId="{BE199AB2-696A-42E0-9DC1-782DA16CBBA0}" destId="{5EE4B7B7-DF53-40F0-A9D0-06BE7AC2D99F}" srcOrd="0" destOrd="0" presId="urn:microsoft.com/office/officeart/2005/8/layout/hChevron3"/>
    <dgm:cxn modelId="{53EDD986-A61C-4515-BB8C-760DAE6B1B6A}" srcId="{E68BDF3A-C50E-4F40-95AC-05B52701F60C}" destId="{BFD67C4E-ECB3-4E2C-9C1C-C6C0381850EA}" srcOrd="0" destOrd="0" parTransId="{7AA32992-8F35-4F72-B5B1-9D71C5387859}" sibTransId="{248B686D-E941-45FA-9451-5BB97F40EBF1}"/>
    <dgm:cxn modelId="{DEAEE6B8-7D95-406F-BCA3-D997EBE72379}" srcId="{E68BDF3A-C50E-4F40-95AC-05B52701F60C}" destId="{E0C4BE44-FF38-4289-8964-95901E8DBC70}" srcOrd="1" destOrd="0" parTransId="{C659CD97-9CFE-46AB-B049-517B4D4EC92F}" sibTransId="{A78C6C5B-72D7-4D5E-9272-1CE6C0D58785}"/>
    <dgm:cxn modelId="{128E5C8C-6871-4401-9533-C6B13236F2BD}" srcId="{E68BDF3A-C50E-4F40-95AC-05B52701F60C}" destId="{BE199AB2-696A-42E0-9DC1-782DA16CBBA0}" srcOrd="2" destOrd="0" parTransId="{9597267A-1AC2-4B00-AD21-D56A4DD5B548}" sibTransId="{A36BF7D8-A727-4948-A1F8-9127057B63AB}"/>
    <dgm:cxn modelId="{2B72E9CF-0925-4322-8413-B0DCFB844BA9}" type="presOf" srcId="{BFD67C4E-ECB3-4E2C-9C1C-C6C0381850EA}" destId="{BAFAAE3E-9096-4528-93BE-72CE551124B5}" srcOrd="0" destOrd="0" presId="urn:microsoft.com/office/officeart/2005/8/layout/hChevron3"/>
    <dgm:cxn modelId="{E1577D25-7EDC-42A8-91F8-B56B6D2115D0}" type="presOf" srcId="{E68BDF3A-C50E-4F40-95AC-05B52701F60C}" destId="{A5B26049-25D4-4C88-BB62-21911BDE384E}" srcOrd="0" destOrd="0" presId="urn:microsoft.com/office/officeart/2005/8/layout/hChevron3"/>
    <dgm:cxn modelId="{BA7D238F-B4FA-499B-804A-829A5B721107}" srcId="{E68BDF3A-C50E-4F40-95AC-05B52701F60C}" destId="{135FBB17-3E6A-4B9E-9CF8-4CC57212C623}" srcOrd="3" destOrd="0" parTransId="{7B14FD9F-C760-4726-977B-20A536194EF2}" sibTransId="{0056CBDF-6B83-4064-8A85-F2839E0D2FE1}"/>
    <dgm:cxn modelId="{36FFD4BF-8D1A-41FF-8576-7BCFC75A0A61}" type="presParOf" srcId="{A5B26049-25D4-4C88-BB62-21911BDE384E}" destId="{BAFAAE3E-9096-4528-93BE-72CE551124B5}" srcOrd="0" destOrd="0" presId="urn:microsoft.com/office/officeart/2005/8/layout/hChevron3"/>
    <dgm:cxn modelId="{7DC262EA-E8DF-48F6-A017-0539866CE831}" type="presParOf" srcId="{A5B26049-25D4-4C88-BB62-21911BDE384E}" destId="{D7020688-D410-4946-BA80-151176201DFA}" srcOrd="1" destOrd="0" presId="urn:microsoft.com/office/officeart/2005/8/layout/hChevron3"/>
    <dgm:cxn modelId="{443A4785-8E60-4F43-8ED1-E64C3BB883C8}" type="presParOf" srcId="{A5B26049-25D4-4C88-BB62-21911BDE384E}" destId="{6D5034EE-8CB2-450B-A44A-42C856697CD7}" srcOrd="2" destOrd="0" presId="urn:microsoft.com/office/officeart/2005/8/layout/hChevron3"/>
    <dgm:cxn modelId="{9F4F9FB1-5C40-43D1-8849-FFA6E3A45595}" type="presParOf" srcId="{A5B26049-25D4-4C88-BB62-21911BDE384E}" destId="{C6D9FFC2-37D0-4112-977D-8CE06BA1CCF1}" srcOrd="3" destOrd="0" presId="urn:microsoft.com/office/officeart/2005/8/layout/hChevron3"/>
    <dgm:cxn modelId="{35E73EB5-FE0F-433D-8214-F465573D0ED2}" type="presParOf" srcId="{A5B26049-25D4-4C88-BB62-21911BDE384E}" destId="{5EE4B7B7-DF53-40F0-A9D0-06BE7AC2D99F}" srcOrd="4" destOrd="0" presId="urn:microsoft.com/office/officeart/2005/8/layout/hChevron3"/>
    <dgm:cxn modelId="{C22F9C99-7A09-4F11-8761-40328AD3690D}" type="presParOf" srcId="{A5B26049-25D4-4C88-BB62-21911BDE384E}" destId="{63C2A6AD-0FF1-4DFB-8D27-1E0A897BB074}" srcOrd="5" destOrd="0" presId="urn:microsoft.com/office/officeart/2005/8/layout/hChevron3"/>
    <dgm:cxn modelId="{5583086F-84CC-4561-B443-C3A100BB93E7}" type="presParOf" srcId="{A5B26049-25D4-4C88-BB62-21911BDE384E}" destId="{AECDDF8B-5862-4004-9E53-E908615676F4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FAAE3E-9096-4528-93BE-72CE551124B5}">
      <dsp:nvSpPr>
        <dsp:cNvPr id="0" name=""/>
        <dsp:cNvSpPr/>
      </dsp:nvSpPr>
      <dsp:spPr>
        <a:xfrm>
          <a:off x="2142" y="1108212"/>
          <a:ext cx="2149985" cy="859994"/>
        </a:xfrm>
        <a:prstGeom prst="homePlate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676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latin typeface="Franklin Gothic Medium" panose="020B0603020102020204" pitchFamily="34" charset="0"/>
            </a:rPr>
            <a:t>Care Needs Screening</a:t>
          </a:r>
        </a:p>
      </dsp:txBody>
      <dsp:txXfrm>
        <a:off x="2142" y="1108212"/>
        <a:ext cx="1934987" cy="859994"/>
      </dsp:txXfrm>
    </dsp:sp>
    <dsp:sp modelId="{6D5034EE-8CB2-450B-A44A-42C856697CD7}">
      <dsp:nvSpPr>
        <dsp:cNvPr id="0" name=""/>
        <dsp:cNvSpPr/>
      </dsp:nvSpPr>
      <dsp:spPr>
        <a:xfrm>
          <a:off x="1722130" y="1108212"/>
          <a:ext cx="2149985" cy="859994"/>
        </a:xfrm>
        <a:prstGeom prst="chevron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latin typeface="Franklin Gothic Demi Cond" panose="020B0706030402020204" pitchFamily="34" charset="0"/>
            </a:rPr>
            <a:t>Risk Scoring and Stratification</a:t>
          </a:r>
          <a:r>
            <a:rPr lang="en-US" sz="1400" b="1" kern="1200" dirty="0"/>
            <a:t> </a:t>
          </a:r>
        </a:p>
      </dsp:txBody>
      <dsp:txXfrm>
        <a:off x="2152127" y="1108212"/>
        <a:ext cx="1289991" cy="859994"/>
      </dsp:txXfrm>
    </dsp:sp>
    <dsp:sp modelId="{5EE4B7B7-DF53-40F0-A9D0-06BE7AC2D99F}">
      <dsp:nvSpPr>
        <dsp:cNvPr id="0" name=""/>
        <dsp:cNvSpPr/>
      </dsp:nvSpPr>
      <dsp:spPr>
        <a:xfrm>
          <a:off x="3442118" y="1108212"/>
          <a:ext cx="2149985" cy="859994"/>
        </a:xfrm>
        <a:prstGeom prst="chevron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latin typeface="Franklin Gothic Medium" panose="020B0603020102020204" pitchFamily="34" charset="0"/>
            </a:rPr>
            <a:t>Comprehensive Assessment</a:t>
          </a:r>
        </a:p>
      </dsp:txBody>
      <dsp:txXfrm>
        <a:off x="3872115" y="1108212"/>
        <a:ext cx="1289991" cy="859994"/>
      </dsp:txXfrm>
    </dsp:sp>
    <dsp:sp modelId="{AECDDF8B-5862-4004-9E53-E908615676F4}">
      <dsp:nvSpPr>
        <dsp:cNvPr id="0" name=""/>
        <dsp:cNvSpPr/>
      </dsp:nvSpPr>
      <dsp:spPr>
        <a:xfrm>
          <a:off x="5162107" y="1108212"/>
          <a:ext cx="2149985" cy="859994"/>
        </a:xfrm>
        <a:prstGeom prst="chevron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latin typeface="Franklin Gothic Medium" panose="020B0603020102020204" pitchFamily="34" charset="0"/>
            </a:rPr>
            <a:t>Care Management for high-need enrollees</a:t>
          </a:r>
        </a:p>
      </dsp:txBody>
      <dsp:txXfrm>
        <a:off x="5592104" y="1108212"/>
        <a:ext cx="1289991" cy="8599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578"/>
          </a:xfrm>
          <a:prstGeom prst="rect">
            <a:avLst/>
          </a:prstGeom>
        </p:spPr>
        <p:txBody>
          <a:bodyPr vert="horz" lIns="91768" tIns="45884" rIns="91768" bIns="458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6578"/>
          </a:xfrm>
          <a:prstGeom prst="rect">
            <a:avLst/>
          </a:prstGeom>
        </p:spPr>
        <p:txBody>
          <a:bodyPr vert="horz" lIns="91768" tIns="45884" rIns="91768" bIns="45884" rtlCol="0"/>
          <a:lstStyle>
            <a:lvl1pPr algn="r">
              <a:defRPr sz="1200"/>
            </a:lvl1pPr>
          </a:lstStyle>
          <a:p>
            <a:fld id="{A9B734D9-FBB7-4B85-86A2-24E15EDE55E0}" type="datetimeFigureOut">
              <a:rPr lang="en-US" smtClean="0"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823"/>
            <a:ext cx="3038475" cy="466578"/>
          </a:xfrm>
          <a:prstGeom prst="rect">
            <a:avLst/>
          </a:prstGeom>
        </p:spPr>
        <p:txBody>
          <a:bodyPr vert="horz" lIns="91768" tIns="45884" rIns="91768" bIns="458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823"/>
            <a:ext cx="3038475" cy="466578"/>
          </a:xfrm>
          <a:prstGeom prst="rect">
            <a:avLst/>
          </a:prstGeom>
        </p:spPr>
        <p:txBody>
          <a:bodyPr vert="horz" lIns="91768" tIns="45884" rIns="91768" bIns="45884" rtlCol="0" anchor="b"/>
          <a:lstStyle>
            <a:lvl1pPr algn="r">
              <a:defRPr sz="1200"/>
            </a:lvl1pPr>
          </a:lstStyle>
          <a:p>
            <a:fld id="{41803F26-4061-4820-A8A7-DA9F547591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075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3164" tIns="46581" rIns="93164" bIns="4658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5"/>
          </a:xfrm>
          <a:prstGeom prst="rect">
            <a:avLst/>
          </a:prstGeom>
        </p:spPr>
        <p:txBody>
          <a:bodyPr vert="horz" lIns="93164" tIns="46581" rIns="93164" bIns="46581" rtlCol="0"/>
          <a:lstStyle>
            <a:lvl1pPr algn="r">
              <a:defRPr sz="1200"/>
            </a:lvl1pPr>
          </a:lstStyle>
          <a:p>
            <a:fld id="{E3FD6F98-055A-4837-90F2-8E5F6821A1BB}" type="datetimeFigureOut">
              <a:rPr lang="en-US" smtClean="0"/>
              <a:t>3/21/2018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1" rIns="93164" bIns="4658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4"/>
            <a:ext cx="5608320" cy="3660458"/>
          </a:xfrm>
          <a:prstGeom prst="rect">
            <a:avLst/>
          </a:prstGeom>
        </p:spPr>
        <p:txBody>
          <a:bodyPr vert="horz" lIns="93164" tIns="46581" rIns="93164" bIns="4658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9"/>
            <a:ext cx="3037840" cy="466434"/>
          </a:xfrm>
          <a:prstGeom prst="rect">
            <a:avLst/>
          </a:prstGeom>
        </p:spPr>
        <p:txBody>
          <a:bodyPr vert="horz" lIns="93164" tIns="46581" rIns="93164" bIns="4658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9"/>
            <a:ext cx="3037840" cy="466434"/>
          </a:xfrm>
          <a:prstGeom prst="rect">
            <a:avLst/>
          </a:prstGeom>
        </p:spPr>
        <p:txBody>
          <a:bodyPr vert="horz" lIns="93164" tIns="46581" rIns="93164" bIns="46581" rtlCol="0" anchor="b"/>
          <a:lstStyle>
            <a:lvl1pPr algn="r">
              <a:defRPr sz="1200"/>
            </a:lvl1pPr>
          </a:lstStyle>
          <a:p>
            <a:fld id="{DBCC7D24-0DC9-4E9C-89C0-35D79A09D3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617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C7D24-0DC9-4E9C-89C0-35D79A09D33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3168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C7D24-0DC9-4E9C-89C0-35D79A09D337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281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C7D24-0DC9-4E9C-89C0-35D79A09D33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27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C7D24-0DC9-4E9C-89C0-35D79A09D337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281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C7D24-0DC9-4E9C-89C0-35D79A09D337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2816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C7D24-0DC9-4E9C-89C0-35D79A09D337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2816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C7D24-0DC9-4E9C-89C0-35D79A09D337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281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C7D24-0DC9-4E9C-89C0-35D79A09D337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2816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C7D24-0DC9-4E9C-89C0-35D79A09D337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2816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C7D24-0DC9-4E9C-89C0-35D79A09D337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281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5.bin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6.bin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7.bin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8.bin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9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9.bin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0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0.bin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1.bin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2.bin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3.bin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4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4.bin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5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5.bin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6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6.bin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7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7.bin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8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8.bin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Gold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50" y="2051009"/>
            <a:ext cx="2023349" cy="2020824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3860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607418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768596" y="2051009"/>
            <a:ext cx="5774267" cy="2020824"/>
          </a:xfrm>
        </p:spPr>
        <p:txBody>
          <a:bodyPr anchor="ctr">
            <a:noAutofit/>
          </a:bodyPr>
          <a:lstStyle>
            <a:lvl1pPr marL="0" indent="0">
              <a:buNone/>
              <a:defRPr sz="3600" baseline="0">
                <a:latin typeface="Franklin Gothic Demi Cond" panose="020B070603040202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2768596" y="4071833"/>
            <a:ext cx="5774267" cy="94875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aseline="0"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768596" y="5020585"/>
            <a:ext cx="5774267" cy="488226"/>
          </a:xfrm>
        </p:spPr>
        <p:txBody>
          <a:bodyPr anchor="b">
            <a:normAutofit/>
          </a:bodyPr>
          <a:lstStyle>
            <a:lvl1pPr marL="0" indent="0">
              <a:buNone/>
              <a:defRPr sz="2400" baseline="0"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1800731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&amp; Bottom Ru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0" name="Footer Placeholder 20"/>
          <p:cNvSpPr>
            <a:spLocks noGrp="1"/>
          </p:cNvSpPr>
          <p:nvPr>
            <p:ph type="ftr" sz="quarter" idx="13"/>
          </p:nvPr>
        </p:nvSpPr>
        <p:spPr>
          <a:xfrm>
            <a:off x="521228" y="6573308"/>
            <a:ext cx="7682971" cy="284692"/>
          </a:xfrm>
        </p:spPr>
        <p:txBody>
          <a:bodyPr/>
          <a:lstStyle>
            <a:lvl1pPr algn="l">
              <a:defRPr sz="1000" cap="all" baseline="0">
                <a:solidFill>
                  <a:schemeClr val="tx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/>
              <a:t>MEDICAID SAMPLE PRES | MONTH DAY, YYYY | v2</a:t>
            </a:r>
            <a:endParaRPr lang="en-US" dirty="0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4"/>
          </p:nvPr>
        </p:nvSpPr>
        <p:spPr>
          <a:xfrm>
            <a:off x="8305800" y="6573308"/>
            <a:ext cx="564098" cy="284692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Franklin Gothic Demi Cond" panose="020B0706030402020204" pitchFamily="34" charset="0"/>
              </a:defRPr>
            </a:lvl1pPr>
          </a:lstStyle>
          <a:p>
            <a:fld id="{11F27F3A-B3E9-41ED-AF8F-A365F10BB6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063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3952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s_No Top R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1769477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1" y="6243108"/>
            <a:ext cx="8228012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latin typeface="Calibri"/>
                <a:sym typeface="Calibri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Calibri"/>
                <a:sym typeface="Calibri"/>
              </a:defRPr>
            </a:lvl1pPr>
          </a:lstStyle>
          <a:p>
            <a:r>
              <a:rPr lang="en-US">
                <a:solidFill>
                  <a:prstClr val="black"/>
                </a:solidFill>
              </a:rPr>
              <a:t>MEDICAID TRANSFORMATION LEADERSHIP MEETING | DECEMBER 12, 2017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latin typeface="Calibri"/>
                <a:sym typeface="Calibri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Calibri"/>
              <a:sym typeface="Calibri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/>
                <a:sym typeface="Calibri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4"/>
          </p:nvPr>
        </p:nvSpPr>
        <p:spPr>
          <a:xfrm>
            <a:off x="457200" y="1724025"/>
            <a:ext cx="8228013" cy="4408488"/>
          </a:xfrm>
        </p:spPr>
        <p:txBody>
          <a:bodyPr/>
          <a:lstStyle>
            <a:lvl1pPr>
              <a:defRPr>
                <a:latin typeface="Calibri"/>
                <a:sym typeface="Calibri"/>
              </a:defRPr>
            </a:lvl1pPr>
            <a:lvl2pPr>
              <a:defRPr>
                <a:latin typeface="Calibri"/>
                <a:sym typeface="Calibri"/>
              </a:defRPr>
            </a:lvl2pPr>
            <a:lvl3pPr>
              <a:defRPr>
                <a:latin typeface="Calibri"/>
                <a:sym typeface="Calibri"/>
              </a:defRPr>
            </a:lvl3pPr>
            <a:lvl4pPr>
              <a:defRPr>
                <a:latin typeface="Calibri"/>
                <a:sym typeface="Calibri"/>
              </a:defRPr>
            </a:lvl4pPr>
            <a:lvl5pPr>
              <a:defRPr>
                <a:latin typeface="Calibri"/>
                <a:sym typeface="Calibri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36893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, Bottom Only R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6471632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9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Calibri"/>
                <a:sym typeface="Calibri"/>
              </a:defRPr>
            </a:lvl1pPr>
          </a:lstStyle>
          <a:p>
            <a:r>
              <a:rPr lang="en-US">
                <a:solidFill>
                  <a:prstClr val="black"/>
                </a:solidFill>
              </a:rPr>
              <a:t>MEDICAID TRANSFORMATION LEADERSHIP MEETING | DECEMBER 12, 2017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alibri"/>
                <a:sym typeface="Calibri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38549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Gold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2438069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50" y="2051009"/>
            <a:ext cx="2023349" cy="2020824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3860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sym typeface="Calibri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607418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sym typeface="Calibri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768596" y="2051009"/>
            <a:ext cx="5774267" cy="202082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600" baseline="0">
                <a:latin typeface="Calibri"/>
                <a:sym typeface="Calibri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2768596" y="4071833"/>
            <a:ext cx="5774267" cy="94875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aseline="0">
                <a:latin typeface="Calibri"/>
                <a:sym typeface="Calibri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768596" y="5020585"/>
            <a:ext cx="5774267" cy="48822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 baseline="0">
                <a:latin typeface="Calibri"/>
                <a:sym typeface="Calibri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20384269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Color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7275070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50" y="2054822"/>
            <a:ext cx="2017011" cy="2017011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3860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sym typeface="Calibri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607418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sym typeface="Calibri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768596" y="2051009"/>
            <a:ext cx="5774267" cy="202082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600" baseline="0">
                <a:latin typeface="Calibri"/>
                <a:sym typeface="Calibri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2768596" y="4071833"/>
            <a:ext cx="5774267" cy="94875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aseline="0">
                <a:latin typeface="Calibri"/>
                <a:sym typeface="Calibri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768596" y="5020585"/>
            <a:ext cx="5774267" cy="48822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 baseline="0">
                <a:latin typeface="Calibri"/>
                <a:sym typeface="Calibri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7586354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Black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680724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66" y="2051009"/>
            <a:ext cx="2023733" cy="2020824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3860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sym typeface="Calibri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607418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sym typeface="Calibri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768596" y="2051009"/>
            <a:ext cx="5774267" cy="202082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2800" b="1" baseline="0">
                <a:latin typeface="Calibri"/>
                <a:sym typeface="Calibri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2768596" y="4071833"/>
            <a:ext cx="5774267" cy="94875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 baseline="0">
                <a:latin typeface="Calibri"/>
                <a:sym typeface="Calibri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768596" y="5020585"/>
            <a:ext cx="5774267" cy="48822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 b="1" baseline="0">
                <a:latin typeface="Calibri"/>
                <a:sym typeface="Calibri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7210167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6893953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sym typeface="Calibri"/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ine 12"/>
          <p:cNvSpPr>
            <a:spLocks noChangeShapeType="1"/>
          </p:cNvSpPr>
          <p:nvPr userDrawn="1"/>
        </p:nvSpPr>
        <p:spPr bwMode="auto">
          <a:xfrm>
            <a:off x="0" y="1184101"/>
            <a:ext cx="9144000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xtLst/>
        </p:spPr>
        <p:txBody>
          <a:bodyPr lIns="96661" tIns="48331" rIns="96661" bIns="48331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/>
                <a:sym typeface="Calibri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Content Placeholder 20"/>
          <p:cNvSpPr>
            <a:spLocks noGrp="1"/>
          </p:cNvSpPr>
          <p:nvPr>
            <p:ph sz="quarter" idx="15"/>
          </p:nvPr>
        </p:nvSpPr>
        <p:spPr>
          <a:xfrm>
            <a:off x="457200" y="1724025"/>
            <a:ext cx="8228013" cy="4408488"/>
          </a:xfrm>
        </p:spPr>
        <p:txBody>
          <a:bodyPr/>
          <a:lstStyle>
            <a:lvl1pPr>
              <a:defRPr>
                <a:latin typeface="Calibri"/>
                <a:sym typeface="Calibri"/>
              </a:defRPr>
            </a:lvl1pPr>
            <a:lvl2pPr>
              <a:defRPr>
                <a:latin typeface="Calibri"/>
                <a:sym typeface="Calibri"/>
              </a:defRPr>
            </a:lvl2pPr>
            <a:lvl3pPr>
              <a:defRPr>
                <a:latin typeface="Calibri"/>
                <a:sym typeface="Calibri"/>
              </a:defRPr>
            </a:lvl3pPr>
            <a:lvl4pPr>
              <a:defRPr>
                <a:latin typeface="Calibri"/>
                <a:sym typeface="Calibri"/>
              </a:defRPr>
            </a:lvl4pPr>
            <a:lvl5pPr>
              <a:defRPr>
                <a:latin typeface="Calibri"/>
                <a:sym typeface="Calibri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latin typeface="Calibri"/>
                <a:sym typeface="Calibri"/>
              </a:defRPr>
            </a:lvl1pPr>
          </a:lstStyle>
          <a:p>
            <a:r>
              <a:rPr lang="en-US">
                <a:solidFill>
                  <a:prstClr val="black"/>
                </a:solidFill>
              </a:rPr>
              <a:t>MEDICAID TRANSFORMATION LEADERSHIP MEETING | DECEMBER 12, 2017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latin typeface="Calibri"/>
                <a:sym typeface="Calibri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9491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w/Foot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8839609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sym typeface="Calibri"/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ine 12"/>
          <p:cNvSpPr>
            <a:spLocks noChangeShapeType="1"/>
          </p:cNvSpPr>
          <p:nvPr userDrawn="1"/>
        </p:nvSpPr>
        <p:spPr bwMode="auto">
          <a:xfrm>
            <a:off x="0" y="1184101"/>
            <a:ext cx="9144000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xtLst/>
        </p:spPr>
        <p:txBody>
          <a:bodyPr lIns="96661" tIns="48331" rIns="96661" bIns="48331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/>
                <a:sym typeface="Calibri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Content Placeholder 20"/>
          <p:cNvSpPr>
            <a:spLocks noGrp="1"/>
          </p:cNvSpPr>
          <p:nvPr>
            <p:ph sz="quarter" idx="15"/>
          </p:nvPr>
        </p:nvSpPr>
        <p:spPr>
          <a:xfrm>
            <a:off x="457200" y="1724025"/>
            <a:ext cx="8228013" cy="4408488"/>
          </a:xfrm>
        </p:spPr>
        <p:txBody>
          <a:bodyPr/>
          <a:lstStyle>
            <a:lvl1pPr>
              <a:defRPr>
                <a:latin typeface="Calibri"/>
                <a:sym typeface="Calibri"/>
              </a:defRPr>
            </a:lvl1pPr>
            <a:lvl2pPr>
              <a:defRPr>
                <a:latin typeface="Calibri"/>
                <a:sym typeface="Calibri"/>
              </a:defRPr>
            </a:lvl2pPr>
            <a:lvl3pPr>
              <a:defRPr>
                <a:latin typeface="Calibri"/>
                <a:sym typeface="Calibri"/>
              </a:defRPr>
            </a:lvl3pPr>
            <a:lvl4pPr>
              <a:defRPr>
                <a:latin typeface="Calibri"/>
                <a:sym typeface="Calibri"/>
              </a:defRPr>
            </a:lvl4pPr>
            <a:lvl5pPr>
              <a:defRPr>
                <a:latin typeface="Calibri"/>
                <a:sym typeface="Calibri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latin typeface="Calibri"/>
                <a:sym typeface="Calibri"/>
              </a:defRPr>
            </a:lvl1pPr>
          </a:lstStyle>
          <a:p>
            <a:r>
              <a:rPr lang="en-US">
                <a:solidFill>
                  <a:prstClr val="black"/>
                </a:solidFill>
              </a:rPr>
              <a:t>MEDICAID TRANSFORMATION LEADERSHIP MEETING | DECEMBER 12, 2017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latin typeface="Calibri"/>
                <a:sym typeface="Calibri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1" y="6243108"/>
            <a:ext cx="8228012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latin typeface="Calibri"/>
                <a:sym typeface="Calibri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</p:spTree>
    <p:extLst>
      <p:ext uri="{BB962C8B-B14F-4D97-AF65-F5344CB8AC3E}">
        <p14:creationId xmlns:p14="http://schemas.microsoft.com/office/powerpoint/2010/main" val="8885678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&amp; Table Char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8761932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457201" y="2548467"/>
            <a:ext cx="8228012" cy="369423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latin typeface="Calibri"/>
                <a:sym typeface="Calibri"/>
              </a:defRPr>
            </a:lvl1pPr>
          </a:lstStyle>
          <a:p>
            <a:pPr lvl="0"/>
            <a:r>
              <a:rPr lang="en-US" dirty="0"/>
              <a:t>Click icon below to add table or chart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Line 12"/>
          <p:cNvSpPr>
            <a:spLocks noChangeShapeType="1"/>
          </p:cNvSpPr>
          <p:nvPr userDrawn="1"/>
        </p:nvSpPr>
        <p:spPr bwMode="auto">
          <a:xfrm>
            <a:off x="0" y="1184101"/>
            <a:ext cx="9144000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xtLst/>
        </p:spPr>
        <p:txBody>
          <a:bodyPr lIns="96661" tIns="48331" rIns="96661" bIns="48331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/>
                <a:sym typeface="Calibri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latin typeface="Calibri"/>
                <a:sym typeface="Calibri"/>
              </a:defRPr>
            </a:lvl1pPr>
          </a:lstStyle>
          <a:p>
            <a:r>
              <a:rPr lang="en-US">
                <a:solidFill>
                  <a:prstClr val="black"/>
                </a:solidFill>
              </a:rPr>
              <a:t>MEDICAID TRANSFORMATION LEADERSHIP MEETING | DECEMBER 12, 2017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latin typeface="Calibri"/>
                <a:sym typeface="Calibri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sym typeface="Calibri"/>
            </a:endParaRP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7"/>
          </p:nvPr>
        </p:nvSpPr>
        <p:spPr>
          <a:xfrm>
            <a:off x="457200" y="1335088"/>
            <a:ext cx="8228013" cy="1192212"/>
          </a:xfrm>
        </p:spPr>
        <p:txBody>
          <a:bodyPr/>
          <a:lstStyle>
            <a:lvl1pPr>
              <a:defRPr>
                <a:latin typeface="Calibri"/>
                <a:sym typeface="Calibri"/>
              </a:defRPr>
            </a:lvl1pPr>
            <a:lvl2pPr>
              <a:defRPr>
                <a:latin typeface="Calibri"/>
                <a:sym typeface="Calibri"/>
              </a:defRPr>
            </a:lvl2pPr>
            <a:lvl3pPr>
              <a:defRPr>
                <a:latin typeface="Calibri"/>
                <a:sym typeface="Calibri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26524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Color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50" y="2054822"/>
            <a:ext cx="2017011" cy="2017011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3860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607418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768596" y="2051009"/>
            <a:ext cx="5774267" cy="2020824"/>
          </a:xfrm>
        </p:spPr>
        <p:txBody>
          <a:bodyPr anchor="ctr">
            <a:noAutofit/>
          </a:bodyPr>
          <a:lstStyle>
            <a:lvl1pPr marL="0" indent="0">
              <a:buNone/>
              <a:defRPr sz="3600" baseline="0">
                <a:latin typeface="Franklin Gothic Demi Cond" panose="020B070603040202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2768596" y="4071833"/>
            <a:ext cx="5774267" cy="94875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aseline="0"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768596" y="5020585"/>
            <a:ext cx="5774267" cy="488226"/>
          </a:xfrm>
        </p:spPr>
        <p:txBody>
          <a:bodyPr anchor="b">
            <a:normAutofit/>
          </a:bodyPr>
          <a:lstStyle>
            <a:lvl1pPr marL="0" indent="0">
              <a:buNone/>
              <a:defRPr sz="2400" baseline="0"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10879960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Char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2556560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457199" y="1335573"/>
            <a:ext cx="8228013" cy="490289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latin typeface="Calibri"/>
                <a:sym typeface="Calibri"/>
              </a:defRPr>
            </a:lvl1pPr>
          </a:lstStyle>
          <a:p>
            <a:pPr lvl="0"/>
            <a:r>
              <a:rPr lang="en-US" dirty="0"/>
              <a:t>Click icon below to add table or chart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ine 12"/>
          <p:cNvSpPr>
            <a:spLocks noChangeShapeType="1"/>
          </p:cNvSpPr>
          <p:nvPr userDrawn="1"/>
        </p:nvSpPr>
        <p:spPr bwMode="auto">
          <a:xfrm>
            <a:off x="0" y="1184101"/>
            <a:ext cx="9144000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xtLst/>
        </p:spPr>
        <p:txBody>
          <a:bodyPr lIns="96661" tIns="48331" rIns="96661" bIns="48331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latin typeface="Calibri"/>
                <a:sym typeface="Calibri"/>
              </a:defRPr>
            </a:lvl1pPr>
          </a:lstStyle>
          <a:p>
            <a:r>
              <a:rPr lang="en-US">
                <a:solidFill>
                  <a:prstClr val="black"/>
                </a:solidFill>
              </a:rPr>
              <a:t>MEDICAID TRANSFORMATION LEADERSHIP MEETING | DECEMBER 12, 2017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latin typeface="Calibri"/>
                <a:sym typeface="Calibri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sym typeface="Calibri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/>
                <a:sym typeface="Calibri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89184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able Char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1858430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9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457200" y="1845731"/>
            <a:ext cx="4005579" cy="43927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latin typeface="Calibri"/>
                <a:sym typeface="Calibri"/>
              </a:defRPr>
            </a:lvl1pPr>
          </a:lstStyle>
          <a:p>
            <a:pPr lvl="0"/>
            <a:r>
              <a:rPr lang="en-US" dirty="0"/>
              <a:t>Click icon below to add table, chart, image</a:t>
            </a:r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4665131" y="1845731"/>
            <a:ext cx="4020081" cy="43927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latin typeface="Calibri"/>
                <a:sym typeface="Calibri"/>
              </a:defRPr>
            </a:lvl1pPr>
          </a:lstStyle>
          <a:p>
            <a:pPr lvl="0"/>
            <a:r>
              <a:rPr lang="en-US" dirty="0"/>
              <a:t>Click icon below to add table, chart, image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1" y="1335088"/>
            <a:ext cx="4005579" cy="44343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>
                <a:latin typeface="Calibri"/>
                <a:sym typeface="Calibri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65131" y="1335088"/>
            <a:ext cx="4020081" cy="44343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>
                <a:latin typeface="Calibri"/>
                <a:sym typeface="Calibri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Line 12"/>
          <p:cNvSpPr>
            <a:spLocks noChangeShapeType="1"/>
          </p:cNvSpPr>
          <p:nvPr userDrawn="1"/>
        </p:nvSpPr>
        <p:spPr bwMode="auto">
          <a:xfrm>
            <a:off x="0" y="1184101"/>
            <a:ext cx="9144000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xtLst/>
        </p:spPr>
        <p:txBody>
          <a:bodyPr lIns="96661" tIns="48331" rIns="96661" bIns="48331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>
                <a:latin typeface="Calibri"/>
                <a:sym typeface="Calibri"/>
              </a:defRPr>
            </a:lvl1pPr>
          </a:lstStyle>
          <a:p>
            <a:r>
              <a:rPr lang="en-US">
                <a:solidFill>
                  <a:prstClr val="black"/>
                </a:solidFill>
              </a:rPr>
              <a:t>MEDICAID TRANSFORMATION LEADERSHIP MEETING | DECEMBER 12, 2017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>
                <a:latin typeface="Calibri"/>
                <a:sym typeface="Calibri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sym typeface="Calibri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/>
                <a:sym typeface="Calibri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30497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8270965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3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1846262"/>
            <a:ext cx="4005263" cy="4402137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latin typeface="Calibri"/>
                <a:sym typeface="Calibri"/>
              </a:defRPr>
            </a:lvl1pPr>
            <a:lvl2pPr marL="514350" indent="-171450">
              <a:buFont typeface="Franklin Gothic Medium Cond" panose="020B0606030402020204" pitchFamily="34" charset="0"/>
              <a:buChar char="–"/>
              <a:defRPr sz="1800">
                <a:latin typeface="Calibri"/>
                <a:sym typeface="Calibri"/>
              </a:defRPr>
            </a:lvl2pPr>
            <a:lvl3pPr>
              <a:defRPr sz="1600" baseline="0">
                <a:latin typeface="Calibri"/>
                <a:sym typeface="Calibri"/>
              </a:defRPr>
            </a:lvl3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457186" y="1335088"/>
            <a:ext cx="4005594" cy="44343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>
                <a:latin typeface="Calibri"/>
                <a:sym typeface="Calibri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65132" y="1335088"/>
            <a:ext cx="4020096" cy="44343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>
                <a:latin typeface="Calibri"/>
                <a:sym typeface="Calibri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665449" y="1840559"/>
            <a:ext cx="4019764" cy="4402137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latin typeface="Calibri"/>
                <a:sym typeface="Calibri"/>
              </a:defRPr>
            </a:lvl1pPr>
            <a:lvl2pPr marL="514350" indent="-171450">
              <a:buFont typeface="Franklin Gothic Medium Cond" panose="020B0606030402020204" pitchFamily="34" charset="0"/>
              <a:buChar char="–"/>
              <a:defRPr sz="1800" baseline="0">
                <a:latin typeface="Calibri"/>
                <a:sym typeface="Calibri"/>
              </a:defRPr>
            </a:lvl2pPr>
            <a:lvl3pPr>
              <a:defRPr sz="1600" baseline="0">
                <a:latin typeface="Calibri"/>
                <a:sym typeface="Calibri"/>
              </a:defRPr>
            </a:lvl3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Bullet 2</a:t>
            </a:r>
          </a:p>
          <a:p>
            <a:pPr lvl="2"/>
            <a:r>
              <a:rPr lang="en-US" dirty="0"/>
              <a:t>Bullet 3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Line 12"/>
          <p:cNvSpPr>
            <a:spLocks noChangeShapeType="1"/>
          </p:cNvSpPr>
          <p:nvPr userDrawn="1"/>
        </p:nvSpPr>
        <p:spPr bwMode="auto">
          <a:xfrm>
            <a:off x="0" y="1184101"/>
            <a:ext cx="9144000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xtLst/>
        </p:spPr>
        <p:txBody>
          <a:bodyPr lIns="96661" tIns="48331" rIns="96661" bIns="48331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>
                <a:latin typeface="Calibri"/>
                <a:sym typeface="Calibri"/>
              </a:defRPr>
            </a:lvl1pPr>
          </a:lstStyle>
          <a:p>
            <a:r>
              <a:rPr lang="en-US">
                <a:solidFill>
                  <a:prstClr val="black"/>
                </a:solidFill>
              </a:rPr>
              <a:t>MEDICAID TRANSFORMATION LEADERSHIP MEETING | DECEMBER 12, 2017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>
                <a:latin typeface="Calibri"/>
                <a:sym typeface="Calibri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sym typeface="Calibri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/>
                <a:sym typeface="Calibri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814785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Top Ru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0056573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7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ine 12"/>
          <p:cNvSpPr>
            <a:spLocks noChangeShapeType="1"/>
          </p:cNvSpPr>
          <p:nvPr userDrawn="1"/>
        </p:nvSpPr>
        <p:spPr bwMode="auto">
          <a:xfrm>
            <a:off x="0" y="1184101"/>
            <a:ext cx="9144000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xtLst/>
        </p:spPr>
        <p:txBody>
          <a:bodyPr lIns="96661" tIns="48331" rIns="96661" bIns="48331"/>
          <a:lstStyle/>
          <a:p>
            <a:pPr>
              <a:defRPr/>
            </a:pPr>
            <a:endParaRPr lang="en-US" b="1" dirty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Calibri"/>
                <a:sym typeface="Calibri"/>
              </a:defRPr>
            </a:lvl1pPr>
          </a:lstStyle>
          <a:p>
            <a:r>
              <a:rPr lang="en-US">
                <a:solidFill>
                  <a:prstClr val="black"/>
                </a:solidFill>
              </a:rPr>
              <a:t>MEDICAID TRANSFORMATION LEADERSHIP MEETING | DECEMBER 12, 2017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alibri"/>
                <a:sym typeface="Calibri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sym typeface="Calibri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/>
                <a:sym typeface="Calibri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840147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, Bottom Only R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0010134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1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Calibri"/>
                <a:sym typeface="Calibri"/>
              </a:defRPr>
            </a:lvl1pPr>
          </a:lstStyle>
          <a:p>
            <a:r>
              <a:rPr lang="en-US">
                <a:solidFill>
                  <a:prstClr val="black"/>
                </a:solidFill>
              </a:rPr>
              <a:t>MEDICAID TRANSFORMATION LEADERSHIP MEETING | DECEMBER 12, 2017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alibri"/>
                <a:sym typeface="Calibri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3660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LET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8028147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5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2287" y="6243108"/>
            <a:ext cx="7992005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latin typeface="Calibri"/>
                <a:sym typeface="Calibri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Calibri"/>
                <a:sym typeface="Calibri"/>
              </a:defRPr>
            </a:lvl1pPr>
          </a:lstStyle>
          <a:p>
            <a:r>
              <a:rPr lang="en-US">
                <a:solidFill>
                  <a:prstClr val="black"/>
                </a:solidFill>
              </a:rPr>
              <a:t>MEDICAID TRANSFORMATION LEADERSHIP MEETING | DECEMBER 12, 2017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latin typeface="Calibri"/>
                <a:sym typeface="Calibri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sym typeface="Calibri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/>
                <a:sym typeface="Calibri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4"/>
          </p:nvPr>
        </p:nvSpPr>
        <p:spPr>
          <a:xfrm>
            <a:off x="457200" y="1724025"/>
            <a:ext cx="8228013" cy="4408488"/>
          </a:xfrm>
        </p:spPr>
        <p:txBody>
          <a:bodyPr/>
          <a:lstStyle>
            <a:lvl1pPr>
              <a:defRPr>
                <a:latin typeface="Calibri"/>
                <a:sym typeface="Calibri"/>
              </a:defRPr>
            </a:lvl1pPr>
            <a:lvl2pPr>
              <a:defRPr>
                <a:latin typeface="Calibri"/>
                <a:sym typeface="Calibri"/>
              </a:defRPr>
            </a:lvl2pPr>
            <a:lvl3pPr>
              <a:defRPr>
                <a:latin typeface="Calibri"/>
                <a:sym typeface="Calibri"/>
              </a:defRPr>
            </a:lvl3pPr>
            <a:lvl4pPr>
              <a:defRPr>
                <a:latin typeface="Calibri"/>
                <a:sym typeface="Calibri"/>
              </a:defRPr>
            </a:lvl4pPr>
            <a:lvl5pPr>
              <a:defRPr>
                <a:latin typeface="Calibri"/>
                <a:sym typeface="Calibri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967330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LET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669028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9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447801"/>
            <a:ext cx="7888288" cy="45926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spcBef>
                <a:spcPts val="1200"/>
              </a:spcBef>
              <a:defRPr sz="2800">
                <a:latin typeface="Calibri"/>
                <a:sym typeface="Calibri"/>
              </a:defRPr>
            </a:lvl1pPr>
            <a:lvl2pPr marL="576263" indent="-233363">
              <a:lnSpc>
                <a:spcPct val="100000"/>
              </a:lnSpc>
              <a:buFont typeface="Franklin Gothic Medium" panose="020B0603020102020204" pitchFamily="34" charset="0"/>
              <a:buChar char="−"/>
              <a:defRPr sz="2400">
                <a:latin typeface="Calibri"/>
                <a:sym typeface="Calibri"/>
              </a:defRPr>
            </a:lvl2pPr>
            <a:lvl3pPr marL="973138" indent="-228600">
              <a:lnSpc>
                <a:spcPct val="100000"/>
              </a:lnSpc>
              <a:defRPr sz="2000">
                <a:latin typeface="Calibri"/>
                <a:sym typeface="Calibri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</p:spPr>
        <p:txBody>
          <a:bodyPr anchor="t">
            <a:noAutofit/>
          </a:bodyPr>
          <a:lstStyle>
            <a:lvl1pPr algn="l">
              <a:defRPr sz="3600" b="1" i="0" baseline="0">
                <a:solidFill>
                  <a:schemeClr val="tx1"/>
                </a:solidFill>
                <a:latin typeface="Calibri"/>
                <a:cs typeface="+mj-cs"/>
                <a:sym typeface="Calibri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ine 12"/>
          <p:cNvSpPr>
            <a:spLocks noChangeShapeType="1"/>
          </p:cNvSpPr>
          <p:nvPr userDrawn="1"/>
        </p:nvSpPr>
        <p:spPr bwMode="auto">
          <a:xfrm>
            <a:off x="0" y="1184101"/>
            <a:ext cx="9144000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xtLst/>
        </p:spPr>
        <p:txBody>
          <a:bodyPr lIns="96661" tIns="48331" rIns="96661" bIns="48331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/>
                <a:sym typeface="Calibri"/>
              </a:defRPr>
            </a:lvl1pPr>
          </a:lstStyle>
          <a:p>
            <a:r>
              <a:rPr lang="en-US">
                <a:solidFill>
                  <a:prstClr val="black"/>
                </a:solidFill>
              </a:rPr>
              <a:t>MEDICAID TRANSFORMATION LEADERSHIP MEETING | DECEMBER 12, 2017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sym typeface="Calibri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12566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447801"/>
            <a:ext cx="7888288" cy="4592638"/>
          </a:xfr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spcBef>
                <a:spcPts val="1200"/>
              </a:spcBef>
              <a:defRPr sz="2800">
                <a:latin typeface="+mn-lt"/>
              </a:defRPr>
            </a:lvl1pPr>
            <a:lvl2pPr marL="576263" indent="-233363">
              <a:lnSpc>
                <a:spcPct val="100000"/>
              </a:lnSpc>
              <a:buFont typeface="Franklin Gothic Medium" panose="020B0603020102020204" pitchFamily="34" charset="0"/>
              <a:buChar char="−"/>
              <a:defRPr sz="2400">
                <a:latin typeface="+mn-lt"/>
              </a:defRPr>
            </a:lvl2pPr>
            <a:lvl3pPr marL="973138" indent="-228600">
              <a:lnSpc>
                <a:spcPct val="100000"/>
              </a:lnSpc>
              <a:defRPr sz="2000">
                <a:latin typeface="+mn-lt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4"/>
          </p:nvPr>
        </p:nvSpPr>
        <p:spPr>
          <a:xfrm>
            <a:off x="8305800" y="6573308"/>
            <a:ext cx="564098" cy="284692"/>
          </a:xfrm>
        </p:spPr>
        <p:txBody>
          <a:bodyPr/>
          <a:lstStyle>
            <a:lvl1pPr>
              <a:defRPr sz="1000">
                <a:solidFill>
                  <a:sysClr val="windowText" lastClr="000000"/>
                </a:solidFill>
                <a:latin typeface="+mn-lt"/>
              </a:defRPr>
            </a:lvl1pPr>
          </a:lstStyle>
          <a:p>
            <a:fld id="{11F27F3A-B3E9-41ED-AF8F-A365F10BB6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</p:spPr>
        <p:txBody>
          <a:bodyPr anchor="t">
            <a:noAutofit/>
          </a:bodyPr>
          <a:lstStyle>
            <a:lvl1pPr algn="l">
              <a:defRPr sz="3600" b="1" i="0" baseline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ine 12"/>
          <p:cNvSpPr>
            <a:spLocks noChangeShapeType="1"/>
          </p:cNvSpPr>
          <p:nvPr userDrawn="1"/>
        </p:nvSpPr>
        <p:spPr bwMode="auto">
          <a:xfrm>
            <a:off x="0" y="1184101"/>
            <a:ext cx="9144000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xtLst/>
        </p:spPr>
        <p:txBody>
          <a:bodyPr lIns="96661" tIns="48331" rIns="96661" bIns="48331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6591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Gold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50" y="2051009"/>
            <a:ext cx="2023349" cy="2020824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3860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607418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768596" y="2051009"/>
            <a:ext cx="5774267" cy="2020824"/>
          </a:xfrm>
        </p:spPr>
        <p:txBody>
          <a:bodyPr anchor="ctr">
            <a:noAutofit/>
          </a:bodyPr>
          <a:lstStyle>
            <a:lvl1pPr marL="0" indent="0">
              <a:buNone/>
              <a:defRPr sz="3600" baseline="0">
                <a:latin typeface="Franklin Gothic Demi Cond" panose="020B070603040202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2768596" y="4071833"/>
            <a:ext cx="5774267" cy="94875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aseline="0"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768596" y="5020585"/>
            <a:ext cx="5774267" cy="488226"/>
          </a:xfrm>
        </p:spPr>
        <p:txBody>
          <a:bodyPr anchor="b">
            <a:normAutofit/>
          </a:bodyPr>
          <a:lstStyle>
            <a:lvl1pPr marL="0" indent="0">
              <a:buNone/>
              <a:defRPr sz="2400" baseline="0"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4622219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Color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50" y="2054822"/>
            <a:ext cx="2017011" cy="2017011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3860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607418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768596" y="2051009"/>
            <a:ext cx="5774267" cy="2020824"/>
          </a:xfrm>
        </p:spPr>
        <p:txBody>
          <a:bodyPr anchor="ctr">
            <a:noAutofit/>
          </a:bodyPr>
          <a:lstStyle>
            <a:lvl1pPr marL="0" indent="0">
              <a:buNone/>
              <a:defRPr sz="3600" baseline="0">
                <a:latin typeface="Franklin Gothic Demi Cond" panose="020B070603040202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2768596" y="4071833"/>
            <a:ext cx="5774267" cy="94875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aseline="0"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768596" y="5020585"/>
            <a:ext cx="5774267" cy="488226"/>
          </a:xfrm>
        </p:spPr>
        <p:txBody>
          <a:bodyPr anchor="b">
            <a:normAutofit/>
          </a:bodyPr>
          <a:lstStyle>
            <a:lvl1pPr marL="0" indent="0">
              <a:buNone/>
              <a:defRPr sz="2400" baseline="0"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1150565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Black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66" y="2051009"/>
            <a:ext cx="2023733" cy="2020824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3860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607418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768596" y="2051009"/>
            <a:ext cx="5774267" cy="2020824"/>
          </a:xfrm>
        </p:spPr>
        <p:txBody>
          <a:bodyPr anchor="ctr">
            <a:noAutofit/>
          </a:bodyPr>
          <a:lstStyle>
            <a:lvl1pPr marL="0" indent="0">
              <a:buNone/>
              <a:defRPr sz="3600" baseline="0">
                <a:latin typeface="Franklin Gothic Demi Cond" panose="020B070603040202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2768596" y="4071833"/>
            <a:ext cx="5774267" cy="94875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aseline="0"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768596" y="5020585"/>
            <a:ext cx="5774267" cy="488226"/>
          </a:xfrm>
        </p:spPr>
        <p:txBody>
          <a:bodyPr anchor="b">
            <a:normAutofit/>
          </a:bodyPr>
          <a:lstStyle>
            <a:lvl1pPr marL="0" indent="0">
              <a:buNone/>
              <a:defRPr sz="2400" baseline="0"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23380252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Black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66" y="2051009"/>
            <a:ext cx="2023733" cy="2020824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3860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607418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768596" y="2051009"/>
            <a:ext cx="5774267" cy="2020824"/>
          </a:xfrm>
        </p:spPr>
        <p:txBody>
          <a:bodyPr anchor="ctr">
            <a:noAutofit/>
          </a:bodyPr>
          <a:lstStyle>
            <a:lvl1pPr marL="0" indent="0">
              <a:buNone/>
              <a:defRPr sz="3600" baseline="0">
                <a:latin typeface="Franklin Gothic Demi Cond" panose="020B070603040202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2768596" y="4071833"/>
            <a:ext cx="5774267" cy="94875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aseline="0"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768596" y="5020585"/>
            <a:ext cx="5774267" cy="488226"/>
          </a:xfrm>
        </p:spPr>
        <p:txBody>
          <a:bodyPr anchor="b">
            <a:normAutofit/>
          </a:bodyPr>
          <a:lstStyle>
            <a:lvl1pPr marL="0" indent="0">
              <a:buNone/>
              <a:defRPr sz="2400" baseline="0"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6093207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447801"/>
            <a:ext cx="7888288" cy="4592638"/>
          </a:xfr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spcBef>
                <a:spcPts val="1200"/>
              </a:spcBef>
              <a:defRPr sz="2800">
                <a:latin typeface="Franklin Gothic Medium" panose="020B0603020102020204" pitchFamily="34" charset="0"/>
              </a:defRPr>
            </a:lvl1pPr>
            <a:lvl2pPr marL="576263" indent="-233363">
              <a:lnSpc>
                <a:spcPct val="100000"/>
              </a:lnSpc>
              <a:buFont typeface="Franklin Gothic Medium" panose="020B0603020102020204" pitchFamily="34" charset="0"/>
              <a:buChar char="−"/>
              <a:defRPr sz="2400">
                <a:latin typeface="Franklin Gothic Medium" panose="020B0603020102020204" pitchFamily="34" charset="0"/>
              </a:defRPr>
            </a:lvl2pPr>
            <a:lvl3pPr marL="973138" indent="-228600">
              <a:lnSpc>
                <a:spcPct val="100000"/>
              </a:lnSpc>
              <a:defRPr sz="2000">
                <a:latin typeface="Franklin Gothic Medium" panose="020B06030201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2287" y="6243108"/>
            <a:ext cx="7992005" cy="330200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3"/>
          </p:nvPr>
        </p:nvSpPr>
        <p:spPr>
          <a:xfrm>
            <a:off x="521228" y="6573308"/>
            <a:ext cx="7682971" cy="284692"/>
          </a:xfrm>
        </p:spPr>
        <p:txBody>
          <a:bodyPr/>
          <a:lstStyle>
            <a:lvl1pPr algn="l">
              <a:defRPr sz="1000" cap="all" baseline="0">
                <a:solidFill>
                  <a:schemeClr val="tx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MEDICAID SAMPLE PRES | MONTH DAY, YYYY | v2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4"/>
          </p:nvPr>
        </p:nvSpPr>
        <p:spPr>
          <a:xfrm>
            <a:off x="8305800" y="6573308"/>
            <a:ext cx="564098" cy="284692"/>
          </a:xfrm>
        </p:spPr>
        <p:txBody>
          <a:bodyPr/>
          <a:lstStyle>
            <a:lvl1pPr>
              <a:defRPr sz="1000">
                <a:solidFill>
                  <a:sysClr val="windowText" lastClr="000000"/>
                </a:solidFill>
                <a:latin typeface="Franklin Gothic Demi Cond" panose="020B0706030402020204" pitchFamily="34" charset="0"/>
              </a:defRPr>
            </a:lvl1pPr>
          </a:lstStyle>
          <a:p>
            <a:fld id="{11F27F3A-B3E9-41ED-AF8F-A365F10BB6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</p:spPr>
        <p:txBody>
          <a:bodyPr anchor="t">
            <a:noAutofit/>
          </a:bodyPr>
          <a:lstStyle>
            <a:lvl1pPr algn="l">
              <a:defRPr sz="3600" b="0" i="0" baseline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36129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&amp; Table Char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</p:spPr>
        <p:txBody>
          <a:bodyPr anchor="t">
            <a:noAutofit/>
          </a:bodyPr>
          <a:lstStyle>
            <a:lvl1pPr algn="l">
              <a:defRPr sz="3600" b="0" i="0" baseline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335572"/>
            <a:ext cx="7888288" cy="1212895"/>
          </a:xfr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spcBef>
                <a:spcPts val="0"/>
              </a:spcBef>
              <a:defRPr sz="2000">
                <a:latin typeface="Franklin Gothic Medium" panose="020B0603020102020204" pitchFamily="34" charset="0"/>
              </a:defRPr>
            </a:lvl1pPr>
            <a:lvl2pPr marL="576263" indent="-233363">
              <a:lnSpc>
                <a:spcPct val="100000"/>
              </a:lnSpc>
              <a:spcBef>
                <a:spcPts val="0"/>
              </a:spcBef>
              <a:buFont typeface="Franklin Gothic Medium" panose="020B0603020102020204" pitchFamily="34" charset="0"/>
              <a:buChar char="−"/>
              <a:defRPr sz="2000">
                <a:latin typeface="Franklin Gothic Medium" panose="020B0603020102020204" pitchFamily="34" charset="0"/>
              </a:defRPr>
            </a:lvl2pPr>
            <a:lvl3pPr marL="973138" indent="-228600">
              <a:lnSpc>
                <a:spcPct val="100000"/>
              </a:lnSpc>
              <a:spcBef>
                <a:spcPts val="0"/>
              </a:spcBef>
              <a:defRPr sz="2000">
                <a:latin typeface="Franklin Gothic Medium" panose="020B06030201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2287" y="6251575"/>
            <a:ext cx="7992005" cy="330200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22300" y="2548467"/>
            <a:ext cx="7894638" cy="3694230"/>
          </a:xfrm>
        </p:spPr>
        <p:txBody>
          <a:bodyPr/>
          <a:lstStyle>
            <a:lvl1pPr marL="0" indent="0" algn="ctr">
              <a:buNone/>
              <a:defRPr baseline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Click icon below to add table or chart</a:t>
            </a:r>
          </a:p>
        </p:txBody>
      </p:sp>
      <p:sp>
        <p:nvSpPr>
          <p:cNvPr id="15" name="Footer Placeholder 20"/>
          <p:cNvSpPr>
            <a:spLocks noGrp="1"/>
          </p:cNvSpPr>
          <p:nvPr>
            <p:ph type="ftr" sz="quarter" idx="13"/>
          </p:nvPr>
        </p:nvSpPr>
        <p:spPr>
          <a:xfrm>
            <a:off x="521228" y="6573308"/>
            <a:ext cx="7682971" cy="284692"/>
          </a:xfrm>
        </p:spPr>
        <p:txBody>
          <a:bodyPr/>
          <a:lstStyle>
            <a:lvl1pPr algn="l">
              <a:defRPr sz="1000" cap="all" baseline="0">
                <a:solidFill>
                  <a:schemeClr val="tx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>
                <a:solidFill>
                  <a:prstClr val="black"/>
                </a:solidFill>
              </a:rPr>
              <a:t>MEDICAID SAMPLE PRES | MONTH DAY, YYYY | v2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Slide Number Placeholder 21"/>
          <p:cNvSpPr>
            <a:spLocks noGrp="1"/>
          </p:cNvSpPr>
          <p:nvPr>
            <p:ph type="sldNum" sz="quarter" idx="15"/>
          </p:nvPr>
        </p:nvSpPr>
        <p:spPr>
          <a:xfrm>
            <a:off x="8305800" y="6573308"/>
            <a:ext cx="564098" cy="284692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Franklin Gothic Demi Cond" panose="020B0706030402020204" pitchFamily="34" charset="0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47214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Char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</p:spPr>
        <p:txBody>
          <a:bodyPr anchor="t">
            <a:noAutofit/>
          </a:bodyPr>
          <a:lstStyle>
            <a:lvl1pPr algn="l">
              <a:defRPr sz="3600" b="0" i="0" baseline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4933" y="6249458"/>
            <a:ext cx="7992005" cy="330200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22300" y="1335573"/>
            <a:ext cx="7894638" cy="4902890"/>
          </a:xfrm>
        </p:spPr>
        <p:txBody>
          <a:bodyPr/>
          <a:lstStyle>
            <a:lvl1pPr marL="0" indent="0" algn="ctr">
              <a:buNone/>
              <a:defRPr baseline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Click icon below to add table or chart</a:t>
            </a:r>
          </a:p>
        </p:txBody>
      </p:sp>
      <p:sp>
        <p:nvSpPr>
          <p:cNvPr id="13" name="Footer Placeholder 20"/>
          <p:cNvSpPr>
            <a:spLocks noGrp="1"/>
          </p:cNvSpPr>
          <p:nvPr>
            <p:ph type="ftr" sz="quarter" idx="13"/>
          </p:nvPr>
        </p:nvSpPr>
        <p:spPr>
          <a:xfrm>
            <a:off x="521228" y="6573308"/>
            <a:ext cx="7682971" cy="284692"/>
          </a:xfrm>
        </p:spPr>
        <p:txBody>
          <a:bodyPr/>
          <a:lstStyle>
            <a:lvl1pPr algn="l">
              <a:defRPr sz="1000" cap="all" baseline="0">
                <a:solidFill>
                  <a:schemeClr val="tx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>
                <a:solidFill>
                  <a:prstClr val="black"/>
                </a:solidFill>
              </a:rPr>
              <a:t>MEDICAID SAMPLE PRES | MONTH DAY, YYYY | v2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Slide Number Placeholder 21"/>
          <p:cNvSpPr>
            <a:spLocks noGrp="1"/>
          </p:cNvSpPr>
          <p:nvPr>
            <p:ph type="sldNum" sz="quarter" idx="15"/>
          </p:nvPr>
        </p:nvSpPr>
        <p:spPr>
          <a:xfrm>
            <a:off x="8305800" y="6573308"/>
            <a:ext cx="564098" cy="284692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Franklin Gothic Demi Cond" panose="020B0706030402020204" pitchFamily="34" charset="0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390069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able Char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</p:spPr>
        <p:txBody>
          <a:bodyPr anchor="t">
            <a:noAutofit/>
          </a:bodyPr>
          <a:lstStyle>
            <a:lvl1pPr algn="l">
              <a:defRPr sz="3600" b="0" i="0" baseline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4933" y="6249458"/>
            <a:ext cx="7992005" cy="330200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22299" y="1845731"/>
            <a:ext cx="3840480" cy="4392732"/>
          </a:xfrm>
        </p:spPr>
        <p:txBody>
          <a:bodyPr/>
          <a:lstStyle>
            <a:lvl1pPr marL="0" indent="0" algn="ctr">
              <a:buNone/>
              <a:defRPr baseline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Click icon below to add table, chart, image</a:t>
            </a:r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4665132" y="1845731"/>
            <a:ext cx="3840480" cy="4392732"/>
          </a:xfrm>
        </p:spPr>
        <p:txBody>
          <a:bodyPr/>
          <a:lstStyle>
            <a:lvl1pPr marL="0" indent="0" algn="ctr">
              <a:buNone/>
              <a:defRPr baseline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Click icon below to add table, chart, image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22300" y="1278464"/>
            <a:ext cx="3840480" cy="50006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65132" y="1278464"/>
            <a:ext cx="3840480" cy="50006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5" name="Footer Placeholder 20"/>
          <p:cNvSpPr>
            <a:spLocks noGrp="1"/>
          </p:cNvSpPr>
          <p:nvPr>
            <p:ph type="ftr" sz="quarter" idx="13"/>
          </p:nvPr>
        </p:nvSpPr>
        <p:spPr>
          <a:xfrm>
            <a:off x="521228" y="6573308"/>
            <a:ext cx="7682971" cy="284692"/>
          </a:xfrm>
        </p:spPr>
        <p:txBody>
          <a:bodyPr/>
          <a:lstStyle>
            <a:lvl1pPr algn="l">
              <a:defRPr sz="1000" cap="all" baseline="0">
                <a:solidFill>
                  <a:schemeClr val="tx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>
                <a:solidFill>
                  <a:prstClr val="black"/>
                </a:solidFill>
              </a:rPr>
              <a:t>MEDICAID SAMPLE PRES | MONTH DAY, YYYY | v2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Slide Number Placeholder 21"/>
          <p:cNvSpPr>
            <a:spLocks noGrp="1"/>
          </p:cNvSpPr>
          <p:nvPr>
            <p:ph type="sldNum" sz="quarter" idx="18"/>
          </p:nvPr>
        </p:nvSpPr>
        <p:spPr>
          <a:xfrm>
            <a:off x="8305800" y="6573308"/>
            <a:ext cx="564098" cy="284692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Franklin Gothic Demi Cond" panose="020B0706030402020204" pitchFamily="34" charset="0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926836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622300" y="1846262"/>
            <a:ext cx="3840163" cy="440213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latin typeface="Franklin Gothic Medium Cond" panose="020B0606030402020204" pitchFamily="34" charset="0"/>
              </a:defRPr>
            </a:lvl1pPr>
            <a:lvl2pPr marL="514350" indent="-171450">
              <a:buFont typeface="Franklin Gothic Medium Cond" panose="020B0606030402020204" pitchFamily="34" charset="0"/>
              <a:buChar char="–"/>
              <a:defRPr sz="2000">
                <a:latin typeface="Franklin Gothic Medium Cond" panose="020B0606030402020204" pitchFamily="34" charset="0"/>
              </a:defRPr>
            </a:lvl2pPr>
            <a:lvl3pPr>
              <a:defRPr sz="2000">
                <a:latin typeface="Franklin Gothic Medium Cond" panose="020B0606030402020204" pitchFamily="34" charset="0"/>
              </a:defRPr>
            </a:lvl3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</p:spPr>
        <p:txBody>
          <a:bodyPr anchor="t">
            <a:noAutofit/>
          </a:bodyPr>
          <a:lstStyle>
            <a:lvl1pPr algn="l">
              <a:defRPr sz="3600" b="0" i="0" baseline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4933" y="6251575"/>
            <a:ext cx="7992005" cy="330200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22300" y="1278464"/>
            <a:ext cx="3840480" cy="50006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65132" y="1278464"/>
            <a:ext cx="3840480" cy="50006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665449" y="1840559"/>
            <a:ext cx="3840163" cy="440213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latin typeface="Franklin Gothic Medium Cond" panose="020B0606030402020204" pitchFamily="34" charset="0"/>
              </a:defRPr>
            </a:lvl1pPr>
            <a:lvl2pPr marL="514350" indent="-171450">
              <a:buFont typeface="Franklin Gothic Medium Cond" panose="020B0606030402020204" pitchFamily="34" charset="0"/>
              <a:buChar char="–"/>
              <a:defRPr sz="2000" baseline="0">
                <a:latin typeface="Franklin Gothic Medium Cond" panose="020B0606030402020204" pitchFamily="34" charset="0"/>
              </a:defRPr>
            </a:lvl2pPr>
            <a:lvl3pPr>
              <a:defRPr sz="2000" baseline="0">
                <a:latin typeface="Franklin Gothic Medium Cond" panose="020B0606030402020204" pitchFamily="34" charset="0"/>
              </a:defRPr>
            </a:lvl3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16" name="Footer Placeholder 20"/>
          <p:cNvSpPr>
            <a:spLocks noGrp="1"/>
          </p:cNvSpPr>
          <p:nvPr>
            <p:ph type="ftr" sz="quarter" idx="13"/>
          </p:nvPr>
        </p:nvSpPr>
        <p:spPr>
          <a:xfrm>
            <a:off x="521228" y="6573308"/>
            <a:ext cx="7682971" cy="284692"/>
          </a:xfrm>
        </p:spPr>
        <p:txBody>
          <a:bodyPr/>
          <a:lstStyle>
            <a:lvl1pPr algn="l">
              <a:defRPr sz="1000" cap="all" baseline="0">
                <a:solidFill>
                  <a:schemeClr val="tx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>
                <a:solidFill>
                  <a:prstClr val="black"/>
                </a:solidFill>
              </a:rPr>
              <a:t>MEDICAID SAMPLE PRES | MONTH DAY, YYYY | v2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Slide Number Placeholder 21"/>
          <p:cNvSpPr>
            <a:spLocks noGrp="1"/>
          </p:cNvSpPr>
          <p:nvPr>
            <p:ph type="sldNum" sz="quarter" idx="14"/>
          </p:nvPr>
        </p:nvSpPr>
        <p:spPr>
          <a:xfrm>
            <a:off x="8305800" y="6573308"/>
            <a:ext cx="564098" cy="284692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Franklin Gothic Demi Cond" panose="020B0706030402020204" pitchFamily="34" charset="0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698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Top R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</p:spPr>
        <p:txBody>
          <a:bodyPr anchor="t">
            <a:noAutofit/>
          </a:bodyPr>
          <a:lstStyle>
            <a:lvl1pPr algn="l">
              <a:defRPr sz="3600" b="0" i="0" baseline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0" name="Footer Placeholder 20"/>
          <p:cNvSpPr>
            <a:spLocks noGrp="1"/>
          </p:cNvSpPr>
          <p:nvPr>
            <p:ph type="ftr" sz="quarter" idx="13"/>
          </p:nvPr>
        </p:nvSpPr>
        <p:spPr>
          <a:xfrm>
            <a:off x="521228" y="6573308"/>
            <a:ext cx="7682971" cy="284692"/>
          </a:xfrm>
        </p:spPr>
        <p:txBody>
          <a:bodyPr/>
          <a:lstStyle>
            <a:lvl1pPr algn="l">
              <a:defRPr sz="1000" cap="all" baseline="0">
                <a:solidFill>
                  <a:schemeClr val="tx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>
                <a:solidFill>
                  <a:prstClr val="black"/>
                </a:solidFill>
              </a:rPr>
              <a:t>MEDICAID SAMPLE PRES | MONTH DAY, YYYY | v2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4"/>
          </p:nvPr>
        </p:nvSpPr>
        <p:spPr>
          <a:xfrm>
            <a:off x="8305800" y="6573308"/>
            <a:ext cx="564098" cy="284692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Franklin Gothic Demi Cond" panose="020B0706030402020204" pitchFamily="34" charset="0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5590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&amp; Bottom Ru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0" name="Footer Placeholder 20"/>
          <p:cNvSpPr>
            <a:spLocks noGrp="1"/>
          </p:cNvSpPr>
          <p:nvPr>
            <p:ph type="ftr" sz="quarter" idx="13"/>
          </p:nvPr>
        </p:nvSpPr>
        <p:spPr>
          <a:xfrm>
            <a:off x="521228" y="6573308"/>
            <a:ext cx="7682971" cy="284692"/>
          </a:xfrm>
        </p:spPr>
        <p:txBody>
          <a:bodyPr/>
          <a:lstStyle>
            <a:lvl1pPr algn="l">
              <a:defRPr sz="1000" cap="all" baseline="0">
                <a:solidFill>
                  <a:schemeClr val="tx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>
                <a:solidFill>
                  <a:prstClr val="black"/>
                </a:solidFill>
              </a:rPr>
              <a:t>MEDICAID SAMPLE PRES | MONTH DAY, YYYY | v2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4"/>
          </p:nvPr>
        </p:nvSpPr>
        <p:spPr>
          <a:xfrm>
            <a:off x="8305800" y="6573308"/>
            <a:ext cx="564098" cy="284692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Franklin Gothic Demi Cond" panose="020B0706030402020204" pitchFamily="34" charset="0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594412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270183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s_No Top R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5002730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3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1" y="6243108"/>
            <a:ext cx="8228012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latin typeface="Calibri"/>
                <a:sym typeface="Calibri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Calibri"/>
                <a:sym typeface="Calibri"/>
              </a:defRPr>
            </a:lvl1pPr>
          </a:lstStyle>
          <a:p>
            <a:r>
              <a:rPr lang="en-US">
                <a:solidFill>
                  <a:prstClr val="black"/>
                </a:solidFill>
              </a:rPr>
              <a:t>MEDICAID TRANSFORMATION LEADERSHIP MEETING | DECEMBER 12, 2017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latin typeface="Calibri"/>
                <a:sym typeface="Calibri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Calibri"/>
              <a:sym typeface="Calibri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/>
                <a:sym typeface="Calibri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4"/>
          </p:nvPr>
        </p:nvSpPr>
        <p:spPr>
          <a:xfrm>
            <a:off x="457200" y="1724025"/>
            <a:ext cx="8228013" cy="4408488"/>
          </a:xfrm>
        </p:spPr>
        <p:txBody>
          <a:bodyPr/>
          <a:lstStyle>
            <a:lvl1pPr>
              <a:defRPr>
                <a:latin typeface="Calibri"/>
                <a:sym typeface="Calibri"/>
              </a:defRPr>
            </a:lvl1pPr>
            <a:lvl2pPr>
              <a:defRPr>
                <a:latin typeface="Calibri"/>
                <a:sym typeface="Calibri"/>
              </a:defRPr>
            </a:lvl2pPr>
            <a:lvl3pPr>
              <a:defRPr>
                <a:latin typeface="Calibri"/>
                <a:sym typeface="Calibri"/>
              </a:defRPr>
            </a:lvl3pPr>
            <a:lvl4pPr>
              <a:defRPr>
                <a:latin typeface="Calibri"/>
                <a:sym typeface="Calibri"/>
              </a:defRPr>
            </a:lvl4pPr>
            <a:lvl5pPr>
              <a:defRPr>
                <a:latin typeface="Calibri"/>
                <a:sym typeface="Calibri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9022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447801"/>
            <a:ext cx="7888288" cy="4592638"/>
          </a:xfr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spcBef>
                <a:spcPts val="1200"/>
              </a:spcBef>
              <a:defRPr sz="2800">
                <a:latin typeface="Franklin Gothic Medium" panose="020B0603020102020204" pitchFamily="34" charset="0"/>
              </a:defRPr>
            </a:lvl1pPr>
            <a:lvl2pPr marL="576263" indent="-233363">
              <a:lnSpc>
                <a:spcPct val="100000"/>
              </a:lnSpc>
              <a:buFont typeface="Franklin Gothic Medium" panose="020B0603020102020204" pitchFamily="34" charset="0"/>
              <a:buChar char="−"/>
              <a:defRPr sz="2400">
                <a:latin typeface="Franklin Gothic Medium" panose="020B0603020102020204" pitchFamily="34" charset="0"/>
              </a:defRPr>
            </a:lvl2pPr>
            <a:lvl3pPr marL="973138" indent="-228600">
              <a:lnSpc>
                <a:spcPct val="100000"/>
              </a:lnSpc>
              <a:defRPr sz="2000">
                <a:latin typeface="Franklin Gothic Medium" panose="020B06030201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2287" y="6243108"/>
            <a:ext cx="7992005" cy="330200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3"/>
          </p:nvPr>
        </p:nvSpPr>
        <p:spPr>
          <a:xfrm>
            <a:off x="521228" y="6573308"/>
            <a:ext cx="7682971" cy="284692"/>
          </a:xfrm>
        </p:spPr>
        <p:txBody>
          <a:bodyPr/>
          <a:lstStyle>
            <a:lvl1pPr algn="l">
              <a:defRPr sz="1000" cap="all" baseline="0">
                <a:solidFill>
                  <a:schemeClr val="tx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MEDICAID SAMPLE PRES | MONTH DAY, YYYY | v2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4"/>
          </p:nvPr>
        </p:nvSpPr>
        <p:spPr>
          <a:xfrm>
            <a:off x="8305800" y="6573308"/>
            <a:ext cx="564098" cy="284692"/>
          </a:xfrm>
        </p:spPr>
        <p:txBody>
          <a:bodyPr/>
          <a:lstStyle>
            <a:lvl1pPr>
              <a:defRPr sz="1000">
                <a:solidFill>
                  <a:sysClr val="windowText" lastClr="000000"/>
                </a:solidFill>
                <a:latin typeface="Franklin Gothic Demi Cond" panose="020B0706030402020204" pitchFamily="34" charset="0"/>
              </a:defRPr>
            </a:lvl1pPr>
          </a:lstStyle>
          <a:p>
            <a:fld id="{11F27F3A-B3E9-41ED-AF8F-A365F10BB6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</p:spPr>
        <p:txBody>
          <a:bodyPr anchor="t">
            <a:noAutofit/>
          </a:bodyPr>
          <a:lstStyle>
            <a:lvl1pPr algn="l">
              <a:defRPr sz="3600" b="0" i="0" baseline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521699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Gold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50" y="2051009"/>
            <a:ext cx="2023349" cy="2020824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3860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607418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768596" y="2051009"/>
            <a:ext cx="5774267" cy="2020824"/>
          </a:xfrm>
        </p:spPr>
        <p:txBody>
          <a:bodyPr anchor="ctr">
            <a:noAutofit/>
          </a:bodyPr>
          <a:lstStyle>
            <a:lvl1pPr marL="0" indent="0">
              <a:buNone/>
              <a:defRPr sz="3600" baseline="0">
                <a:latin typeface="Franklin Gothic Demi Cond" panose="020B070603040202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2768596" y="4071833"/>
            <a:ext cx="5774267" cy="94875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aseline="0"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768596" y="5020585"/>
            <a:ext cx="5774267" cy="488226"/>
          </a:xfrm>
        </p:spPr>
        <p:txBody>
          <a:bodyPr anchor="b">
            <a:normAutofit/>
          </a:bodyPr>
          <a:lstStyle>
            <a:lvl1pPr marL="0" indent="0">
              <a:buNone/>
              <a:defRPr sz="2400" baseline="0"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75248343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Color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50" y="2054822"/>
            <a:ext cx="2017011" cy="2017011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3860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607418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768596" y="2051009"/>
            <a:ext cx="5774267" cy="2020824"/>
          </a:xfrm>
        </p:spPr>
        <p:txBody>
          <a:bodyPr anchor="ctr">
            <a:noAutofit/>
          </a:bodyPr>
          <a:lstStyle>
            <a:lvl1pPr marL="0" indent="0">
              <a:buNone/>
              <a:defRPr sz="3600" baseline="0">
                <a:latin typeface="Franklin Gothic Demi Cond" panose="020B070603040202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2768596" y="4071833"/>
            <a:ext cx="5774267" cy="94875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aseline="0"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768596" y="5020585"/>
            <a:ext cx="5774267" cy="488226"/>
          </a:xfrm>
        </p:spPr>
        <p:txBody>
          <a:bodyPr anchor="b">
            <a:normAutofit/>
          </a:bodyPr>
          <a:lstStyle>
            <a:lvl1pPr marL="0" indent="0">
              <a:buNone/>
              <a:defRPr sz="2400" baseline="0"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97886904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Black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66" y="2051009"/>
            <a:ext cx="2023733" cy="2020824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3860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607418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768596" y="2051009"/>
            <a:ext cx="5774267" cy="2020824"/>
          </a:xfrm>
        </p:spPr>
        <p:txBody>
          <a:bodyPr anchor="ctr">
            <a:noAutofit/>
          </a:bodyPr>
          <a:lstStyle>
            <a:lvl1pPr marL="0" indent="0">
              <a:buNone/>
              <a:defRPr sz="3600" baseline="0">
                <a:latin typeface="Franklin Gothic Demi Cond" panose="020B070603040202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2768596" y="4071833"/>
            <a:ext cx="5774267" cy="94875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aseline="0"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768596" y="5020585"/>
            <a:ext cx="5774267" cy="488226"/>
          </a:xfrm>
        </p:spPr>
        <p:txBody>
          <a:bodyPr anchor="b">
            <a:normAutofit/>
          </a:bodyPr>
          <a:lstStyle>
            <a:lvl1pPr marL="0" indent="0">
              <a:buNone/>
              <a:defRPr sz="2400" baseline="0"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143460457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447801"/>
            <a:ext cx="7888288" cy="4592638"/>
          </a:xfr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spcBef>
                <a:spcPts val="1200"/>
              </a:spcBef>
              <a:defRPr sz="2800">
                <a:latin typeface="Franklin Gothic Medium" panose="020B0603020102020204" pitchFamily="34" charset="0"/>
              </a:defRPr>
            </a:lvl1pPr>
            <a:lvl2pPr marL="576263" indent="-233363">
              <a:lnSpc>
                <a:spcPct val="100000"/>
              </a:lnSpc>
              <a:buFont typeface="Franklin Gothic Medium" panose="020B0603020102020204" pitchFamily="34" charset="0"/>
              <a:buChar char="−"/>
              <a:defRPr sz="2400">
                <a:latin typeface="Franklin Gothic Medium" panose="020B0603020102020204" pitchFamily="34" charset="0"/>
              </a:defRPr>
            </a:lvl2pPr>
            <a:lvl3pPr marL="973138" indent="-228600">
              <a:lnSpc>
                <a:spcPct val="100000"/>
              </a:lnSpc>
              <a:defRPr sz="2000">
                <a:latin typeface="Franklin Gothic Medium" panose="020B06030201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2287" y="6243108"/>
            <a:ext cx="7992005" cy="330200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3"/>
          </p:nvPr>
        </p:nvSpPr>
        <p:spPr>
          <a:xfrm>
            <a:off x="521228" y="6573308"/>
            <a:ext cx="7682971" cy="284692"/>
          </a:xfrm>
        </p:spPr>
        <p:txBody>
          <a:bodyPr/>
          <a:lstStyle>
            <a:lvl1pPr algn="l">
              <a:defRPr sz="1000" cap="all" baseline="0">
                <a:solidFill>
                  <a:schemeClr val="tx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MEDICAID SAMPLE PRES | MONTH DAY, YYYY | v2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4"/>
          </p:nvPr>
        </p:nvSpPr>
        <p:spPr>
          <a:xfrm>
            <a:off x="8305800" y="6573308"/>
            <a:ext cx="564098" cy="284692"/>
          </a:xfrm>
        </p:spPr>
        <p:txBody>
          <a:bodyPr/>
          <a:lstStyle>
            <a:lvl1pPr>
              <a:defRPr sz="1000">
                <a:solidFill>
                  <a:sysClr val="windowText" lastClr="000000"/>
                </a:solidFill>
                <a:latin typeface="Franklin Gothic Demi Cond" panose="020B0706030402020204" pitchFamily="34" charset="0"/>
              </a:defRPr>
            </a:lvl1pPr>
          </a:lstStyle>
          <a:p>
            <a:fld id="{11F27F3A-B3E9-41ED-AF8F-A365F10BB6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</p:spPr>
        <p:txBody>
          <a:bodyPr anchor="t">
            <a:noAutofit/>
          </a:bodyPr>
          <a:lstStyle>
            <a:lvl1pPr algn="l">
              <a:defRPr sz="3600" b="0" i="0" baseline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768613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&amp; Table Char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</p:spPr>
        <p:txBody>
          <a:bodyPr anchor="t">
            <a:noAutofit/>
          </a:bodyPr>
          <a:lstStyle>
            <a:lvl1pPr algn="l">
              <a:defRPr sz="3600" b="0" i="0" baseline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335572"/>
            <a:ext cx="7888288" cy="1212895"/>
          </a:xfr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spcBef>
                <a:spcPts val="0"/>
              </a:spcBef>
              <a:defRPr sz="2000">
                <a:latin typeface="Franklin Gothic Medium" panose="020B0603020102020204" pitchFamily="34" charset="0"/>
              </a:defRPr>
            </a:lvl1pPr>
            <a:lvl2pPr marL="576263" indent="-233363">
              <a:lnSpc>
                <a:spcPct val="100000"/>
              </a:lnSpc>
              <a:spcBef>
                <a:spcPts val="0"/>
              </a:spcBef>
              <a:buFont typeface="Franklin Gothic Medium" panose="020B0603020102020204" pitchFamily="34" charset="0"/>
              <a:buChar char="−"/>
              <a:defRPr sz="2000">
                <a:latin typeface="Franklin Gothic Medium" panose="020B0603020102020204" pitchFamily="34" charset="0"/>
              </a:defRPr>
            </a:lvl2pPr>
            <a:lvl3pPr marL="973138" indent="-228600">
              <a:lnSpc>
                <a:spcPct val="100000"/>
              </a:lnSpc>
              <a:spcBef>
                <a:spcPts val="0"/>
              </a:spcBef>
              <a:defRPr sz="2000">
                <a:latin typeface="Franklin Gothic Medium" panose="020B06030201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2287" y="6251575"/>
            <a:ext cx="7992005" cy="330200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22300" y="2548467"/>
            <a:ext cx="7894638" cy="3694230"/>
          </a:xfrm>
        </p:spPr>
        <p:txBody>
          <a:bodyPr/>
          <a:lstStyle>
            <a:lvl1pPr marL="0" indent="0" algn="ctr">
              <a:buNone/>
              <a:defRPr baseline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Click icon below to add table or chart</a:t>
            </a:r>
          </a:p>
        </p:txBody>
      </p:sp>
      <p:sp>
        <p:nvSpPr>
          <p:cNvPr id="15" name="Footer Placeholder 20"/>
          <p:cNvSpPr>
            <a:spLocks noGrp="1"/>
          </p:cNvSpPr>
          <p:nvPr>
            <p:ph type="ftr" sz="quarter" idx="13"/>
          </p:nvPr>
        </p:nvSpPr>
        <p:spPr>
          <a:xfrm>
            <a:off x="521228" y="6573308"/>
            <a:ext cx="7682971" cy="284692"/>
          </a:xfrm>
        </p:spPr>
        <p:txBody>
          <a:bodyPr/>
          <a:lstStyle>
            <a:lvl1pPr algn="l">
              <a:defRPr sz="1000" cap="all" baseline="0">
                <a:solidFill>
                  <a:schemeClr val="tx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>
                <a:solidFill>
                  <a:prstClr val="black"/>
                </a:solidFill>
              </a:rPr>
              <a:t>MEDICAID SAMPLE PRES | MONTH DAY, YYYY | v2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Slide Number Placeholder 21"/>
          <p:cNvSpPr>
            <a:spLocks noGrp="1"/>
          </p:cNvSpPr>
          <p:nvPr>
            <p:ph type="sldNum" sz="quarter" idx="15"/>
          </p:nvPr>
        </p:nvSpPr>
        <p:spPr>
          <a:xfrm>
            <a:off x="8305800" y="6573308"/>
            <a:ext cx="564098" cy="284692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Franklin Gothic Demi Cond" panose="020B0706030402020204" pitchFamily="34" charset="0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866335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Char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</p:spPr>
        <p:txBody>
          <a:bodyPr anchor="t">
            <a:noAutofit/>
          </a:bodyPr>
          <a:lstStyle>
            <a:lvl1pPr algn="l">
              <a:defRPr sz="3600" b="0" i="0" baseline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4933" y="6249458"/>
            <a:ext cx="7992005" cy="330200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22300" y="1335573"/>
            <a:ext cx="7894638" cy="4902890"/>
          </a:xfrm>
        </p:spPr>
        <p:txBody>
          <a:bodyPr/>
          <a:lstStyle>
            <a:lvl1pPr marL="0" indent="0" algn="ctr">
              <a:buNone/>
              <a:defRPr baseline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Click icon below to add table or chart</a:t>
            </a:r>
          </a:p>
        </p:txBody>
      </p:sp>
      <p:sp>
        <p:nvSpPr>
          <p:cNvPr id="13" name="Footer Placeholder 20"/>
          <p:cNvSpPr>
            <a:spLocks noGrp="1"/>
          </p:cNvSpPr>
          <p:nvPr>
            <p:ph type="ftr" sz="quarter" idx="13"/>
          </p:nvPr>
        </p:nvSpPr>
        <p:spPr>
          <a:xfrm>
            <a:off x="521228" y="6573308"/>
            <a:ext cx="7682971" cy="284692"/>
          </a:xfrm>
        </p:spPr>
        <p:txBody>
          <a:bodyPr/>
          <a:lstStyle>
            <a:lvl1pPr algn="l">
              <a:defRPr sz="1000" cap="all" baseline="0">
                <a:solidFill>
                  <a:schemeClr val="tx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>
                <a:solidFill>
                  <a:prstClr val="black"/>
                </a:solidFill>
              </a:rPr>
              <a:t>MEDICAID SAMPLE PRES | MONTH DAY, YYYY | v2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Slide Number Placeholder 21"/>
          <p:cNvSpPr>
            <a:spLocks noGrp="1"/>
          </p:cNvSpPr>
          <p:nvPr>
            <p:ph type="sldNum" sz="quarter" idx="15"/>
          </p:nvPr>
        </p:nvSpPr>
        <p:spPr>
          <a:xfrm>
            <a:off x="8305800" y="6573308"/>
            <a:ext cx="564098" cy="284692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Franklin Gothic Demi Cond" panose="020B0706030402020204" pitchFamily="34" charset="0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53070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able Char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</p:spPr>
        <p:txBody>
          <a:bodyPr anchor="t">
            <a:noAutofit/>
          </a:bodyPr>
          <a:lstStyle>
            <a:lvl1pPr algn="l">
              <a:defRPr sz="3600" b="0" i="0" baseline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4933" y="6249458"/>
            <a:ext cx="7992005" cy="330200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22299" y="1845731"/>
            <a:ext cx="3840480" cy="4392732"/>
          </a:xfrm>
        </p:spPr>
        <p:txBody>
          <a:bodyPr/>
          <a:lstStyle>
            <a:lvl1pPr marL="0" indent="0" algn="ctr">
              <a:buNone/>
              <a:defRPr baseline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Click icon below to add table, chart, image</a:t>
            </a:r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4665132" y="1845731"/>
            <a:ext cx="3840480" cy="4392732"/>
          </a:xfrm>
        </p:spPr>
        <p:txBody>
          <a:bodyPr/>
          <a:lstStyle>
            <a:lvl1pPr marL="0" indent="0" algn="ctr">
              <a:buNone/>
              <a:defRPr baseline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Click icon below to add table, chart, image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22300" y="1278464"/>
            <a:ext cx="3840480" cy="50006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65132" y="1278464"/>
            <a:ext cx="3840480" cy="50006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5" name="Footer Placeholder 20"/>
          <p:cNvSpPr>
            <a:spLocks noGrp="1"/>
          </p:cNvSpPr>
          <p:nvPr>
            <p:ph type="ftr" sz="quarter" idx="13"/>
          </p:nvPr>
        </p:nvSpPr>
        <p:spPr>
          <a:xfrm>
            <a:off x="521228" y="6573308"/>
            <a:ext cx="7682971" cy="284692"/>
          </a:xfrm>
        </p:spPr>
        <p:txBody>
          <a:bodyPr/>
          <a:lstStyle>
            <a:lvl1pPr algn="l">
              <a:defRPr sz="1000" cap="all" baseline="0">
                <a:solidFill>
                  <a:schemeClr val="tx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>
                <a:solidFill>
                  <a:prstClr val="black"/>
                </a:solidFill>
              </a:rPr>
              <a:t>MEDICAID SAMPLE PRES | MONTH DAY, YYYY | v2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Slide Number Placeholder 21"/>
          <p:cNvSpPr>
            <a:spLocks noGrp="1"/>
          </p:cNvSpPr>
          <p:nvPr>
            <p:ph type="sldNum" sz="quarter" idx="18"/>
          </p:nvPr>
        </p:nvSpPr>
        <p:spPr>
          <a:xfrm>
            <a:off x="8305800" y="6573308"/>
            <a:ext cx="564098" cy="284692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Franklin Gothic Demi Cond" panose="020B0706030402020204" pitchFamily="34" charset="0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011388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622300" y="1846262"/>
            <a:ext cx="3840163" cy="440213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latin typeface="Franklin Gothic Medium Cond" panose="020B0606030402020204" pitchFamily="34" charset="0"/>
              </a:defRPr>
            </a:lvl1pPr>
            <a:lvl2pPr marL="514350" indent="-171450">
              <a:buFont typeface="Franklin Gothic Medium Cond" panose="020B0606030402020204" pitchFamily="34" charset="0"/>
              <a:buChar char="–"/>
              <a:defRPr sz="2000">
                <a:latin typeface="Franklin Gothic Medium Cond" panose="020B0606030402020204" pitchFamily="34" charset="0"/>
              </a:defRPr>
            </a:lvl2pPr>
            <a:lvl3pPr>
              <a:defRPr sz="2000">
                <a:latin typeface="Franklin Gothic Medium Cond" panose="020B0606030402020204" pitchFamily="34" charset="0"/>
              </a:defRPr>
            </a:lvl3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</p:spPr>
        <p:txBody>
          <a:bodyPr anchor="t">
            <a:noAutofit/>
          </a:bodyPr>
          <a:lstStyle>
            <a:lvl1pPr algn="l">
              <a:defRPr sz="3600" b="0" i="0" baseline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4933" y="6251575"/>
            <a:ext cx="7992005" cy="330200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22300" y="1278464"/>
            <a:ext cx="3840480" cy="50006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65132" y="1278464"/>
            <a:ext cx="3840480" cy="50006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665449" y="1840559"/>
            <a:ext cx="3840163" cy="440213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latin typeface="Franklin Gothic Medium Cond" panose="020B0606030402020204" pitchFamily="34" charset="0"/>
              </a:defRPr>
            </a:lvl1pPr>
            <a:lvl2pPr marL="514350" indent="-171450">
              <a:buFont typeface="Franklin Gothic Medium Cond" panose="020B0606030402020204" pitchFamily="34" charset="0"/>
              <a:buChar char="–"/>
              <a:defRPr sz="2000" baseline="0">
                <a:latin typeface="Franklin Gothic Medium Cond" panose="020B0606030402020204" pitchFamily="34" charset="0"/>
              </a:defRPr>
            </a:lvl2pPr>
            <a:lvl3pPr>
              <a:defRPr sz="2000" baseline="0">
                <a:latin typeface="Franklin Gothic Medium Cond" panose="020B0606030402020204" pitchFamily="34" charset="0"/>
              </a:defRPr>
            </a:lvl3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16" name="Footer Placeholder 20"/>
          <p:cNvSpPr>
            <a:spLocks noGrp="1"/>
          </p:cNvSpPr>
          <p:nvPr>
            <p:ph type="ftr" sz="quarter" idx="13"/>
          </p:nvPr>
        </p:nvSpPr>
        <p:spPr>
          <a:xfrm>
            <a:off x="521228" y="6573308"/>
            <a:ext cx="7682971" cy="284692"/>
          </a:xfrm>
        </p:spPr>
        <p:txBody>
          <a:bodyPr/>
          <a:lstStyle>
            <a:lvl1pPr algn="l">
              <a:defRPr sz="1000" cap="all" baseline="0">
                <a:solidFill>
                  <a:schemeClr val="tx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>
                <a:solidFill>
                  <a:prstClr val="black"/>
                </a:solidFill>
              </a:rPr>
              <a:t>MEDICAID SAMPLE PRES | MONTH DAY, YYYY | v2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Slide Number Placeholder 21"/>
          <p:cNvSpPr>
            <a:spLocks noGrp="1"/>
          </p:cNvSpPr>
          <p:nvPr>
            <p:ph type="sldNum" sz="quarter" idx="14"/>
          </p:nvPr>
        </p:nvSpPr>
        <p:spPr>
          <a:xfrm>
            <a:off x="8305800" y="6573308"/>
            <a:ext cx="564098" cy="284692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Franklin Gothic Demi Cond" panose="020B0706030402020204" pitchFamily="34" charset="0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26159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Top R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</p:spPr>
        <p:txBody>
          <a:bodyPr anchor="t">
            <a:noAutofit/>
          </a:bodyPr>
          <a:lstStyle>
            <a:lvl1pPr algn="l">
              <a:defRPr sz="3600" b="0" i="0" baseline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0" name="Footer Placeholder 20"/>
          <p:cNvSpPr>
            <a:spLocks noGrp="1"/>
          </p:cNvSpPr>
          <p:nvPr>
            <p:ph type="ftr" sz="quarter" idx="13"/>
          </p:nvPr>
        </p:nvSpPr>
        <p:spPr>
          <a:xfrm>
            <a:off x="521228" y="6573308"/>
            <a:ext cx="7682971" cy="284692"/>
          </a:xfrm>
        </p:spPr>
        <p:txBody>
          <a:bodyPr/>
          <a:lstStyle>
            <a:lvl1pPr algn="l">
              <a:defRPr sz="1000" cap="all" baseline="0">
                <a:solidFill>
                  <a:schemeClr val="tx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>
                <a:solidFill>
                  <a:prstClr val="black"/>
                </a:solidFill>
              </a:rPr>
              <a:t>MEDICAID SAMPLE PRES | MONTH DAY, YYYY | v2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4"/>
          </p:nvPr>
        </p:nvSpPr>
        <p:spPr>
          <a:xfrm>
            <a:off x="8305800" y="6573308"/>
            <a:ext cx="564098" cy="284692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Franklin Gothic Demi Cond" panose="020B0706030402020204" pitchFamily="34" charset="0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671331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&amp; Bottom Ru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0" name="Footer Placeholder 20"/>
          <p:cNvSpPr>
            <a:spLocks noGrp="1"/>
          </p:cNvSpPr>
          <p:nvPr>
            <p:ph type="ftr" sz="quarter" idx="13"/>
          </p:nvPr>
        </p:nvSpPr>
        <p:spPr>
          <a:xfrm>
            <a:off x="521228" y="6573308"/>
            <a:ext cx="7682971" cy="284692"/>
          </a:xfrm>
        </p:spPr>
        <p:txBody>
          <a:bodyPr/>
          <a:lstStyle>
            <a:lvl1pPr algn="l">
              <a:defRPr sz="1000" cap="all" baseline="0">
                <a:solidFill>
                  <a:schemeClr val="tx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>
                <a:solidFill>
                  <a:prstClr val="black"/>
                </a:solidFill>
              </a:rPr>
              <a:t>MEDICAID SAMPLE PRES | MONTH DAY, YYYY | v2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4"/>
          </p:nvPr>
        </p:nvSpPr>
        <p:spPr>
          <a:xfrm>
            <a:off x="8305800" y="6573308"/>
            <a:ext cx="564098" cy="284692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Franklin Gothic Demi Cond" panose="020B0706030402020204" pitchFamily="34" charset="0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036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&amp; Table Char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</p:spPr>
        <p:txBody>
          <a:bodyPr anchor="t">
            <a:noAutofit/>
          </a:bodyPr>
          <a:lstStyle>
            <a:lvl1pPr algn="l">
              <a:defRPr sz="3600" b="0" i="0" baseline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335572"/>
            <a:ext cx="7888288" cy="1212895"/>
          </a:xfr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spcBef>
                <a:spcPts val="0"/>
              </a:spcBef>
              <a:defRPr sz="2000">
                <a:latin typeface="Franklin Gothic Medium" panose="020B0603020102020204" pitchFamily="34" charset="0"/>
              </a:defRPr>
            </a:lvl1pPr>
            <a:lvl2pPr marL="576263" indent="-233363">
              <a:lnSpc>
                <a:spcPct val="100000"/>
              </a:lnSpc>
              <a:spcBef>
                <a:spcPts val="0"/>
              </a:spcBef>
              <a:buFont typeface="Franklin Gothic Medium" panose="020B0603020102020204" pitchFamily="34" charset="0"/>
              <a:buChar char="−"/>
              <a:defRPr sz="2000">
                <a:latin typeface="Franklin Gothic Medium" panose="020B0603020102020204" pitchFamily="34" charset="0"/>
              </a:defRPr>
            </a:lvl2pPr>
            <a:lvl3pPr marL="973138" indent="-228600">
              <a:lnSpc>
                <a:spcPct val="100000"/>
              </a:lnSpc>
              <a:spcBef>
                <a:spcPts val="0"/>
              </a:spcBef>
              <a:defRPr sz="2000">
                <a:latin typeface="Franklin Gothic Medium" panose="020B06030201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2287" y="6251575"/>
            <a:ext cx="7992005" cy="330200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22300" y="2548467"/>
            <a:ext cx="7894638" cy="3694230"/>
          </a:xfrm>
        </p:spPr>
        <p:txBody>
          <a:bodyPr/>
          <a:lstStyle>
            <a:lvl1pPr marL="0" indent="0" algn="ctr">
              <a:buNone/>
              <a:defRPr baseline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Click icon below to add table or chart</a:t>
            </a:r>
          </a:p>
        </p:txBody>
      </p:sp>
      <p:sp>
        <p:nvSpPr>
          <p:cNvPr id="15" name="Footer Placeholder 20"/>
          <p:cNvSpPr>
            <a:spLocks noGrp="1"/>
          </p:cNvSpPr>
          <p:nvPr>
            <p:ph type="ftr" sz="quarter" idx="13"/>
          </p:nvPr>
        </p:nvSpPr>
        <p:spPr>
          <a:xfrm>
            <a:off x="521228" y="6573308"/>
            <a:ext cx="7682971" cy="284692"/>
          </a:xfrm>
        </p:spPr>
        <p:txBody>
          <a:bodyPr/>
          <a:lstStyle>
            <a:lvl1pPr algn="l">
              <a:defRPr sz="1000" cap="all" baseline="0">
                <a:solidFill>
                  <a:schemeClr val="tx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/>
              <a:t>MEDICAID SAMPLE PRES | MONTH DAY, YYYY | v2</a:t>
            </a:r>
            <a:endParaRPr lang="en-US" dirty="0"/>
          </a:p>
        </p:txBody>
      </p:sp>
      <p:sp>
        <p:nvSpPr>
          <p:cNvPr id="16" name="Slide Number Placeholder 21"/>
          <p:cNvSpPr>
            <a:spLocks noGrp="1"/>
          </p:cNvSpPr>
          <p:nvPr>
            <p:ph type="sldNum" sz="quarter" idx="15"/>
          </p:nvPr>
        </p:nvSpPr>
        <p:spPr>
          <a:xfrm>
            <a:off x="8305800" y="6573308"/>
            <a:ext cx="564098" cy="284692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Franklin Gothic Demi Cond" panose="020B0706030402020204" pitchFamily="34" charset="0"/>
              </a:defRPr>
            </a:lvl1pPr>
          </a:lstStyle>
          <a:p>
            <a:fld id="{11F27F3A-B3E9-41ED-AF8F-A365F10BB6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047015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8970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s_No Top R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0481263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7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1" y="6243108"/>
            <a:ext cx="8228012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latin typeface="Calibri"/>
                <a:sym typeface="Calibri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Calibri"/>
                <a:sym typeface="Calibri"/>
              </a:defRPr>
            </a:lvl1pPr>
          </a:lstStyle>
          <a:p>
            <a:r>
              <a:rPr lang="en-US">
                <a:solidFill>
                  <a:prstClr val="black"/>
                </a:solidFill>
              </a:rPr>
              <a:t>MEDICAID TRANSFORMATION LEADERSHIP MEETING | DECEMBER 12, 2017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latin typeface="Calibri"/>
                <a:sym typeface="Calibri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Calibri"/>
              <a:sym typeface="Calibri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/>
                <a:sym typeface="Calibri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4"/>
          </p:nvPr>
        </p:nvSpPr>
        <p:spPr>
          <a:xfrm>
            <a:off x="457200" y="1724025"/>
            <a:ext cx="8228013" cy="4408488"/>
          </a:xfrm>
        </p:spPr>
        <p:txBody>
          <a:bodyPr/>
          <a:lstStyle>
            <a:lvl1pPr>
              <a:defRPr>
                <a:latin typeface="Calibri"/>
                <a:sym typeface="Calibri"/>
              </a:defRPr>
            </a:lvl1pPr>
            <a:lvl2pPr>
              <a:defRPr>
                <a:latin typeface="Calibri"/>
                <a:sym typeface="Calibri"/>
              </a:defRPr>
            </a:lvl2pPr>
            <a:lvl3pPr>
              <a:defRPr>
                <a:latin typeface="Calibri"/>
                <a:sym typeface="Calibri"/>
              </a:defRPr>
            </a:lvl3pPr>
            <a:lvl4pPr>
              <a:defRPr>
                <a:latin typeface="Calibri"/>
                <a:sym typeface="Calibri"/>
              </a:defRPr>
            </a:lvl4pPr>
            <a:lvl5pPr>
              <a:defRPr>
                <a:latin typeface="Calibri"/>
                <a:sym typeface="Calibri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0784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Char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</p:spPr>
        <p:txBody>
          <a:bodyPr anchor="t">
            <a:noAutofit/>
          </a:bodyPr>
          <a:lstStyle>
            <a:lvl1pPr algn="l">
              <a:defRPr sz="3600" b="0" i="0" baseline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4933" y="6249458"/>
            <a:ext cx="7992005" cy="330200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22300" y="1335573"/>
            <a:ext cx="7894638" cy="4902890"/>
          </a:xfrm>
        </p:spPr>
        <p:txBody>
          <a:bodyPr/>
          <a:lstStyle>
            <a:lvl1pPr marL="0" indent="0" algn="ctr">
              <a:buNone/>
              <a:defRPr baseline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Click icon below to add table or chart</a:t>
            </a:r>
          </a:p>
        </p:txBody>
      </p:sp>
      <p:sp>
        <p:nvSpPr>
          <p:cNvPr id="13" name="Footer Placeholder 20"/>
          <p:cNvSpPr>
            <a:spLocks noGrp="1"/>
          </p:cNvSpPr>
          <p:nvPr>
            <p:ph type="ftr" sz="quarter" idx="13"/>
          </p:nvPr>
        </p:nvSpPr>
        <p:spPr>
          <a:xfrm>
            <a:off x="521228" y="6573308"/>
            <a:ext cx="7682971" cy="284692"/>
          </a:xfrm>
        </p:spPr>
        <p:txBody>
          <a:bodyPr/>
          <a:lstStyle>
            <a:lvl1pPr algn="l">
              <a:defRPr sz="1000" cap="all" baseline="0">
                <a:solidFill>
                  <a:schemeClr val="tx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/>
              <a:t>MEDICAID SAMPLE PRES | MONTH DAY, YYYY | v2</a:t>
            </a:r>
            <a:endParaRPr lang="en-US" dirty="0"/>
          </a:p>
        </p:txBody>
      </p:sp>
      <p:sp>
        <p:nvSpPr>
          <p:cNvPr id="15" name="Slide Number Placeholder 21"/>
          <p:cNvSpPr>
            <a:spLocks noGrp="1"/>
          </p:cNvSpPr>
          <p:nvPr>
            <p:ph type="sldNum" sz="quarter" idx="15"/>
          </p:nvPr>
        </p:nvSpPr>
        <p:spPr>
          <a:xfrm>
            <a:off x="8305800" y="6573308"/>
            <a:ext cx="564098" cy="284692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Franklin Gothic Demi Cond" panose="020B0706030402020204" pitchFamily="34" charset="0"/>
              </a:defRPr>
            </a:lvl1pPr>
          </a:lstStyle>
          <a:p>
            <a:fld id="{11F27F3A-B3E9-41ED-AF8F-A365F10BB6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6083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able Char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</p:spPr>
        <p:txBody>
          <a:bodyPr anchor="t">
            <a:noAutofit/>
          </a:bodyPr>
          <a:lstStyle>
            <a:lvl1pPr algn="l">
              <a:defRPr sz="3600" b="0" i="0" baseline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4933" y="6249458"/>
            <a:ext cx="7992005" cy="330200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22299" y="1845731"/>
            <a:ext cx="3840480" cy="4392732"/>
          </a:xfrm>
        </p:spPr>
        <p:txBody>
          <a:bodyPr/>
          <a:lstStyle>
            <a:lvl1pPr marL="0" indent="0" algn="ctr">
              <a:buNone/>
              <a:defRPr baseline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Click icon below to add table, chart, image</a:t>
            </a:r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4665132" y="1845731"/>
            <a:ext cx="3840480" cy="4392732"/>
          </a:xfrm>
        </p:spPr>
        <p:txBody>
          <a:bodyPr/>
          <a:lstStyle>
            <a:lvl1pPr marL="0" indent="0" algn="ctr">
              <a:buNone/>
              <a:defRPr baseline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Click icon below to add table, chart, image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22300" y="1278464"/>
            <a:ext cx="3840480" cy="50006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65132" y="1278464"/>
            <a:ext cx="3840480" cy="50006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5" name="Footer Placeholder 20"/>
          <p:cNvSpPr>
            <a:spLocks noGrp="1"/>
          </p:cNvSpPr>
          <p:nvPr>
            <p:ph type="ftr" sz="quarter" idx="13"/>
          </p:nvPr>
        </p:nvSpPr>
        <p:spPr>
          <a:xfrm>
            <a:off x="521228" y="6573308"/>
            <a:ext cx="7682971" cy="284692"/>
          </a:xfrm>
        </p:spPr>
        <p:txBody>
          <a:bodyPr/>
          <a:lstStyle>
            <a:lvl1pPr algn="l">
              <a:defRPr sz="1000" cap="all" baseline="0">
                <a:solidFill>
                  <a:schemeClr val="tx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/>
              <a:t>MEDICAID SAMPLE PRES | MONTH DAY, YYYY | v2</a:t>
            </a:r>
            <a:endParaRPr lang="en-US" dirty="0"/>
          </a:p>
        </p:txBody>
      </p:sp>
      <p:sp>
        <p:nvSpPr>
          <p:cNvPr id="16" name="Slide Number Placeholder 21"/>
          <p:cNvSpPr>
            <a:spLocks noGrp="1"/>
          </p:cNvSpPr>
          <p:nvPr>
            <p:ph type="sldNum" sz="quarter" idx="18"/>
          </p:nvPr>
        </p:nvSpPr>
        <p:spPr>
          <a:xfrm>
            <a:off x="8305800" y="6573308"/>
            <a:ext cx="564098" cy="284692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Franklin Gothic Demi Cond" panose="020B0706030402020204" pitchFamily="34" charset="0"/>
              </a:defRPr>
            </a:lvl1pPr>
          </a:lstStyle>
          <a:p>
            <a:fld id="{11F27F3A-B3E9-41ED-AF8F-A365F10BB6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3250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622300" y="1846262"/>
            <a:ext cx="3840163" cy="440213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latin typeface="Franklin Gothic Medium Cond" panose="020B0606030402020204" pitchFamily="34" charset="0"/>
              </a:defRPr>
            </a:lvl1pPr>
            <a:lvl2pPr marL="514350" indent="-171450">
              <a:buFont typeface="Franklin Gothic Medium Cond" panose="020B0606030402020204" pitchFamily="34" charset="0"/>
              <a:buChar char="–"/>
              <a:defRPr sz="2000">
                <a:latin typeface="Franklin Gothic Medium Cond" panose="020B0606030402020204" pitchFamily="34" charset="0"/>
              </a:defRPr>
            </a:lvl2pPr>
            <a:lvl3pPr>
              <a:defRPr sz="2000">
                <a:latin typeface="Franklin Gothic Medium Cond" panose="020B0606030402020204" pitchFamily="34" charset="0"/>
              </a:defRPr>
            </a:lvl3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</p:spPr>
        <p:txBody>
          <a:bodyPr anchor="t">
            <a:noAutofit/>
          </a:bodyPr>
          <a:lstStyle>
            <a:lvl1pPr algn="l">
              <a:defRPr sz="3600" b="0" i="0" baseline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4933" y="6251575"/>
            <a:ext cx="7992005" cy="330200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22300" y="1278464"/>
            <a:ext cx="3840480" cy="50006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65132" y="1278464"/>
            <a:ext cx="3840480" cy="50006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665449" y="1840559"/>
            <a:ext cx="3840163" cy="440213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latin typeface="Franklin Gothic Medium Cond" panose="020B0606030402020204" pitchFamily="34" charset="0"/>
              </a:defRPr>
            </a:lvl1pPr>
            <a:lvl2pPr marL="514350" indent="-171450">
              <a:buFont typeface="Franklin Gothic Medium Cond" panose="020B0606030402020204" pitchFamily="34" charset="0"/>
              <a:buChar char="–"/>
              <a:defRPr sz="2000" baseline="0">
                <a:latin typeface="Franklin Gothic Medium Cond" panose="020B0606030402020204" pitchFamily="34" charset="0"/>
              </a:defRPr>
            </a:lvl2pPr>
            <a:lvl3pPr>
              <a:defRPr sz="2000" baseline="0">
                <a:latin typeface="Franklin Gothic Medium Cond" panose="020B0606030402020204" pitchFamily="34" charset="0"/>
              </a:defRPr>
            </a:lvl3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16" name="Footer Placeholder 20"/>
          <p:cNvSpPr>
            <a:spLocks noGrp="1"/>
          </p:cNvSpPr>
          <p:nvPr>
            <p:ph type="ftr" sz="quarter" idx="13"/>
          </p:nvPr>
        </p:nvSpPr>
        <p:spPr>
          <a:xfrm>
            <a:off x="521228" y="6573308"/>
            <a:ext cx="7682971" cy="284692"/>
          </a:xfrm>
        </p:spPr>
        <p:txBody>
          <a:bodyPr/>
          <a:lstStyle>
            <a:lvl1pPr algn="l">
              <a:defRPr sz="1000" cap="all" baseline="0">
                <a:solidFill>
                  <a:schemeClr val="tx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/>
              <a:t>MEDICAID SAMPLE PRES | MONTH DAY, YYYY | v2</a:t>
            </a:r>
            <a:endParaRPr lang="en-US" dirty="0"/>
          </a:p>
        </p:txBody>
      </p:sp>
      <p:sp>
        <p:nvSpPr>
          <p:cNvPr id="17" name="Slide Number Placeholder 21"/>
          <p:cNvSpPr>
            <a:spLocks noGrp="1"/>
          </p:cNvSpPr>
          <p:nvPr>
            <p:ph type="sldNum" sz="quarter" idx="14"/>
          </p:nvPr>
        </p:nvSpPr>
        <p:spPr>
          <a:xfrm>
            <a:off x="8305800" y="6573308"/>
            <a:ext cx="564098" cy="284692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Franklin Gothic Demi Cond" panose="020B0706030402020204" pitchFamily="34" charset="0"/>
              </a:defRPr>
            </a:lvl1pPr>
          </a:lstStyle>
          <a:p>
            <a:fld id="{11F27F3A-B3E9-41ED-AF8F-A365F10BB6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844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Top R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</p:spPr>
        <p:txBody>
          <a:bodyPr anchor="t">
            <a:noAutofit/>
          </a:bodyPr>
          <a:lstStyle>
            <a:lvl1pPr algn="l">
              <a:defRPr sz="3600" b="0" i="0" baseline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0" name="Footer Placeholder 20"/>
          <p:cNvSpPr>
            <a:spLocks noGrp="1"/>
          </p:cNvSpPr>
          <p:nvPr>
            <p:ph type="ftr" sz="quarter" idx="13"/>
          </p:nvPr>
        </p:nvSpPr>
        <p:spPr>
          <a:xfrm>
            <a:off x="521228" y="6573308"/>
            <a:ext cx="7682971" cy="284692"/>
          </a:xfrm>
        </p:spPr>
        <p:txBody>
          <a:bodyPr/>
          <a:lstStyle>
            <a:lvl1pPr algn="l">
              <a:defRPr sz="1000" cap="all" baseline="0">
                <a:solidFill>
                  <a:schemeClr val="tx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/>
              <a:t>MEDICAID SAMPLE PRES | MONTH DAY, YYYY | v2</a:t>
            </a:r>
            <a:endParaRPr lang="en-US" dirty="0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4"/>
          </p:nvPr>
        </p:nvSpPr>
        <p:spPr>
          <a:xfrm>
            <a:off x="8305800" y="6573308"/>
            <a:ext cx="564098" cy="284692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Franklin Gothic Demi Cond" panose="020B0706030402020204" pitchFamily="34" charset="0"/>
              </a:defRPr>
            </a:lvl1pPr>
          </a:lstStyle>
          <a:p>
            <a:fld id="{11F27F3A-B3E9-41ED-AF8F-A365F10BB6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6833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oleObject" Target="../embeddings/oleObject3.bin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tags" Target="../tags/tag3.xml"/><Relationship Id="rId2" Type="http://schemas.openxmlformats.org/officeDocument/2006/relationships/slideLayout" Target="../slideLayouts/slideLayout15.xml"/><Relationship Id="rId16" Type="http://schemas.openxmlformats.org/officeDocument/2006/relationships/vmlDrawing" Target="../drawings/vmlDrawing3.v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3.xml"/><Relationship Id="rId19" Type="http://schemas.openxmlformats.org/officeDocument/2006/relationships/image" Target="../media/image4.emf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1"/>
            <a:ext cx="548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Franklin Gothic Demi Cond" panose="020B07060304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Franklin Gothic Demi Cond" panose="020B0706030402020204" pitchFamily="34" charset="0"/>
              </a:defRPr>
            </a:lvl1pPr>
          </a:lstStyle>
          <a:p>
            <a:fld id="{11F27F3A-B3E9-41ED-AF8F-A365F10BB6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10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5" r:id="rId3"/>
    <p:sldLayoutId id="2147483662" r:id="rId4"/>
    <p:sldLayoutId id="2147483666" r:id="rId5"/>
    <p:sldLayoutId id="2147483667" r:id="rId6"/>
    <p:sldLayoutId id="2147483668" r:id="rId7"/>
    <p:sldLayoutId id="2147483669" r:id="rId8"/>
    <p:sldLayoutId id="2147483671" r:id="rId9"/>
    <p:sldLayoutId id="2147483670" r:id="rId10"/>
    <p:sldLayoutId id="2147483663" r:id="rId11"/>
    <p:sldLayoutId id="2147483672" r:id="rId12"/>
    <p:sldLayoutId id="2147483715" r:id="rId13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002060"/>
          </a:solidFill>
          <a:latin typeface="Franklin Gothic Demi Cond" panose="020B07060304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1pPr>
      <a:lvl2pPr marL="576263" indent="-233363" algn="l" defTabSz="685800" rtl="0" eaLnBrk="1" latinLnBrk="0" hangingPunct="1">
        <a:lnSpc>
          <a:spcPct val="90000"/>
        </a:lnSpc>
        <a:spcBef>
          <a:spcPts val="375"/>
        </a:spcBef>
        <a:buFont typeface="Franklin Gothic Medium" panose="020B0603020102020204" pitchFamily="34" charset="0"/>
        <a:buChar char="–"/>
        <a:defRPr sz="240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203438445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think-cell Slide" r:id="rId18" imgW="270" imgH="270" progId="TCLayout.ActiveDocument.1">
                  <p:embed/>
                </p:oleObj>
              </mc:Choice>
              <mc:Fallback>
                <p:oleObj name="think-cell Slide" r:id="rId1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457200"/>
            <a:ext cx="8228013" cy="72237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574536"/>
            <a:ext cx="5723835" cy="2834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Calibri"/>
                <a:sym typeface="Calibri"/>
              </a:defRPr>
            </a:lvl1pPr>
          </a:lstStyle>
          <a:p>
            <a:r>
              <a:rPr lang="en-US">
                <a:solidFill>
                  <a:prstClr val="black"/>
                </a:solidFill>
              </a:rPr>
              <a:t>MEDICAID TRANSFORMATION LEADERSHIP MEETING | DECEMBER 12, 2017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573308"/>
            <a:ext cx="564098" cy="2846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Calibri"/>
                <a:sym typeface="Calibri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457200" y="1724025"/>
            <a:ext cx="8229600" cy="44021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573308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7838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6" r:id="rId12"/>
    <p:sldLayoutId id="2147483687" r:id="rId13"/>
    <p:sldLayoutId id="2147483688" r:id="rId14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b="1" kern="1200">
          <a:solidFill>
            <a:schemeClr val="tx1"/>
          </a:solidFill>
          <a:latin typeface="Calibri"/>
          <a:ea typeface="+mj-ea"/>
          <a:cs typeface="+mj-cs"/>
          <a:sym typeface="Calibri"/>
        </a:defRPr>
      </a:lvl1pPr>
    </p:titleStyle>
    <p:bodyStyle>
      <a:lvl1pPr marL="233363" indent="-233363" algn="l" defTabSz="685800" rtl="0" eaLnBrk="1" latinLnBrk="0" hangingPunct="1">
        <a:lnSpc>
          <a:spcPct val="100000"/>
        </a:lnSpc>
        <a:spcBef>
          <a:spcPts val="750"/>
        </a:spcBef>
        <a:buFont typeface="Wingdings" panose="05000000000000000000" pitchFamily="2" charset="2"/>
        <a:buChar char="§"/>
        <a:defRPr sz="2400" kern="1200" baseline="0">
          <a:solidFill>
            <a:schemeClr val="tx1"/>
          </a:solidFill>
          <a:latin typeface="Calibri"/>
          <a:ea typeface="+mn-ea"/>
          <a:cs typeface="+mn-cs"/>
          <a:sym typeface="Calibri"/>
        </a:defRPr>
      </a:lvl1pPr>
      <a:lvl2pPr marL="576263" indent="-233363" algn="l" defTabSz="685800" rtl="0" eaLnBrk="1" latinLnBrk="0" hangingPunct="1">
        <a:lnSpc>
          <a:spcPct val="100000"/>
        </a:lnSpc>
        <a:spcBef>
          <a:spcPts val="375"/>
        </a:spcBef>
        <a:buFont typeface="Franklin Gothic Medium" panose="020B0603020102020204" pitchFamily="34" charset="0"/>
        <a:buChar char="–"/>
        <a:defRPr sz="2000" kern="1200" baseline="0">
          <a:solidFill>
            <a:schemeClr val="tx1"/>
          </a:solidFill>
          <a:latin typeface="Calibri"/>
          <a:ea typeface="+mn-ea"/>
          <a:cs typeface="+mn-cs"/>
          <a:sym typeface="Calibri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Calibri"/>
          <a:ea typeface="+mn-ea"/>
          <a:cs typeface="+mn-cs"/>
          <a:sym typeface="Calibri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alibri"/>
          <a:ea typeface="+mn-ea"/>
          <a:cs typeface="+mn-cs"/>
          <a:sym typeface="Calibri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alibri"/>
          <a:ea typeface="+mn-ea"/>
          <a:cs typeface="+mn-cs"/>
          <a:sym typeface="Calibri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1"/>
            <a:ext cx="548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Franklin Gothic Demi Cond" panose="020B0706030402020204" pitchFamily="34" charset="0"/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Franklin Gothic Demi Cond" panose="020B0706030402020204" pitchFamily="34" charset="0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386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002060"/>
          </a:solidFill>
          <a:latin typeface="Franklin Gothic Demi Cond" panose="020B07060304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1pPr>
      <a:lvl2pPr marL="576263" indent="-233363" algn="l" defTabSz="685800" rtl="0" eaLnBrk="1" latinLnBrk="0" hangingPunct="1">
        <a:lnSpc>
          <a:spcPct val="90000"/>
        </a:lnSpc>
        <a:spcBef>
          <a:spcPts val="375"/>
        </a:spcBef>
        <a:buFont typeface="Franklin Gothic Medium" panose="020B0603020102020204" pitchFamily="34" charset="0"/>
        <a:buChar char="–"/>
        <a:defRPr sz="240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1"/>
            <a:ext cx="548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Franklin Gothic Demi Cond" panose="020B0706030402020204" pitchFamily="34" charset="0"/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Franklin Gothic Demi Cond" panose="020B0706030402020204" pitchFamily="34" charset="0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647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002060"/>
          </a:solidFill>
          <a:latin typeface="Franklin Gothic Demi Cond" panose="020B07060304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1pPr>
      <a:lvl2pPr marL="576263" indent="-233363" algn="l" defTabSz="685800" rtl="0" eaLnBrk="1" latinLnBrk="0" hangingPunct="1">
        <a:lnSpc>
          <a:spcPct val="90000"/>
        </a:lnSpc>
        <a:spcBef>
          <a:spcPts val="375"/>
        </a:spcBef>
        <a:buFont typeface="Franklin Gothic Medium" panose="020B0603020102020204" pitchFamily="34" charset="0"/>
        <a:buChar char="–"/>
        <a:defRPr sz="240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9.xml"/><Relationship Id="rId6" Type="http://schemas.openxmlformats.org/officeDocument/2006/relationships/hyperlink" Target="mailto:Kelly.Crosbie@dhhs.nc.gov" TargetMode="External"/><Relationship Id="rId5" Type="http://schemas.openxmlformats.org/officeDocument/2006/relationships/hyperlink" Target="mailto:Medicaid.Transformation@dhhs.nc.gov" TargetMode="External"/><Relationship Id="rId4" Type="http://schemas.openxmlformats.org/officeDocument/2006/relationships/hyperlink" Target="https://www.ncdhhs.gov/concept-paper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7800" name="Picture 5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" y="1587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552700" y="2051008"/>
            <a:ext cx="6438900" cy="2393991"/>
          </a:xfrm>
        </p:spPr>
        <p:txBody>
          <a:bodyPr/>
          <a:lstStyle/>
          <a:p>
            <a:r>
              <a:rPr lang="en-US" sz="2800" dirty="0"/>
              <a:t>Population Health under Managed Care:  </a:t>
            </a:r>
          </a:p>
          <a:p>
            <a:r>
              <a:rPr lang="en-US" sz="2800" dirty="0"/>
              <a:t>Care Management &amp; The Advanced Medical Home (AMH) Program</a:t>
            </a:r>
            <a:endParaRPr lang="en-US" sz="2800" i="1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2573184" y="5005798"/>
            <a:ext cx="5774267" cy="948752"/>
          </a:xfrm>
        </p:spPr>
        <p:txBody>
          <a:bodyPr/>
          <a:lstStyle/>
          <a:p>
            <a:r>
              <a:rPr lang="en-US" sz="1800" b="0" dirty="0"/>
              <a:t>Kelly Crosbie, MSW, LCSW</a:t>
            </a:r>
          </a:p>
          <a:p>
            <a:r>
              <a:rPr lang="en-US" sz="1800" dirty="0"/>
              <a:t>Project Lead, Quality &amp; Population Health</a:t>
            </a:r>
            <a:endParaRPr lang="en-US" sz="1800" b="0" dirty="0"/>
          </a:p>
          <a:p>
            <a:r>
              <a:rPr lang="en-US" sz="1800" dirty="0"/>
              <a:t>Division of Health Benefits</a:t>
            </a: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2386290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516" name="Picture 1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" y="1587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150" y="2917826"/>
            <a:ext cx="7886700" cy="1325563"/>
          </a:xfrm>
        </p:spPr>
        <p:txBody>
          <a:bodyPr>
            <a:noAutofit/>
          </a:bodyPr>
          <a:lstStyle/>
          <a:p>
            <a:r>
              <a:rPr lang="en-US" dirty="0">
                <a:latin typeface="Franklin Gothic Demi Cond" panose="020B0706030402020204" pitchFamily="34" charset="0"/>
              </a:rPr>
              <a:t>Any Questions?</a:t>
            </a:r>
            <a:br>
              <a:rPr lang="en-US" dirty="0">
                <a:latin typeface="Franklin Gothic Demi Cond" panose="020B0706030402020204" pitchFamily="34" charset="0"/>
              </a:rPr>
            </a:br>
            <a:r>
              <a:rPr lang="en-US" dirty="0">
                <a:latin typeface="Franklin Gothic Demi Cond" panose="020B0706030402020204" pitchFamily="34" charset="0"/>
              </a:rPr>
              <a:t/>
            </a:r>
            <a:br>
              <a:rPr lang="en-US" dirty="0">
                <a:latin typeface="Franklin Gothic Demi Cond" panose="020B0706030402020204" pitchFamily="34" charset="0"/>
              </a:rPr>
            </a:br>
            <a:r>
              <a:rPr lang="en-US" sz="2800" dirty="0">
                <a:latin typeface="Franklin Gothic Demi Cond" panose="020B0706030402020204" pitchFamily="34" charset="0"/>
                <a:hlinkClick r:id="rId4"/>
              </a:rPr>
              <a:t>https://www.ncdhhs.gov/concept-papers</a:t>
            </a:r>
            <a:r>
              <a:rPr lang="en-US" sz="2800" dirty="0">
                <a:latin typeface="Franklin Gothic Demi Cond" panose="020B0706030402020204" pitchFamily="34" charset="0"/>
              </a:rPr>
              <a:t/>
            </a:r>
            <a:br>
              <a:rPr lang="en-US" sz="2800" dirty="0">
                <a:latin typeface="Franklin Gothic Demi Cond" panose="020B0706030402020204" pitchFamily="34" charset="0"/>
              </a:rPr>
            </a:br>
            <a:r>
              <a:rPr lang="en-US" sz="2800" dirty="0">
                <a:latin typeface="Franklin Gothic Demi Cond" panose="020B0706030402020204" pitchFamily="34" charset="0"/>
                <a:hlinkClick r:id="rId5"/>
              </a:rPr>
              <a:t>Medicaid.Transformation@dhhs.nc.gov</a:t>
            </a:r>
            <a:r>
              <a:rPr lang="en-US" dirty="0">
                <a:latin typeface="Franklin Gothic Demi Cond" panose="020B0706030402020204" pitchFamily="34" charset="0"/>
              </a:rPr>
              <a:t/>
            </a:r>
            <a:br>
              <a:rPr lang="en-US" dirty="0">
                <a:latin typeface="Franklin Gothic Demi Cond" panose="020B0706030402020204" pitchFamily="34" charset="0"/>
              </a:rPr>
            </a:br>
            <a:r>
              <a:rPr lang="en-US" dirty="0">
                <a:latin typeface="Franklin Gothic Demi Cond" panose="020B0706030402020204" pitchFamily="34" charset="0"/>
              </a:rPr>
              <a:t/>
            </a:r>
            <a:br>
              <a:rPr lang="en-US" dirty="0">
                <a:latin typeface="Franklin Gothic Demi Cond" panose="020B0706030402020204" pitchFamily="34" charset="0"/>
              </a:rPr>
            </a:br>
            <a:r>
              <a:rPr lang="en-US" dirty="0">
                <a:latin typeface="Franklin Gothic Demi Cond" panose="020B0706030402020204" pitchFamily="34" charset="0"/>
              </a:rPr>
              <a:t/>
            </a:r>
            <a:br>
              <a:rPr lang="en-US" dirty="0">
                <a:latin typeface="Franklin Gothic Demi Cond" panose="020B0706030402020204" pitchFamily="34" charset="0"/>
              </a:rPr>
            </a:br>
            <a:r>
              <a:rPr lang="en-US" sz="1600" dirty="0">
                <a:latin typeface="Franklin Gothic Demi Cond" panose="020B0706030402020204" pitchFamily="34" charset="0"/>
                <a:hlinkClick r:id="rId6"/>
              </a:rPr>
              <a:t>Kelly.Crosbie@dhhs.nc.gov</a:t>
            </a:r>
            <a:r>
              <a:rPr lang="en-US" dirty="0">
                <a:latin typeface="Franklin Gothic Demi Cond" panose="020B0706030402020204" pitchFamily="34" charset="0"/>
              </a:rPr>
              <a:t/>
            </a:r>
            <a:br>
              <a:rPr lang="en-US" dirty="0">
                <a:latin typeface="Franklin Gothic Demi Cond" panose="020B0706030402020204" pitchFamily="34" charset="0"/>
              </a:rPr>
            </a:br>
            <a:endParaRPr lang="en-US" dirty="0">
              <a:latin typeface="Franklin Gothic Demi Cond" panose="020B07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892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64329" y="2494563"/>
            <a:ext cx="8787093" cy="3743317"/>
            <a:chOff x="20259" y="876300"/>
            <a:chExt cx="8971341" cy="5590148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8218534" y="3662459"/>
              <a:ext cx="0" cy="661891"/>
            </a:xfrm>
            <a:prstGeom prst="straightConnector1">
              <a:avLst/>
            </a:prstGeom>
            <a:ln w="38100">
              <a:solidFill>
                <a:schemeClr val="tx2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7304134" y="3642681"/>
              <a:ext cx="0" cy="681669"/>
            </a:xfrm>
            <a:prstGeom prst="straightConnector1">
              <a:avLst/>
            </a:prstGeom>
            <a:ln w="38100">
              <a:solidFill>
                <a:schemeClr val="tx2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6302467" y="3642681"/>
              <a:ext cx="0" cy="681669"/>
            </a:xfrm>
            <a:prstGeom prst="straightConnector1">
              <a:avLst/>
            </a:prstGeom>
            <a:ln w="38100">
              <a:solidFill>
                <a:schemeClr val="tx2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1" name="Diagram 10"/>
            <p:cNvGraphicFramePr/>
            <p:nvPr>
              <p:extLst>
                <p:ext uri="{D42A27DB-BD31-4B8C-83A1-F6EECF244321}">
                  <p14:modId xmlns:p14="http://schemas.microsoft.com/office/powerpoint/2010/main" val="1748184713"/>
                </p:ext>
              </p:extLst>
            </p:nvPr>
          </p:nvGraphicFramePr>
          <p:xfrm>
            <a:off x="1524000" y="876300"/>
            <a:ext cx="7467600" cy="459422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2" name="Rectangle 11"/>
            <p:cNvSpPr/>
            <p:nvPr/>
          </p:nvSpPr>
          <p:spPr>
            <a:xfrm>
              <a:off x="20259" y="2636869"/>
              <a:ext cx="1821180" cy="12409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>
                  <a:solidFill>
                    <a:prstClr val="black"/>
                  </a:solidFill>
                  <a:latin typeface="Franklin Gothic Demi Cond" panose="020B0706030402020204" pitchFamily="34" charset="0"/>
                  <a:sym typeface="Calibri"/>
                </a:rPr>
                <a:t>PHP Care Management Responsibilities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152770" y="4490067"/>
              <a:ext cx="3674063" cy="197638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2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600" i="1" dirty="0">
                  <a:solidFill>
                    <a:prstClr val="black"/>
                  </a:solidFill>
                  <a:latin typeface="Franklin Gothic Demi Cond" panose="020B0706030402020204" pitchFamily="34" charset="0"/>
                  <a:sym typeface="Calibri"/>
                </a:rPr>
                <a:t>Under the AMH program, primary responsibility for comprehensive assessment and care management passes from PHP to practices when practices certify into higher AMH “tiers” (see next slides)</a:t>
              </a:r>
            </a:p>
          </p:txBody>
        </p:sp>
      </p:grpSp>
      <p:sp>
        <p:nvSpPr>
          <p:cNvPr id="16" name="Content Placeholder 3"/>
          <p:cNvSpPr>
            <a:spLocks noGrp="1"/>
          </p:cNvSpPr>
          <p:nvPr>
            <p:ph sz="quarter" idx="14"/>
          </p:nvPr>
        </p:nvSpPr>
        <p:spPr>
          <a:xfrm>
            <a:off x="353683" y="1381349"/>
            <a:ext cx="8377362" cy="919405"/>
          </a:xfrm>
        </p:spPr>
        <p:txBody>
          <a:bodyPr>
            <a:noAutofit/>
          </a:bodyPr>
          <a:lstStyle/>
          <a:p>
            <a:pPr>
              <a:lnSpc>
                <a:spcPct val="125000"/>
              </a:lnSpc>
            </a:pPr>
            <a:r>
              <a:rPr lang="en-US" sz="2000" b="1" dirty="0">
                <a:latin typeface="Franklin Gothic Medium" panose="020B0603020102020204" pitchFamily="34" charset="0"/>
              </a:rPr>
              <a:t>Under managed care, PHPs (plans) will have responsibility for the care management of enrollees.  </a:t>
            </a:r>
          </a:p>
          <a:p>
            <a:pPr>
              <a:lnSpc>
                <a:spcPct val="125000"/>
              </a:lnSpc>
            </a:pPr>
            <a:endParaRPr lang="en-US" sz="1800" b="1" dirty="0">
              <a:latin typeface="Franklin Gothic Medium" panose="020B0603020102020204" pitchFamily="34" charset="0"/>
            </a:endParaRPr>
          </a:p>
          <a:p>
            <a:pPr>
              <a:lnSpc>
                <a:spcPct val="125000"/>
              </a:lnSpc>
            </a:pPr>
            <a:endParaRPr lang="en-US" sz="1800" b="1" dirty="0">
              <a:latin typeface="Franklin Gothic Medium" panose="020B0603020102020204" pitchFamily="34" charset="0"/>
            </a:endParaRPr>
          </a:p>
          <a:p>
            <a:pPr>
              <a:lnSpc>
                <a:spcPct val="125000"/>
              </a:lnSpc>
            </a:pPr>
            <a:endParaRPr lang="en-US" sz="1800" b="1" dirty="0">
              <a:latin typeface="Franklin Gothic Medium" panose="020B0603020102020204" pitchFamily="34" charset="0"/>
            </a:endParaRPr>
          </a:p>
          <a:p>
            <a:pPr>
              <a:lnSpc>
                <a:spcPct val="125000"/>
              </a:lnSpc>
            </a:pPr>
            <a:endParaRPr lang="en-US" sz="1800" b="1" dirty="0">
              <a:latin typeface="Franklin Gothic Medium" panose="020B0603020102020204" pitchFamily="34" charset="0"/>
            </a:endParaRPr>
          </a:p>
          <a:p>
            <a:pPr>
              <a:lnSpc>
                <a:spcPct val="125000"/>
              </a:lnSpc>
            </a:pPr>
            <a:endParaRPr lang="en-US" sz="1800" b="1" dirty="0">
              <a:latin typeface="Franklin Gothic Medium" panose="020B0603020102020204" pitchFamily="34" charset="0"/>
            </a:endParaRPr>
          </a:p>
          <a:p>
            <a:pPr marL="0" indent="0">
              <a:lnSpc>
                <a:spcPct val="125000"/>
              </a:lnSpc>
              <a:buNone/>
            </a:pPr>
            <a:endParaRPr lang="en-US" sz="1800" b="1" dirty="0">
              <a:latin typeface="Franklin Gothic Medium" panose="020B0603020102020204" pitchFamily="34" charset="0"/>
            </a:endParaRPr>
          </a:p>
          <a:p>
            <a:pPr marL="0" indent="0">
              <a:lnSpc>
                <a:spcPct val="125000"/>
              </a:lnSpc>
              <a:buNone/>
            </a:pPr>
            <a:r>
              <a:rPr lang="en-US" sz="1200" b="1" dirty="0">
                <a:latin typeface="Franklin Gothic Medium" panose="020B0603020102020204" pitchFamily="34" charset="0"/>
              </a:rPr>
              <a:t>*SDOH COMPONENTS</a:t>
            </a:r>
          </a:p>
          <a:p>
            <a:pPr>
              <a:lnSpc>
                <a:spcPct val="125000"/>
              </a:lnSpc>
            </a:pPr>
            <a:r>
              <a:rPr lang="en-US" sz="1200" dirty="0">
                <a:latin typeface="Franklin Gothic Medium" panose="020B0603020102020204" pitchFamily="34" charset="0"/>
              </a:rPr>
              <a:t>Screening—4 standardized SDOH questions</a:t>
            </a:r>
          </a:p>
          <a:p>
            <a:pPr>
              <a:lnSpc>
                <a:spcPct val="125000"/>
              </a:lnSpc>
            </a:pPr>
            <a:r>
              <a:rPr lang="en-US" sz="1200" dirty="0">
                <a:latin typeface="Franklin Gothic Medium" panose="020B0603020102020204" pitchFamily="34" charset="0"/>
              </a:rPr>
              <a:t>Stratification—”High Unmet Resource” Population Group</a:t>
            </a:r>
          </a:p>
          <a:p>
            <a:pPr>
              <a:lnSpc>
                <a:spcPct val="125000"/>
              </a:lnSpc>
            </a:pPr>
            <a:r>
              <a:rPr lang="en-US" sz="1200" dirty="0">
                <a:latin typeface="Franklin Gothic Medium" panose="020B0603020102020204" pitchFamily="34" charset="0"/>
              </a:rPr>
              <a:t>Care Planning:  Address Unmet Resource Needs</a:t>
            </a:r>
          </a:p>
          <a:p>
            <a:pPr>
              <a:lnSpc>
                <a:spcPct val="125000"/>
              </a:lnSpc>
            </a:pPr>
            <a:r>
              <a:rPr lang="en-US" sz="1200" dirty="0">
                <a:latin typeface="Franklin Gothic Medium" panose="020B0603020102020204" pitchFamily="34" charset="0"/>
              </a:rPr>
              <a:t>Quality:  Measurement of Screening Rates, Referrals, Closed Loops, Outcomes (in later years)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Demi Cond" panose="020B0706030402020204" pitchFamily="34" charset="0"/>
              </a:rPr>
              <a:t>Population Health:  Care Management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65013" y="2648169"/>
            <a:ext cx="4051348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600" i="1" dirty="0">
                <a:solidFill>
                  <a:prstClr val="black"/>
                </a:solidFill>
                <a:latin typeface="Franklin Gothic Demi Cond" panose="020B0706030402020204" pitchFamily="34" charset="0"/>
                <a:sym typeface="Calibri"/>
              </a:rPr>
              <a:t>The PHP contract will define standardized PHP care management  responsibilities*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5C1B1B48-12CD-49AB-8886-1BE2B8628A15}"/>
              </a:ext>
            </a:extLst>
          </p:cNvPr>
          <p:cNvSpPr/>
          <p:nvPr/>
        </p:nvSpPr>
        <p:spPr>
          <a:xfrm>
            <a:off x="5067299" y="1978893"/>
            <a:ext cx="3884123" cy="8786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>
                <a:solidFill>
                  <a:schemeClr val="tx1"/>
                </a:solidFill>
                <a:latin typeface="Franklin Gothic Demi Cond" panose="020B0706030402020204" pitchFamily="34" charset="0"/>
              </a:rPr>
              <a:t>NOTE:  PHPs will have other Population Health &amp; SDOH responsibilities.  Today’s focus is on Care Management/AMH</a:t>
            </a:r>
            <a:r>
              <a:rPr lang="en-US" sz="1400" dirty="0">
                <a:solidFill>
                  <a:schemeClr val="tx1"/>
                </a:solidFill>
                <a:latin typeface="Franklin Gothic Demi Cond" panose="020B07060304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64694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516" name="Picture 1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" y="1587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Franklin Gothic Demi Cond" panose="020B0706030402020204" pitchFamily="34" charset="0"/>
              </a:rPr>
              <a:t>Advanced Medical Home Overview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363514" y="1545925"/>
            <a:ext cx="8465854" cy="4408488"/>
          </a:xfrm>
        </p:spPr>
        <p:txBody>
          <a:bodyPr>
            <a:normAutofit fontScale="70000" lnSpcReduction="20000"/>
          </a:bodyPr>
          <a:lstStyle/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Franklin Gothic Medium" panose="020B0603020102020204" pitchFamily="34" charset="0"/>
              </a:rPr>
              <a:t>The </a:t>
            </a:r>
            <a:r>
              <a:rPr lang="en-US" b="1" dirty="0">
                <a:latin typeface="Franklin Gothic Medium" panose="020B0603020102020204" pitchFamily="34" charset="0"/>
              </a:rPr>
              <a:t>Advanced Medical Home (</a:t>
            </a:r>
            <a:r>
              <a:rPr lang="en-US" b="1" dirty="0" err="1">
                <a:latin typeface="Franklin Gothic Medium" panose="020B0603020102020204" pitchFamily="34" charset="0"/>
              </a:rPr>
              <a:t>AMH</a:t>
            </a:r>
            <a:r>
              <a:rPr lang="en-US" b="1" dirty="0">
                <a:latin typeface="Franklin Gothic Medium" panose="020B0603020102020204" pitchFamily="34" charset="0"/>
              </a:rPr>
              <a:t>) program </a:t>
            </a:r>
            <a:r>
              <a:rPr lang="en-US" dirty="0">
                <a:latin typeface="Franklin Gothic Medium" panose="020B0603020102020204" pitchFamily="34" charset="0"/>
              </a:rPr>
              <a:t>will: </a:t>
            </a:r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Franklin Gothic Medium" panose="020B0603020102020204" pitchFamily="34" charset="0"/>
              </a:rPr>
              <a:t>Build on the strengths of today’s North Carolina’s primary care infrastructure as the State transitions to managed care</a:t>
            </a:r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Franklin Gothic Medium" panose="020B0603020102020204" pitchFamily="34" charset="0"/>
              </a:rPr>
              <a:t>Offer a range of participation options for providers </a:t>
            </a:r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Franklin Gothic Medium" panose="020B0603020102020204" pitchFamily="34" charset="0"/>
              </a:rPr>
              <a:t>Emphasize local delivery of care management</a:t>
            </a:r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Franklin Gothic Medium" panose="020B0603020102020204" pitchFamily="34" charset="0"/>
              </a:rPr>
              <a:t>Offer the opportunity for providers to be rewarded for high quality care by aligning payment to value</a:t>
            </a:r>
          </a:p>
          <a:p>
            <a:pPr marL="457200" lvl="1" indent="0">
              <a:lnSpc>
                <a:spcPct val="125000"/>
              </a:lnSpc>
              <a:buNone/>
            </a:pPr>
            <a:endParaRPr lang="en-US" dirty="0">
              <a:latin typeface="Franklin Gothic Medium" panose="020B0603020102020204" pitchFamily="34" charset="0"/>
            </a:endParaRPr>
          </a:p>
          <a:p>
            <a:pPr marL="338137" indent="-285750">
              <a:lnSpc>
                <a:spcPct val="125000"/>
              </a:lnSpc>
            </a:pPr>
            <a:r>
              <a:rPr lang="en-US" b="1" dirty="0">
                <a:latin typeface="Franklin Gothic Medium" panose="020B0603020102020204" pitchFamily="34" charset="0"/>
              </a:rPr>
              <a:t>Care management will be a shared responsibility of practices and </a:t>
            </a:r>
            <a:r>
              <a:rPr lang="en-US" b="1" dirty="0" err="1">
                <a:latin typeface="Franklin Gothic Medium" panose="020B0603020102020204" pitchFamily="34" charset="0"/>
              </a:rPr>
              <a:t>PHPs</a:t>
            </a:r>
            <a:r>
              <a:rPr lang="en-US" b="1" dirty="0">
                <a:latin typeface="Franklin Gothic Medium" panose="020B0603020102020204" pitchFamily="34" charset="0"/>
              </a:rPr>
              <a:t>, with division of responsibility varying by </a:t>
            </a:r>
            <a:r>
              <a:rPr lang="en-US" b="1" dirty="0" err="1">
                <a:latin typeface="Franklin Gothic Medium" panose="020B0603020102020204" pitchFamily="34" charset="0"/>
              </a:rPr>
              <a:t>AMH</a:t>
            </a:r>
            <a:r>
              <a:rPr lang="en-US" b="1" dirty="0">
                <a:latin typeface="Franklin Gothic Medium" panose="020B0603020102020204" pitchFamily="34" charset="0"/>
              </a:rPr>
              <a:t> “Tier”</a:t>
            </a:r>
          </a:p>
          <a:p>
            <a:pPr marL="457200" lvl="1" indent="0">
              <a:lnSpc>
                <a:spcPct val="125000"/>
              </a:lnSpc>
              <a:buNone/>
            </a:pPr>
            <a:endParaRPr lang="en-US" b="1" dirty="0">
              <a:latin typeface="Franklin Gothic Medium" panose="020B0603020102020204" pitchFamily="34" charset="0"/>
            </a:endParaRPr>
          </a:p>
          <a:p>
            <a:pPr marL="338137" indent="-285750">
              <a:lnSpc>
                <a:spcPct val="125000"/>
              </a:lnSpc>
            </a:pPr>
            <a:r>
              <a:rPr lang="en-US" b="1" dirty="0">
                <a:latin typeface="Franklin Gothic Medium" panose="020B0603020102020204" pitchFamily="34" charset="0"/>
              </a:rPr>
              <a:t>The </a:t>
            </a:r>
            <a:r>
              <a:rPr lang="en-US" b="1" dirty="0" err="1">
                <a:latin typeface="Franklin Gothic Medium" panose="020B0603020102020204" pitchFamily="34" charset="0"/>
              </a:rPr>
              <a:t>AMH</a:t>
            </a:r>
            <a:r>
              <a:rPr lang="en-US" b="1" dirty="0">
                <a:latin typeface="Franklin Gothic Medium" panose="020B0603020102020204" pitchFamily="34" charset="0"/>
              </a:rPr>
              <a:t> Program will launch concurrently with managed care, with a State certification process for practices launching in Summer/Fall 2018</a:t>
            </a:r>
          </a:p>
          <a:p>
            <a:pPr marL="338137" indent="-285750">
              <a:lnSpc>
                <a:spcPct val="125000"/>
              </a:lnSpc>
            </a:pPr>
            <a:endParaRPr lang="en-US" b="1" dirty="0">
              <a:latin typeface="Franklin Gothic Medium" panose="020B0603020102020204" pitchFamily="34" charset="0"/>
            </a:endParaRPr>
          </a:p>
          <a:p>
            <a:pPr marL="52387" indent="0">
              <a:lnSpc>
                <a:spcPct val="125000"/>
              </a:lnSpc>
              <a:buNone/>
            </a:pPr>
            <a:endParaRPr lang="en-US" b="1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378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516" name="Picture 1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" y="1587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Franklin Gothic Demi Cond" panose="020B0706030402020204" pitchFamily="34" charset="0"/>
              </a:rPr>
              <a:t>Four “Tiers” in the </a:t>
            </a:r>
            <a:r>
              <a:rPr lang="en-US" dirty="0" err="1">
                <a:latin typeface="Franklin Gothic Demi Cond" panose="020B0706030402020204" pitchFamily="34" charset="0"/>
              </a:rPr>
              <a:t>AMH</a:t>
            </a:r>
            <a:r>
              <a:rPr lang="en-US" dirty="0">
                <a:latin typeface="Franklin Gothic Demi Cond" panose="020B0706030402020204" pitchFamily="34" charset="0"/>
              </a:rPr>
              <a:t> Program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353683" y="1577989"/>
            <a:ext cx="8377362" cy="4408488"/>
          </a:xfrm>
        </p:spPr>
        <p:txBody>
          <a:bodyPr>
            <a:noAutofit/>
          </a:bodyPr>
          <a:lstStyle/>
          <a:p>
            <a:pPr>
              <a:lnSpc>
                <a:spcPct val="125000"/>
              </a:lnSpc>
            </a:pPr>
            <a:r>
              <a:rPr lang="en-US" sz="2000" b="1" dirty="0">
                <a:latin typeface="Franklin Gothic Medium" panose="020B0603020102020204" pitchFamily="34" charset="0"/>
              </a:rPr>
              <a:t>Practices will apply to </a:t>
            </a:r>
            <a:r>
              <a:rPr lang="en-US" sz="2000" b="1" dirty="0" err="1">
                <a:latin typeface="Franklin Gothic Medium" panose="020B0603020102020204" pitchFamily="34" charset="0"/>
              </a:rPr>
              <a:t>DHHS</a:t>
            </a:r>
            <a:r>
              <a:rPr lang="en-US" sz="2000" b="1" dirty="0">
                <a:latin typeface="Franklin Gothic Medium" panose="020B0603020102020204" pitchFamily="34" charset="0"/>
              </a:rPr>
              <a:t> to participate in the </a:t>
            </a:r>
            <a:r>
              <a:rPr lang="en-US" sz="2000" b="1" dirty="0" err="1">
                <a:latin typeface="Franklin Gothic Medium" panose="020B0603020102020204" pitchFamily="34" charset="0"/>
              </a:rPr>
              <a:t>AMH</a:t>
            </a:r>
            <a:r>
              <a:rPr lang="en-US" sz="2000" b="1" dirty="0">
                <a:latin typeface="Franklin Gothic Medium" panose="020B0603020102020204" pitchFamily="34" charset="0"/>
              </a:rPr>
              <a:t> program, and practices’ </a:t>
            </a:r>
            <a:r>
              <a:rPr lang="en-US" sz="2000" b="1" dirty="0" err="1">
                <a:latin typeface="Franklin Gothic Medium" panose="020B0603020102020204" pitchFamily="34" charset="0"/>
              </a:rPr>
              <a:t>AMH</a:t>
            </a:r>
            <a:r>
              <a:rPr lang="en-US" sz="2000" b="1" dirty="0">
                <a:latin typeface="Franklin Gothic Medium" panose="020B0603020102020204" pitchFamily="34" charset="0"/>
              </a:rPr>
              <a:t> Tier status will be recognized by all </a:t>
            </a:r>
            <a:r>
              <a:rPr lang="en-US" sz="2000" b="1" dirty="0" err="1">
                <a:latin typeface="Franklin Gothic Medium" panose="020B0603020102020204" pitchFamily="34" charset="0"/>
              </a:rPr>
              <a:t>PHPs</a:t>
            </a:r>
            <a:r>
              <a:rPr lang="en-US" sz="2000" b="1" dirty="0">
                <a:latin typeface="Franklin Gothic Medium" panose="020B0603020102020204" pitchFamily="34" charset="0"/>
              </a:rPr>
              <a:t> .</a:t>
            </a:r>
          </a:p>
          <a:p>
            <a:pPr>
              <a:lnSpc>
                <a:spcPct val="125000"/>
              </a:lnSpc>
            </a:pPr>
            <a:endParaRPr lang="en-US" sz="1800" b="1" dirty="0">
              <a:latin typeface="Franklin Gothic Medium" panose="020B0603020102020204" pitchFamily="34" charset="0"/>
            </a:endParaRPr>
          </a:p>
          <a:p>
            <a:pPr marL="0" indent="0">
              <a:lnSpc>
                <a:spcPct val="125000"/>
              </a:lnSpc>
              <a:buNone/>
            </a:pPr>
            <a:endParaRPr lang="en-US" sz="1800" b="1" dirty="0">
              <a:latin typeface="Franklin Gothic Medium" panose="020B0603020102020204" pitchFamily="34" charset="0"/>
            </a:endParaRPr>
          </a:p>
          <a:p>
            <a:pPr>
              <a:lnSpc>
                <a:spcPct val="125000"/>
              </a:lnSpc>
            </a:pPr>
            <a:endParaRPr lang="en-US" sz="1800" dirty="0">
              <a:latin typeface="Franklin Gothic Medium" panose="020B06030201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458018"/>
              </p:ext>
            </p:extLst>
          </p:nvPr>
        </p:nvGraphicFramePr>
        <p:xfrm>
          <a:off x="589959" y="2616168"/>
          <a:ext cx="8131258" cy="2867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711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18414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Franklin Gothic Book" panose="020B0503020102020204" pitchFamily="34" charset="0"/>
                        </a:rPr>
                        <a:t>AMH</a:t>
                      </a:r>
                      <a:r>
                        <a:rPr lang="en-US" baseline="0" dirty="0">
                          <a:latin typeface="Franklin Gothic Book" panose="020B0503020102020204" pitchFamily="34" charset="0"/>
                        </a:rPr>
                        <a:t> Tier</a:t>
                      </a:r>
                      <a:endParaRPr lang="en-US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Franklin Gothic Book" panose="020B0503020102020204" pitchFamily="34" charset="0"/>
                        </a:rPr>
                        <a:t>Summary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Franklin Gothic Book" panose="020B0503020102020204" pitchFamily="34" charset="0"/>
                        </a:rPr>
                        <a:t>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Franklin Gothic Book" panose="020B0503020102020204" pitchFamily="34" charset="0"/>
                        </a:rPr>
                        <a:t>Based</a:t>
                      </a:r>
                      <a:r>
                        <a:rPr lang="en-US" strike="noStrike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Franklin Gothic Book" panose="020B0503020102020204" pitchFamily="34" charset="0"/>
                        </a:rPr>
                        <a:t> on </a:t>
                      </a:r>
                      <a:r>
                        <a:rPr lang="en-US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Franklin Gothic Book" panose="020B0503020102020204" pitchFamily="34" charset="0"/>
                        </a:rPr>
                        <a:t>Carolina</a:t>
                      </a:r>
                      <a:r>
                        <a:rPr lang="en-US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Franklin Gothic Book" panose="020B0503020102020204" pitchFamily="34" charset="0"/>
                        </a:rPr>
                        <a:t> ACCESS I standards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baseline="0" dirty="0">
                          <a:latin typeface="Franklin Gothic Book" panose="020B0503020102020204" pitchFamily="34" charset="0"/>
                        </a:rPr>
                        <a:t>Will phase out after 2 years</a:t>
                      </a:r>
                      <a:endParaRPr lang="en-US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Franklin Gothic Book" panose="020B0503020102020204" pitchFamily="34" charset="0"/>
                        </a:rPr>
                        <a:t>Based on Carolina</a:t>
                      </a:r>
                      <a:r>
                        <a:rPr lang="en-US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Franklin Gothic Book" panose="020B0503020102020204" pitchFamily="34" charset="0"/>
                        </a:rPr>
                        <a:t> ACCESS II standards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Franklin Gothic Book" panose="020B0503020102020204" pitchFamily="34" charset="0"/>
                        </a:rPr>
                        <a:t>Based on Carolina ACCESS II standards </a:t>
                      </a:r>
                      <a:r>
                        <a:rPr lang="en-US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Franklin Gothic Book" panose="020B0503020102020204" pitchFamily="34" charset="0"/>
                        </a:rPr>
                        <a:t>PLUS </a:t>
                      </a:r>
                      <a:r>
                        <a:rPr lang="en-US" b="1" dirty="0">
                          <a:latin typeface="Franklin Gothic Book" panose="020B0503020102020204" pitchFamily="34" charset="0"/>
                        </a:rPr>
                        <a:t>demonstrated care management capabilities at practice or system level to serve all Medicaid beneficiaries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baseline="0" dirty="0">
                          <a:latin typeface="Franklin Gothic Book" panose="020B0503020102020204" pitchFamily="34" charset="0"/>
                        </a:rPr>
                        <a:t>PHPs must contract with a substantial proportion </a:t>
                      </a:r>
                      <a:r>
                        <a:rPr lang="en-US" b="0" i="1" baseline="0" dirty="0">
                          <a:latin typeface="Franklin Gothic Book" panose="020B0503020102020204" pitchFamily="34" charset="0"/>
                        </a:rPr>
                        <a:t>(% to be set by state) </a:t>
                      </a:r>
                      <a:r>
                        <a:rPr lang="en-US" b="0" i="0" baseline="0" dirty="0">
                          <a:latin typeface="Franklin Gothic Book" panose="020B0503020102020204" pitchFamily="34" charset="0"/>
                        </a:rPr>
                        <a:t>of certified </a:t>
                      </a:r>
                      <a:r>
                        <a:rPr lang="en-US" b="0" baseline="0" dirty="0">
                          <a:latin typeface="Franklin Gothic Book" panose="020B0503020102020204" pitchFamily="34" charset="0"/>
                        </a:rPr>
                        <a:t>Tier 3 practices in each region in which they operate</a:t>
                      </a:r>
                      <a:endParaRPr lang="en-US" b="0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Franklin Gothic Book" panose="020B05030201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>
                          <a:latin typeface="Franklin Gothic Book" panose="020B0503020102020204" pitchFamily="34" charset="0"/>
                        </a:rPr>
                        <a:t>Will launch in Year 3 of managed care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Franklin Gothic Book" panose="020B0503020102020204" pitchFamily="34" charset="0"/>
                        </a:rPr>
                        <a:t>Care management</a:t>
                      </a:r>
                      <a:r>
                        <a:rPr lang="en-US" baseline="0" dirty="0">
                          <a:latin typeface="Franklin Gothic Book" panose="020B0503020102020204" pitchFamily="34" charset="0"/>
                        </a:rPr>
                        <a:t> capabilities as in Tier 3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Franklin Gothic Book" panose="020B0503020102020204" pitchFamily="34" charset="0"/>
                        </a:rPr>
                        <a:t>Will capture</a:t>
                      </a:r>
                      <a:r>
                        <a:rPr lang="en-US" baseline="0" dirty="0">
                          <a:latin typeface="Franklin Gothic Book" panose="020B0503020102020204" pitchFamily="34" charset="0"/>
                        </a:rPr>
                        <a:t> “advanced” alternative payment arrangements </a:t>
                      </a:r>
                      <a:endParaRPr lang="en-US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4114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516" name="Picture 1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" y="1587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Franklin Gothic Demi Cond" panose="020B0706030402020204" pitchFamily="34" charset="0"/>
              </a:rPr>
              <a:t>Certification Requirements by Tier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353683" y="1421212"/>
            <a:ext cx="8524846" cy="3898040"/>
          </a:xfrm>
        </p:spPr>
        <p:txBody>
          <a:bodyPr>
            <a:noAutofit/>
          </a:bodyPr>
          <a:lstStyle/>
          <a:p>
            <a:pPr marL="285750" indent="-285750">
              <a:lnSpc>
                <a:spcPct val="125000"/>
              </a:lnSpc>
            </a:pPr>
            <a:r>
              <a:rPr lang="en-US" sz="1500" dirty="0">
                <a:latin typeface="Franklin Gothic Medium" panose="020B0603020102020204" pitchFamily="34" charset="0"/>
              </a:rPr>
              <a:t>Practices will be eligible to participate in </a:t>
            </a:r>
            <a:r>
              <a:rPr lang="en-US" sz="1500" dirty="0" err="1">
                <a:latin typeface="Franklin Gothic Medium" panose="020B0603020102020204" pitchFamily="34" charset="0"/>
              </a:rPr>
              <a:t>AMH</a:t>
            </a:r>
            <a:r>
              <a:rPr lang="en-US" sz="1500" dirty="0">
                <a:latin typeface="Franklin Gothic Medium" panose="020B0603020102020204" pitchFamily="34" charset="0"/>
              </a:rPr>
              <a:t> if they meet current requirements for Carolina ACCESS.</a:t>
            </a:r>
          </a:p>
          <a:p>
            <a:pPr marL="285750" indent="-285750">
              <a:lnSpc>
                <a:spcPct val="125000"/>
              </a:lnSpc>
            </a:pPr>
            <a:r>
              <a:rPr lang="en-US" sz="1500" dirty="0" err="1">
                <a:latin typeface="Franklin Gothic Medium" panose="020B0603020102020204" pitchFamily="34" charset="0"/>
              </a:rPr>
              <a:t>DHHS</a:t>
            </a:r>
            <a:r>
              <a:rPr lang="en-US" sz="1500" dirty="0">
                <a:latin typeface="Franklin Gothic Medium" panose="020B0603020102020204" pitchFamily="34" charset="0"/>
              </a:rPr>
              <a:t> will certify practices into Tiers prior to initial managed care contracting with </a:t>
            </a:r>
            <a:r>
              <a:rPr lang="en-US" sz="1500" dirty="0" err="1">
                <a:latin typeface="Franklin Gothic Medium" panose="020B0603020102020204" pitchFamily="34" charset="0"/>
              </a:rPr>
              <a:t>PHPs</a:t>
            </a:r>
            <a:r>
              <a:rPr lang="en-US" sz="1500" dirty="0">
                <a:latin typeface="Franklin Gothic Medium" panose="020B0603020102020204" pitchFamily="34" charset="0"/>
              </a:rPr>
              <a:t>.</a:t>
            </a:r>
          </a:p>
          <a:p>
            <a:pPr marL="285750" indent="-285750">
              <a:lnSpc>
                <a:spcPct val="125000"/>
              </a:lnSpc>
            </a:pPr>
            <a:r>
              <a:rPr lang="en-US" sz="1500" dirty="0">
                <a:latin typeface="Franklin Gothic Medium" panose="020B0603020102020204" pitchFamily="34" charset="0"/>
              </a:rPr>
              <a:t>Practices will be required to choose between Tier 1, 2 or 3.</a:t>
            </a:r>
          </a:p>
          <a:p>
            <a:pPr marL="285750" indent="-285750">
              <a:lnSpc>
                <a:spcPct val="125000"/>
              </a:lnSpc>
            </a:pPr>
            <a:r>
              <a:rPr lang="en-US" sz="1500" dirty="0">
                <a:latin typeface="Franklin Gothic Medium" panose="020B0603020102020204" pitchFamily="34" charset="0"/>
              </a:rPr>
              <a:t>Clinically integrated networks (CINs) will be permitted to “batch attest” on behalf of their member practices for entry into Tier 3.</a:t>
            </a:r>
          </a:p>
          <a:p>
            <a:pPr marL="285750" indent="-285750">
              <a:lnSpc>
                <a:spcPct val="125000"/>
              </a:lnSpc>
            </a:pPr>
            <a:r>
              <a:rPr lang="en-US" sz="1500" dirty="0">
                <a:latin typeface="Franklin Gothic Medium" panose="020B0603020102020204" pitchFamily="34" charset="0"/>
              </a:rPr>
              <a:t>The </a:t>
            </a:r>
            <a:r>
              <a:rPr lang="en-US" sz="1500" b="1" dirty="0">
                <a:latin typeface="Franklin Gothic Medium" panose="020B0603020102020204" pitchFamily="34" charset="0"/>
              </a:rPr>
              <a:t>Tier 3 </a:t>
            </a:r>
            <a:r>
              <a:rPr lang="en-US" sz="1500" dirty="0">
                <a:latin typeface="Franklin Gothic Medium" panose="020B0603020102020204" pitchFamily="34" charset="0"/>
              </a:rPr>
              <a:t>practice attestation process will assess practices’ readiness to perform care management functions at the site or system level:</a:t>
            </a:r>
          </a:p>
          <a:p>
            <a:pPr marL="795337" lvl="2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1500" dirty="0">
                <a:latin typeface="Franklin Gothic Medium" panose="020B0603020102020204" pitchFamily="34" charset="0"/>
              </a:rPr>
              <a:t>Risk stratifying all patients in their panel; </a:t>
            </a:r>
          </a:p>
          <a:p>
            <a:pPr marL="795337" lvl="2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1500" dirty="0">
                <a:latin typeface="Franklin Gothic Medium" panose="020B0603020102020204" pitchFamily="34" charset="0"/>
              </a:rPr>
              <a:t>Providing targeted, proactive, relationship-based care management to all higher-risk patients;</a:t>
            </a:r>
          </a:p>
          <a:p>
            <a:pPr marL="795337" lvl="2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1500" dirty="0">
                <a:latin typeface="Franklin Gothic Medium" panose="020B0603020102020204" pitchFamily="34" charset="0"/>
              </a:rPr>
              <a:t>Providing short-term or transitional care management;</a:t>
            </a:r>
          </a:p>
          <a:p>
            <a:pPr marL="795337" lvl="2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1500" dirty="0">
                <a:latin typeface="Franklin Gothic Medium" panose="020B0603020102020204" pitchFamily="34" charset="0"/>
              </a:rPr>
              <a:t>Providing medication reconciliation support to targeted higher-risk patients;</a:t>
            </a:r>
          </a:p>
          <a:p>
            <a:pPr marL="795337" lvl="2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1500" dirty="0">
                <a:latin typeface="Franklin Gothic Medium" panose="020B0603020102020204" pitchFamily="34" charset="0"/>
              </a:rPr>
              <a:t>Ensuring patients with emergency department visits receive a follow-up interaction within one week of discharge; and</a:t>
            </a:r>
          </a:p>
          <a:p>
            <a:pPr marL="795337" lvl="2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1500" dirty="0">
                <a:latin typeface="Franklin Gothic Medium" panose="020B0603020102020204" pitchFamily="34" charset="0"/>
              </a:rPr>
              <a:t>Contacting at least 75% of patients who were hospitalized in target hospitals, within two business days.</a:t>
            </a:r>
          </a:p>
        </p:txBody>
      </p:sp>
    </p:spTree>
    <p:extLst>
      <p:ext uri="{BB962C8B-B14F-4D97-AF65-F5344CB8AC3E}">
        <p14:creationId xmlns:p14="http://schemas.microsoft.com/office/powerpoint/2010/main" val="2184284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516" name="Picture 1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" y="1587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946706"/>
              </p:ext>
            </p:extLst>
          </p:nvPr>
        </p:nvGraphicFramePr>
        <p:xfrm>
          <a:off x="213440" y="1611627"/>
          <a:ext cx="8673013" cy="3954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59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5070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88678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Franklin Gothic Book" panose="020B0503020102020204" pitchFamily="34" charset="0"/>
                        </a:rPr>
                        <a:t>Payment Type</a:t>
                      </a:r>
                      <a:endParaRPr lang="en-US" sz="1800" dirty="0">
                        <a:solidFill>
                          <a:schemeClr val="bg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r>
                        <a:rPr lang="en-US" sz="1800" dirty="0">
                          <a:latin typeface="Franklin Gothic Book" panose="020B0503020102020204" pitchFamily="34" charset="0"/>
                        </a:rPr>
                        <a:t>Description</a:t>
                      </a:r>
                      <a:r>
                        <a:rPr lang="en-US" sz="1800" baseline="0" dirty="0">
                          <a:latin typeface="Franklin Gothic Book" panose="020B0503020102020204" pitchFamily="34" charset="0"/>
                        </a:rPr>
                        <a:t> </a:t>
                      </a:r>
                      <a:endParaRPr lang="en-US" sz="1800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effectLst/>
                          <a:latin typeface="Franklin Gothic Book" panose="020B0503020102020204" pitchFamily="34" charset="0"/>
                        </a:rPr>
                        <a:t>Clinical Services Payments</a:t>
                      </a:r>
                      <a:endParaRPr lang="en-US" sz="1800" b="1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2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effectLst/>
                          <a:latin typeface="Franklin Gothic Book" panose="020B0503020102020204" pitchFamily="34" charset="0"/>
                        </a:rPr>
                        <a:t>Fee</a:t>
                      </a:r>
                      <a:r>
                        <a:rPr lang="en-US" sz="1800" kern="1200" baseline="0" dirty="0">
                          <a:effectLst/>
                          <a:latin typeface="Franklin Gothic Book" panose="020B0503020102020204" pitchFamily="34" charset="0"/>
                        </a:rPr>
                        <a:t>-for-Service 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effectLst/>
                          <a:latin typeface="Franklin Gothic Book" panose="020B0503020102020204" pitchFamily="34" charset="0"/>
                        </a:rPr>
                        <a:t>Medical Home Fees</a:t>
                      </a:r>
                      <a:endParaRPr lang="en-US" sz="1800" b="1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2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</a:rPr>
                        <a:t>Payment</a:t>
                      </a: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</a:rPr>
                        <a:t> for coordination with </a:t>
                      </a:r>
                      <a:r>
                        <a:rPr lang="en-US" sz="1800" kern="1200" baseline="0" dirty="0" err="1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</a:rPr>
                        <a:t>PHPs</a:t>
                      </a: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</a:rPr>
                        <a:t>, similar to today’s Carolina ACCESS fees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  <a:p>
                      <a:pPr marL="285750" lvl="0" indent="-285750">
                        <a:lnSpc>
                          <a:spcPct val="12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effectLst/>
                          <a:latin typeface="Franklin Gothic Book" panose="020B0503020102020204" pitchFamily="34" charset="0"/>
                        </a:rPr>
                        <a:t>Will be</a:t>
                      </a:r>
                      <a:r>
                        <a:rPr lang="en-US" sz="1800" kern="1200" baseline="0" dirty="0">
                          <a:effectLst/>
                          <a:latin typeface="Franklin Gothic Book" panose="020B0503020102020204" pitchFamily="34" charset="0"/>
                        </a:rPr>
                        <a:t> set a</a:t>
                      </a:r>
                      <a:r>
                        <a:rPr lang="en-US" sz="1800" kern="1200" dirty="0">
                          <a:effectLst/>
                          <a:latin typeface="Franklin Gothic Book" panose="020B0503020102020204" pitchFamily="34" charset="0"/>
                        </a:rPr>
                        <a:t>t</a:t>
                      </a:r>
                      <a:r>
                        <a:rPr lang="en-US" sz="1800" kern="1200" baseline="0" dirty="0">
                          <a:effectLst/>
                          <a:latin typeface="Franklin Gothic Book" panose="020B0503020102020204" pitchFamily="34" charset="0"/>
                        </a:rPr>
                        <a:t> Carolina ACCESS levels for 2 years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effectLst/>
                          <a:latin typeface="Franklin Gothic Book" panose="020B0503020102020204" pitchFamily="34" charset="0"/>
                        </a:rPr>
                        <a:t>Care Management Fees</a:t>
                      </a:r>
                      <a:endParaRPr lang="en-US" sz="1800" b="1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2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effectLst/>
                          <a:latin typeface="Franklin Gothic Book" panose="020B0503020102020204" pitchFamily="34" charset="0"/>
                        </a:rPr>
                        <a:t>Payments available to Tier 3 practices for assuming significant care management responsibilities </a:t>
                      </a:r>
                    </a:p>
                    <a:p>
                      <a:pPr marL="285750" indent="-285750">
                        <a:lnSpc>
                          <a:spcPct val="12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effectLst/>
                          <a:latin typeface="Franklin Gothic Book" panose="020B0503020102020204" pitchFamily="34" charset="0"/>
                        </a:rPr>
                        <a:t>Fee levels negotiated between PHPs and practices</a:t>
                      </a:r>
                      <a:endParaRPr lang="en-US" sz="1800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effectLst/>
                          <a:latin typeface="Franklin Gothic Book" panose="020B0503020102020204" pitchFamily="34" charset="0"/>
                        </a:rPr>
                        <a:t>Performance-Based Payments</a:t>
                      </a:r>
                      <a:endParaRPr lang="en-US" sz="1800" b="1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2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effectLst/>
                          <a:latin typeface="Franklin Gothic Book" panose="020B0503020102020204" pitchFamily="34" charset="0"/>
                        </a:rPr>
                        <a:t>Payments based</a:t>
                      </a:r>
                      <a:r>
                        <a:rPr lang="en-US" sz="1800" kern="1200" baseline="0" dirty="0">
                          <a:effectLst/>
                          <a:latin typeface="Franklin Gothic Book" panose="020B0503020102020204" pitchFamily="34" charset="0"/>
                        </a:rPr>
                        <a:t> on performance against </a:t>
                      </a:r>
                      <a:r>
                        <a:rPr lang="en-US" sz="1800" kern="1200" baseline="0" dirty="0" err="1">
                          <a:effectLst/>
                          <a:latin typeface="Franklin Gothic Book" panose="020B0503020102020204" pitchFamily="34" charset="0"/>
                        </a:rPr>
                        <a:t>AMH</a:t>
                      </a:r>
                      <a:r>
                        <a:rPr lang="en-US" sz="1800" kern="1200" baseline="0" dirty="0">
                          <a:effectLst/>
                          <a:latin typeface="Franklin Gothic Book" panose="020B0503020102020204" pitchFamily="34" charset="0"/>
                        </a:rPr>
                        <a:t> measures</a:t>
                      </a:r>
                      <a:endParaRPr lang="en-US" sz="1800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00" b="1" kern="1200">
                <a:solidFill>
                  <a:schemeClr val="tx1"/>
                </a:solidFill>
                <a:latin typeface="Calibri"/>
                <a:ea typeface="+mj-ea"/>
                <a:cs typeface="+mj-cs"/>
                <a:sym typeface="Calibri"/>
              </a:defRPr>
            </a:lvl1pPr>
          </a:lstStyle>
          <a:p>
            <a:endParaRPr lang="en-US" dirty="0">
              <a:latin typeface="Franklin Gothic Demi Cond" panose="020B070603040202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40493" y="30880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002060"/>
                </a:solidFill>
                <a:latin typeface="Calibri"/>
                <a:ea typeface="+mj-ea"/>
                <a:cs typeface="+mj-cs"/>
                <a:sym typeface="Calibri"/>
              </a:defRPr>
            </a:lvl1pPr>
          </a:lstStyle>
          <a:p>
            <a:r>
              <a:rPr lang="en-US" dirty="0">
                <a:latin typeface="Franklin Gothic Demi Cond" panose="020B0706030402020204" pitchFamily="34" charset="0"/>
              </a:rPr>
              <a:t>Four </a:t>
            </a:r>
            <a:r>
              <a:rPr lang="en-US" dirty="0" err="1">
                <a:latin typeface="Franklin Gothic Demi Cond" panose="020B0706030402020204" pitchFamily="34" charset="0"/>
              </a:rPr>
              <a:t>AMH</a:t>
            </a:r>
            <a:r>
              <a:rPr lang="en-US" dirty="0">
                <a:latin typeface="Franklin Gothic Demi Cond" panose="020B0706030402020204" pitchFamily="34" charset="0"/>
              </a:rPr>
              <a:t> Payment Types</a:t>
            </a:r>
          </a:p>
        </p:txBody>
      </p:sp>
    </p:spTree>
    <p:extLst>
      <p:ext uri="{BB962C8B-B14F-4D97-AF65-F5344CB8AC3E}">
        <p14:creationId xmlns:p14="http://schemas.microsoft.com/office/powerpoint/2010/main" val="3339121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516" name="Picture 1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" y="1587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Franklin Gothic Demi Cond" panose="020B0706030402020204" pitchFamily="34" charset="0"/>
              </a:rPr>
              <a:t>Payment Model by Tier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353683" y="1518997"/>
            <a:ext cx="8377362" cy="4408488"/>
          </a:xfrm>
        </p:spPr>
        <p:txBody>
          <a:bodyPr>
            <a:noAutofit/>
          </a:bodyPr>
          <a:lstStyle/>
          <a:p>
            <a:pPr>
              <a:lnSpc>
                <a:spcPct val="125000"/>
              </a:lnSpc>
            </a:pPr>
            <a:r>
              <a:rPr lang="en-US" sz="2000" b="1" dirty="0" err="1">
                <a:latin typeface="Franklin Gothic Medium" panose="020B0603020102020204" pitchFamily="34" charset="0"/>
              </a:rPr>
              <a:t>DHHS</a:t>
            </a:r>
            <a:r>
              <a:rPr lang="en-US" sz="2000" b="1" dirty="0">
                <a:latin typeface="Franklin Gothic Medium" panose="020B0603020102020204" pitchFamily="34" charset="0"/>
              </a:rPr>
              <a:t> will require </a:t>
            </a:r>
            <a:r>
              <a:rPr lang="en-US" sz="2000" b="1" dirty="0" err="1">
                <a:latin typeface="Franklin Gothic Medium" panose="020B0603020102020204" pitchFamily="34" charset="0"/>
              </a:rPr>
              <a:t>PHPs</a:t>
            </a:r>
            <a:r>
              <a:rPr lang="en-US" sz="2000" b="1" dirty="0">
                <a:latin typeface="Franklin Gothic Medium" panose="020B0603020102020204" pitchFamily="34" charset="0"/>
              </a:rPr>
              <a:t> to adhere to standard payment models by Tier</a:t>
            </a:r>
            <a:endParaRPr lang="en-US" sz="1800" b="1" dirty="0">
              <a:latin typeface="Franklin Gothic Medium" panose="020B0603020102020204" pitchFamily="34" charset="0"/>
            </a:endParaRPr>
          </a:p>
          <a:p>
            <a:pPr marL="0" indent="0">
              <a:lnSpc>
                <a:spcPct val="125000"/>
              </a:lnSpc>
              <a:buNone/>
            </a:pPr>
            <a:endParaRPr lang="en-US" sz="1800" b="1" dirty="0">
              <a:latin typeface="Franklin Gothic Medium" panose="020B0603020102020204" pitchFamily="34" charset="0"/>
            </a:endParaRPr>
          </a:p>
          <a:p>
            <a:pPr>
              <a:lnSpc>
                <a:spcPct val="125000"/>
              </a:lnSpc>
            </a:pPr>
            <a:endParaRPr lang="en-US" sz="1800" dirty="0">
              <a:latin typeface="Franklin Gothic Medium" panose="020B06030201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092928"/>
              </p:ext>
            </p:extLst>
          </p:nvPr>
        </p:nvGraphicFramePr>
        <p:xfrm>
          <a:off x="481807" y="2281878"/>
          <a:ext cx="8150915" cy="3489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1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572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526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5553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97271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796524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Franklin Gothic Book" panose="020B0503020102020204" pitchFamily="34" charset="0"/>
                        </a:rPr>
                        <a:t>AMH</a:t>
                      </a:r>
                      <a:r>
                        <a:rPr lang="en-US" baseline="0" dirty="0">
                          <a:latin typeface="Franklin Gothic Book" panose="020B0503020102020204" pitchFamily="34" charset="0"/>
                        </a:rPr>
                        <a:t> Tier</a:t>
                      </a:r>
                      <a:endParaRPr lang="en-US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Book" panose="020B0503020102020204" pitchFamily="34" charset="0"/>
                        </a:rPr>
                        <a:t>“Clinical Services Payments”</a:t>
                      </a:r>
                      <a:r>
                        <a:rPr lang="en-US" baseline="0" dirty="0">
                          <a:latin typeface="Franklin Gothic Book" panose="020B0503020102020204" pitchFamily="34" charset="0"/>
                        </a:rPr>
                        <a:t> (</a:t>
                      </a:r>
                      <a:r>
                        <a:rPr lang="en-US" baseline="0" dirty="0" err="1">
                          <a:latin typeface="Franklin Gothic Book" panose="020B0503020102020204" pitchFamily="34" charset="0"/>
                        </a:rPr>
                        <a:t>FFS</a:t>
                      </a:r>
                      <a:r>
                        <a:rPr lang="en-US" baseline="0" dirty="0">
                          <a:latin typeface="Franklin Gothic Book" panose="020B0503020102020204" pitchFamily="34" charset="0"/>
                        </a:rPr>
                        <a:t>)</a:t>
                      </a:r>
                      <a:endParaRPr lang="en-US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Book" panose="020B0503020102020204" pitchFamily="34" charset="0"/>
                        </a:rPr>
                        <a:t>Medical Home Fee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Book" panose="020B0503020102020204" pitchFamily="34" charset="0"/>
                        </a:rPr>
                        <a:t>Care Management Fee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Book" panose="020B0503020102020204" pitchFamily="34" charset="0"/>
                        </a:rPr>
                        <a:t>Performance Based</a:t>
                      </a:r>
                      <a:r>
                        <a:rPr lang="en-US" baseline="0" dirty="0">
                          <a:latin typeface="Franklin Gothic Book" panose="020B0503020102020204" pitchFamily="34" charset="0"/>
                        </a:rPr>
                        <a:t> Payments in Years 1-2</a:t>
                      </a:r>
                      <a:endParaRPr lang="en-US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27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Franklin Gothic Book" panose="020B0503020102020204" pitchFamily="34" charset="0"/>
                        </a:rPr>
                        <a:t>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US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 - CA I</a:t>
                      </a:r>
                      <a:endParaRPr lang="en-US" dirty="0">
                        <a:latin typeface="Franklin Gothic Book" panose="020B0503020102020204" pitchFamily="34" charset="0"/>
                      </a:endParaRP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endParaRPr lang="en-US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dirty="0">
                          <a:latin typeface="Franklin Gothic Book" panose="020B0503020102020204" pitchFamily="34" charset="0"/>
                        </a:rPr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dirty="0">
                          <a:latin typeface="Franklin Gothic Book" panose="020B0503020102020204" pitchFamily="34" charset="0"/>
                        </a:rPr>
                        <a:t>Optional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6819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US" baseline="0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 - CA II</a:t>
                      </a:r>
                      <a:endParaRPr lang="en-US" baseline="0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aseline="0" dirty="0">
                          <a:latin typeface="Franklin Gothic Book" panose="020B0503020102020204" pitchFamily="34" charset="0"/>
                        </a:rPr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aseline="0" dirty="0">
                          <a:latin typeface="Franklin Gothic Book" panose="020B0503020102020204" pitchFamily="34" charset="0"/>
                        </a:rPr>
                        <a:t>Optional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96524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US" b="1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 - CA II</a:t>
                      </a:r>
                      <a:endParaRPr lang="en-US" baseline="0" dirty="0">
                        <a:latin typeface="Franklin Gothic Book" panose="020B050302010202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b="1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 - Negotiated</a:t>
                      </a:r>
                      <a:r>
                        <a:rPr lang="en-US" sz="135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between each AMH/CIN and PHP</a:t>
                      </a:r>
                      <a:endParaRPr lang="en-US" b="1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US" b="1" dirty="0">
                        <a:latin typeface="Franklin Gothic Book" panose="020B050302010202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b="1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96524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Franklin Gothic Book" panose="020B0503020102020204" pitchFamily="34" charset="0"/>
                        </a:rPr>
                        <a:t>4 (Year 3</a:t>
                      </a:r>
                      <a:r>
                        <a:rPr lang="en-US" b="1" baseline="0" dirty="0">
                          <a:latin typeface="Franklin Gothic Book" panose="020B0503020102020204" pitchFamily="34" charset="0"/>
                        </a:rPr>
                        <a:t> +) </a:t>
                      </a:r>
                      <a:endParaRPr lang="en-US" b="1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i="1" dirty="0">
                          <a:latin typeface="Franklin Gothic Book" panose="020B0503020102020204" pitchFamily="34" charset="0"/>
                        </a:rPr>
                        <a:t>Alternative Payment arrangements may change the balance or merge the components of the payment</a:t>
                      </a:r>
                      <a:r>
                        <a:rPr lang="en-US" i="1" baseline="0" dirty="0">
                          <a:latin typeface="Franklin Gothic Book" panose="020B0503020102020204" pitchFamily="34" charset="0"/>
                        </a:rPr>
                        <a:t> components</a:t>
                      </a:r>
                      <a:r>
                        <a:rPr lang="en-US" i="1" dirty="0">
                          <a:latin typeface="Franklin Gothic Book" panose="020B0503020102020204" pitchFamily="34" charset="0"/>
                        </a:rPr>
                        <a:t>, including by decreasing </a:t>
                      </a:r>
                      <a:r>
                        <a:rPr lang="en-US" i="1" dirty="0" err="1">
                          <a:latin typeface="Franklin Gothic Book" panose="020B0503020102020204" pitchFamily="34" charset="0"/>
                        </a:rPr>
                        <a:t>FFS</a:t>
                      </a:r>
                      <a:endParaRPr lang="en-US" i="1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US" b="1" dirty="0">
                        <a:latin typeface="Franklin Gothic Book" panose="020B050302010202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211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516" name="Picture 1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" y="1587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>
                <a:latin typeface="Franklin Gothic Demi Cond" panose="020B0706030402020204" pitchFamily="34" charset="0"/>
              </a:rPr>
              <a:t>AMH</a:t>
            </a:r>
            <a:r>
              <a:rPr lang="en-US" dirty="0">
                <a:latin typeface="Franklin Gothic Demi Cond" panose="020B0706030402020204" pitchFamily="34" charset="0"/>
              </a:rPr>
              <a:t> Quality Measures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07504" y="1536037"/>
            <a:ext cx="8228013" cy="4408488"/>
          </a:xfrm>
        </p:spPr>
        <p:txBody>
          <a:bodyPr>
            <a:noAutofit/>
          </a:bodyPr>
          <a:lstStyle/>
          <a:p>
            <a:pPr>
              <a:lnSpc>
                <a:spcPct val="125000"/>
              </a:lnSpc>
            </a:pPr>
            <a:r>
              <a:rPr lang="en-US" sz="1800" dirty="0" err="1">
                <a:latin typeface="Franklin Gothic Medium" panose="020B0603020102020204" pitchFamily="34" charset="0"/>
              </a:rPr>
              <a:t>DHHS</a:t>
            </a:r>
            <a:r>
              <a:rPr lang="en-US" sz="1800" dirty="0">
                <a:latin typeface="Franklin Gothic Medium" panose="020B0603020102020204" pitchFamily="34" charset="0"/>
              </a:rPr>
              <a:t> will require PHPs to monitor the performance of </a:t>
            </a:r>
            <a:r>
              <a:rPr lang="en-US" sz="1800" dirty="0" err="1">
                <a:latin typeface="Franklin Gothic Medium" panose="020B0603020102020204" pitchFamily="34" charset="0"/>
              </a:rPr>
              <a:t>AMHs</a:t>
            </a:r>
            <a:r>
              <a:rPr lang="en-US" sz="1800" dirty="0">
                <a:latin typeface="Franklin Gothic Medium" panose="020B0603020102020204" pitchFamily="34" charset="0"/>
              </a:rPr>
              <a:t> in all tiers and calculate performance-based payments based on a set of quality measures</a:t>
            </a:r>
          </a:p>
          <a:p>
            <a:pPr marL="285750" indent="-285750">
              <a:lnSpc>
                <a:spcPct val="125000"/>
              </a:lnSpc>
            </a:pPr>
            <a:r>
              <a:rPr lang="en-US" sz="1800" dirty="0" err="1">
                <a:latin typeface="Franklin Gothic Medium" panose="020B0603020102020204" pitchFamily="34" charset="0"/>
              </a:rPr>
              <a:t>DHHS</a:t>
            </a:r>
            <a:r>
              <a:rPr lang="en-US" sz="1800" dirty="0">
                <a:latin typeface="Franklin Gothic Medium" panose="020B0603020102020204" pitchFamily="34" charset="0"/>
              </a:rPr>
              <a:t> will develop a set of Core </a:t>
            </a:r>
            <a:r>
              <a:rPr lang="en-US" sz="1800" dirty="0" err="1">
                <a:latin typeface="Franklin Gothic Medium" panose="020B0603020102020204" pitchFamily="34" charset="0"/>
              </a:rPr>
              <a:t>AMH</a:t>
            </a:r>
            <a:r>
              <a:rPr lang="en-US" sz="1800" dirty="0">
                <a:latin typeface="Franklin Gothic Medium" panose="020B0603020102020204" pitchFamily="34" charset="0"/>
              </a:rPr>
              <a:t> quality performance measures aligned with North Carolina’s Quality Strategy (forthcoming)</a:t>
            </a:r>
          </a:p>
          <a:p>
            <a:pPr marL="285750" indent="-285750">
              <a:lnSpc>
                <a:spcPct val="125000"/>
              </a:lnSpc>
            </a:pPr>
            <a:r>
              <a:rPr lang="en-US" sz="1800" dirty="0">
                <a:latin typeface="Franklin Gothic Medium" panose="020B0603020102020204" pitchFamily="34" charset="0"/>
              </a:rPr>
              <a:t>The core measure set will include (at a minimum) measures in the following categories: </a:t>
            </a:r>
          </a:p>
          <a:p>
            <a:pPr marL="742950" lvl="1" indent="-285750">
              <a:lnSpc>
                <a:spcPct val="125000"/>
              </a:lnSpc>
              <a:buFont typeface="Courier New" panose="02070309020205020404" pitchFamily="49" charset="0"/>
              <a:buChar char="o"/>
            </a:pPr>
            <a:r>
              <a:rPr lang="en-US" sz="1800" dirty="0">
                <a:latin typeface="Franklin Gothic Medium" panose="020B0603020102020204" pitchFamily="34" charset="0"/>
              </a:rPr>
              <a:t>Measures tied to Quality Strategy objectives</a:t>
            </a:r>
          </a:p>
          <a:p>
            <a:pPr marL="742950" lvl="1" indent="-285750">
              <a:lnSpc>
                <a:spcPct val="125000"/>
              </a:lnSpc>
              <a:buFont typeface="Courier New" panose="02070309020205020404" pitchFamily="49" charset="0"/>
              <a:buChar char="o"/>
            </a:pPr>
            <a:r>
              <a:rPr lang="en-US" sz="1800" dirty="0">
                <a:latin typeface="Franklin Gothic Medium" panose="020B0603020102020204" pitchFamily="34" charset="0"/>
              </a:rPr>
              <a:t>Total Cost of Care</a:t>
            </a:r>
          </a:p>
          <a:p>
            <a:pPr marL="742950" lvl="1" indent="-285750">
              <a:lnSpc>
                <a:spcPct val="125000"/>
              </a:lnSpc>
              <a:buFont typeface="Courier New" panose="02070309020205020404" pitchFamily="49" charset="0"/>
              <a:buChar char="o"/>
            </a:pPr>
            <a:r>
              <a:rPr lang="en-US" sz="1800" dirty="0">
                <a:latin typeface="Franklin Gothic Medium" panose="020B0603020102020204" pitchFamily="34" charset="0"/>
              </a:rPr>
              <a:t>Key Performance Indicators</a:t>
            </a:r>
          </a:p>
          <a:p>
            <a:pPr marL="285750" indent="-285750">
              <a:lnSpc>
                <a:spcPct val="125000"/>
              </a:lnSpc>
            </a:pPr>
            <a:r>
              <a:rPr lang="en-US" sz="1800" dirty="0">
                <a:latin typeface="Franklin Gothic Medium" panose="020B0603020102020204" pitchFamily="34" charset="0"/>
              </a:rPr>
              <a:t>PHPs will be responsible for monitoring the performance of </a:t>
            </a:r>
            <a:r>
              <a:rPr lang="en-US" sz="1800" dirty="0" err="1">
                <a:latin typeface="Franklin Gothic Medium" panose="020B0603020102020204" pitchFamily="34" charset="0"/>
              </a:rPr>
              <a:t>AMHs</a:t>
            </a:r>
            <a:r>
              <a:rPr lang="en-US" sz="1800" dirty="0">
                <a:latin typeface="Franklin Gothic Medium" panose="020B0603020102020204" pitchFamily="34" charset="0"/>
              </a:rPr>
              <a:t> in all tiers</a:t>
            </a:r>
          </a:p>
          <a:p>
            <a:pPr marL="285750" indent="-285750">
              <a:lnSpc>
                <a:spcPct val="125000"/>
              </a:lnSpc>
            </a:pPr>
            <a:r>
              <a:rPr lang="en-US" sz="1800" dirty="0">
                <a:latin typeface="Franklin Gothic Medium" panose="020B0603020102020204" pitchFamily="34" charset="0"/>
              </a:rPr>
              <a:t>PHPs will be responsible for using the core measure set to design performance-based programs and payments</a:t>
            </a:r>
          </a:p>
          <a:p>
            <a:endParaRPr lang="en-US" sz="18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335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516" name="Picture 1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" y="1587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>
                <a:latin typeface="Franklin Gothic Demi Cond" panose="020B0706030402020204" pitchFamily="34" charset="0"/>
              </a:rPr>
              <a:t>AMH</a:t>
            </a:r>
            <a:r>
              <a:rPr lang="en-US" dirty="0">
                <a:latin typeface="Franklin Gothic Demi Cond" panose="020B0706030402020204" pitchFamily="34" charset="0"/>
              </a:rPr>
              <a:t> Data Sharing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07504" y="1505364"/>
            <a:ext cx="8228013" cy="4408488"/>
          </a:xfrm>
        </p:spPr>
        <p:txBody>
          <a:bodyPr>
            <a:noAutofit/>
          </a:bodyPr>
          <a:lstStyle/>
          <a:p>
            <a:pPr>
              <a:lnSpc>
                <a:spcPct val="125000"/>
              </a:lnSpc>
            </a:pPr>
            <a:r>
              <a:rPr lang="en-US" sz="1800" dirty="0">
                <a:latin typeface="Franklin Gothic Medium" panose="020B0603020102020204" pitchFamily="34" charset="0"/>
              </a:rPr>
              <a:t>To ensure that </a:t>
            </a:r>
            <a:r>
              <a:rPr lang="en-US" sz="1800" dirty="0" err="1">
                <a:latin typeface="Franklin Gothic Medium" panose="020B0603020102020204" pitchFamily="34" charset="0"/>
              </a:rPr>
              <a:t>AMHs</a:t>
            </a:r>
            <a:r>
              <a:rPr lang="en-US" sz="1800" dirty="0">
                <a:latin typeface="Franklin Gothic Medium" panose="020B0603020102020204" pitchFamily="34" charset="0"/>
              </a:rPr>
              <a:t> have sufficient data to support their care management efforts, PHPs will be required to share data on attributed enrollees: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007533" y="2793756"/>
            <a:ext cx="3166901" cy="3542058"/>
          </a:xfrm>
          <a:prstGeom prst="round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>
                <a:latin typeface="Franklin Gothic Medium" panose="020B0603020102020204" pitchFamily="34" charset="0"/>
              </a:rPr>
              <a:t>Assignment/attribution files;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>
                <a:latin typeface="Franklin Gothic Medium" panose="020B0603020102020204" pitchFamily="34" charset="0"/>
              </a:rPr>
              <a:t>Results of PHPs’ risk stratification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>
                <a:latin typeface="Franklin Gothic Medium" panose="020B0603020102020204" pitchFamily="34" charset="0"/>
              </a:rPr>
              <a:t>Initial enrollee-level care needs screening data;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>
                <a:latin typeface="Franklin Gothic Medium" panose="020B0603020102020204" pitchFamily="34" charset="0"/>
              </a:rPr>
              <a:t>Enrollee-level summary information;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>
                <a:latin typeface="Franklin Gothic Medium" panose="020B0603020102020204" pitchFamily="34" charset="0"/>
              </a:rPr>
              <a:t>Practice-level quality measure performance information</a:t>
            </a:r>
            <a:endParaRPr lang="en-US" sz="1600" dirty="0">
              <a:latin typeface="Franklin Gothic Medium" panose="020B0603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5862" y="2329919"/>
            <a:ext cx="3530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latin typeface="Franklin Gothic Medium" panose="020B0603020102020204" pitchFamily="34" charset="0"/>
              </a:rPr>
              <a:t>All</a:t>
            </a:r>
            <a:r>
              <a:rPr lang="en-US" u="sng" dirty="0">
                <a:latin typeface="Franklin Gothic Medium" panose="020B0603020102020204" pitchFamily="34" charset="0"/>
              </a:rPr>
              <a:t> AMH Tiers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944906" y="2793756"/>
            <a:ext cx="3166901" cy="3542057"/>
          </a:xfrm>
          <a:prstGeom prst="round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Franklin Gothic Medium" panose="020B0603020102020204" pitchFamily="34" charset="0"/>
              </a:rPr>
              <a:t>Timely enrollee level claims &amp; encounter data feeds (</a:t>
            </a:r>
            <a:r>
              <a:rPr lang="en-US" dirty="0" err="1">
                <a:latin typeface="Franklin Gothic Medium" panose="020B0603020102020204" pitchFamily="34" charset="0"/>
              </a:rPr>
              <a:t>DHHS</a:t>
            </a:r>
            <a:r>
              <a:rPr lang="en-US" dirty="0">
                <a:latin typeface="Franklin Gothic Medium" panose="020B0603020102020204" pitchFamily="34" charset="0"/>
              </a:rPr>
              <a:t> to standardize format(s))</a:t>
            </a:r>
          </a:p>
          <a:p>
            <a:endParaRPr lang="en-US" dirty="0">
              <a:latin typeface="Franklin Gothic Medium" panose="020B0603020102020204" pitchFamily="34" charset="0"/>
            </a:endParaRPr>
          </a:p>
          <a:p>
            <a:r>
              <a:rPr lang="en-US" i="1" dirty="0">
                <a:latin typeface="Franklin Gothic Medium" panose="020B0603020102020204" pitchFamily="34" charset="0"/>
              </a:rPr>
              <a:t>To receive feeds, Tier 3 and 4 </a:t>
            </a:r>
            <a:r>
              <a:rPr lang="en-US" i="1" dirty="0" err="1">
                <a:latin typeface="Franklin Gothic Medium" panose="020B0603020102020204" pitchFamily="34" charset="0"/>
              </a:rPr>
              <a:t>AMHs</a:t>
            </a:r>
            <a:r>
              <a:rPr lang="en-US" i="1" dirty="0">
                <a:latin typeface="Franklin Gothic Medium" panose="020B0603020102020204" pitchFamily="34" charset="0"/>
              </a:rPr>
              <a:t> will need to demonstrate: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Franklin Gothic Medium" panose="020B0603020102020204" pitchFamily="34" charset="0"/>
              </a:rPr>
              <a:t>Appropriate health information technology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Franklin Gothic Medium" panose="020B0603020102020204" pitchFamily="34" charset="0"/>
              </a:rPr>
              <a:t>Data privacy and security processes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08687" y="2329919"/>
            <a:ext cx="3530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>
                <a:latin typeface="Franklin Gothic Medium" panose="020B0603020102020204" pitchFamily="34" charset="0"/>
              </a:rPr>
              <a:t>AMH Tier 3 and 4</a:t>
            </a:r>
          </a:p>
        </p:txBody>
      </p:sp>
    </p:spTree>
    <p:extLst>
      <p:ext uri="{BB962C8B-B14F-4D97-AF65-F5344CB8AC3E}">
        <p14:creationId xmlns:p14="http://schemas.microsoft.com/office/powerpoint/2010/main" val="4539905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2_Office Theme">
  <a:themeElements>
    <a:clrScheme name="NC Brand PPT 04.23.15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7F9E3F"/>
      </a:accent1>
      <a:accent2>
        <a:srgbClr val="52849C"/>
      </a:accent2>
      <a:accent3>
        <a:srgbClr val="1F497D"/>
      </a:accent3>
      <a:accent4>
        <a:srgbClr val="71C9C5"/>
      </a:accent4>
      <a:accent5>
        <a:srgbClr val="6D2E75"/>
      </a:accent5>
      <a:accent6>
        <a:srgbClr val="F6D888"/>
      </a:accent6>
      <a:hlink>
        <a:srgbClr val="52849C"/>
      </a:hlink>
      <a:folHlink>
        <a:srgbClr val="52849C"/>
      </a:folHlink>
    </a:clrScheme>
    <a:fontScheme name="TNR/Aria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3_Office Theme">
  <a:themeElements>
    <a:clrScheme name="NC Brand PPT 04.23.15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7F9E3F"/>
      </a:accent1>
      <a:accent2>
        <a:srgbClr val="52849C"/>
      </a:accent2>
      <a:accent3>
        <a:srgbClr val="1F497D"/>
      </a:accent3>
      <a:accent4>
        <a:srgbClr val="71C9C5"/>
      </a:accent4>
      <a:accent5>
        <a:srgbClr val="6D2E75"/>
      </a:accent5>
      <a:accent6>
        <a:srgbClr val="F6D888"/>
      </a:accent6>
      <a:hlink>
        <a:srgbClr val="52849C"/>
      </a:hlink>
      <a:folHlink>
        <a:srgbClr val="5284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000" dirty="0" smtClean="0">
            <a:latin typeface="Franklin Gothic Book" panose="020B05030201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heme">
  <a:themeElements>
    <a:clrScheme name="NC Brand PPT 04.23.15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7F9E3F"/>
      </a:accent1>
      <a:accent2>
        <a:srgbClr val="52849C"/>
      </a:accent2>
      <a:accent3>
        <a:srgbClr val="1F497D"/>
      </a:accent3>
      <a:accent4>
        <a:srgbClr val="71C9C5"/>
      </a:accent4>
      <a:accent5>
        <a:srgbClr val="6D2E75"/>
      </a:accent5>
      <a:accent6>
        <a:srgbClr val="F6D888"/>
      </a:accent6>
      <a:hlink>
        <a:srgbClr val="52849C"/>
      </a:hlink>
      <a:folHlink>
        <a:srgbClr val="52849C"/>
      </a:folHlink>
    </a:clrScheme>
    <a:fontScheme name="TNR/Aria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Office Theme">
  <a:themeElements>
    <a:clrScheme name="NC Brand PPT 04.23.15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7F9E3F"/>
      </a:accent1>
      <a:accent2>
        <a:srgbClr val="52849C"/>
      </a:accent2>
      <a:accent3>
        <a:srgbClr val="1F497D"/>
      </a:accent3>
      <a:accent4>
        <a:srgbClr val="71C9C5"/>
      </a:accent4>
      <a:accent5>
        <a:srgbClr val="6D2E75"/>
      </a:accent5>
      <a:accent6>
        <a:srgbClr val="F6D888"/>
      </a:accent6>
      <a:hlink>
        <a:srgbClr val="52849C"/>
      </a:hlink>
      <a:folHlink>
        <a:srgbClr val="52849C"/>
      </a:folHlink>
    </a:clrScheme>
    <a:fontScheme name="TNR/Aria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4979</TotalTime>
  <Words>962</Words>
  <Application>Microsoft Office PowerPoint</Application>
  <PresentationFormat>On-screen Show (4:3)</PresentationFormat>
  <Paragraphs>137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4" baseType="lpstr">
      <vt:lpstr>Arial</vt:lpstr>
      <vt:lpstr>Calibri</vt:lpstr>
      <vt:lpstr>Courier New</vt:lpstr>
      <vt:lpstr>Franklin Gothic Book</vt:lpstr>
      <vt:lpstr>Franklin Gothic Demi Cond</vt:lpstr>
      <vt:lpstr>Franklin Gothic Medium</vt:lpstr>
      <vt:lpstr>Franklin Gothic Medium Cond</vt:lpstr>
      <vt:lpstr>Times New Roman</vt:lpstr>
      <vt:lpstr>Wingdings</vt:lpstr>
      <vt:lpstr>2_Office Theme</vt:lpstr>
      <vt:lpstr>13_Office Theme</vt:lpstr>
      <vt:lpstr>3_Office Theme</vt:lpstr>
      <vt:lpstr>4_Office Theme</vt:lpstr>
      <vt:lpstr>think-cell Slide</vt:lpstr>
      <vt:lpstr>PowerPoint Presentation</vt:lpstr>
      <vt:lpstr>Population Health:  Care Management</vt:lpstr>
      <vt:lpstr>Advanced Medical Home Overview </vt:lpstr>
      <vt:lpstr>Four “Tiers” in the AMH Program</vt:lpstr>
      <vt:lpstr>Certification Requirements by Tier</vt:lpstr>
      <vt:lpstr>PowerPoint Presentation</vt:lpstr>
      <vt:lpstr>Payment Model by Tier</vt:lpstr>
      <vt:lpstr>AMH Quality Measures</vt:lpstr>
      <vt:lpstr>AMH Data Sharing </vt:lpstr>
      <vt:lpstr>Any Questions?  https://www.ncdhhs.gov/concept-papers Medicaid.Transformation@dhhs.nc.gov   Kelly.Crosbie@dhhs.nc.gov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Taryn Dietrich</dc:creator>
  <cp:lastModifiedBy>Elaine Ellis</cp:lastModifiedBy>
  <cp:revision>447</cp:revision>
  <cp:lastPrinted>2017-07-14T22:50:57Z</cp:lastPrinted>
  <dcterms:created xsi:type="dcterms:W3CDTF">2015-07-07T20:02:11Z</dcterms:created>
  <dcterms:modified xsi:type="dcterms:W3CDTF">2018-03-21T14:04:39Z</dcterms:modified>
</cp:coreProperties>
</file>