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php" ContentType="image/jpeg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6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38" r:id="rId2"/>
    <p:sldMasterId id="2147483768" r:id="rId3"/>
    <p:sldMasterId id="2147483780" r:id="rId4"/>
    <p:sldMasterId id="2147483792" r:id="rId5"/>
    <p:sldMasterId id="2147483827" r:id="rId6"/>
    <p:sldMasterId id="2147483881" r:id="rId7"/>
    <p:sldMasterId id="2147483905" r:id="rId8"/>
  </p:sldMasterIdLst>
  <p:notesMasterIdLst>
    <p:notesMasterId r:id="rId53"/>
  </p:notesMasterIdLst>
  <p:handoutMasterIdLst>
    <p:handoutMasterId r:id="rId54"/>
  </p:handoutMasterIdLst>
  <p:sldIdLst>
    <p:sldId id="568" r:id="rId9"/>
    <p:sldId id="596" r:id="rId10"/>
    <p:sldId id="597" r:id="rId11"/>
    <p:sldId id="598" r:id="rId12"/>
    <p:sldId id="545" r:id="rId13"/>
    <p:sldId id="335" r:id="rId14"/>
    <p:sldId id="546" r:id="rId15"/>
    <p:sldId id="547" r:id="rId16"/>
    <p:sldId id="548" r:id="rId17"/>
    <p:sldId id="589" r:id="rId18"/>
    <p:sldId id="550" r:id="rId19"/>
    <p:sldId id="590" r:id="rId20"/>
    <p:sldId id="591" r:id="rId21"/>
    <p:sldId id="592" r:id="rId22"/>
    <p:sldId id="552" r:id="rId23"/>
    <p:sldId id="594" r:id="rId24"/>
    <p:sldId id="457" r:id="rId25"/>
    <p:sldId id="569" r:id="rId26"/>
    <p:sldId id="560" r:id="rId27"/>
    <p:sldId id="553" r:id="rId28"/>
    <p:sldId id="561" r:id="rId29"/>
    <p:sldId id="570" r:id="rId30"/>
    <p:sldId id="571" r:id="rId31"/>
    <p:sldId id="572" r:id="rId32"/>
    <p:sldId id="573" r:id="rId33"/>
    <p:sldId id="574" r:id="rId34"/>
    <p:sldId id="575" r:id="rId35"/>
    <p:sldId id="576" r:id="rId36"/>
    <p:sldId id="577" r:id="rId37"/>
    <p:sldId id="411" r:id="rId38"/>
    <p:sldId id="578" r:id="rId39"/>
    <p:sldId id="579" r:id="rId40"/>
    <p:sldId id="580" r:id="rId41"/>
    <p:sldId id="581" r:id="rId42"/>
    <p:sldId id="582" r:id="rId43"/>
    <p:sldId id="583" r:id="rId44"/>
    <p:sldId id="584" r:id="rId45"/>
    <p:sldId id="595" r:id="rId46"/>
    <p:sldId id="587" r:id="rId47"/>
    <p:sldId id="599" r:id="rId48"/>
    <p:sldId id="563" r:id="rId49"/>
    <p:sldId id="566" r:id="rId50"/>
    <p:sldId id="567" r:id="rId51"/>
    <p:sldId id="321" r:id="rId5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333333"/>
    <a:srgbClr val="005D64"/>
    <a:srgbClr val="008C95"/>
    <a:srgbClr val="FFFFFF"/>
    <a:srgbClr val="99FF33"/>
    <a:srgbClr val="465723"/>
    <a:srgbClr val="0000FF"/>
    <a:srgbClr val="3333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5097" autoAdjust="0"/>
  </p:normalViewPr>
  <p:slideViewPr>
    <p:cSldViewPr>
      <p:cViewPr varScale="1">
        <p:scale>
          <a:sx n="89" d="100"/>
          <a:sy n="89" d="100"/>
        </p:scale>
        <p:origin x="108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814"/>
    </p:cViewPr>
  </p:sorterViewPr>
  <p:notesViewPr>
    <p:cSldViewPr>
      <p:cViewPr varScale="1">
        <p:scale>
          <a:sx n="82" d="100"/>
          <a:sy n="82" d="100"/>
        </p:scale>
        <p:origin x="-1974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A66402-99AB-4084-B1CB-7877F0771F8D}" type="doc">
      <dgm:prSet loTypeId="urn:microsoft.com/office/officeart/2005/8/layout/pList2#2" loCatId="list" qsTypeId="urn:microsoft.com/office/officeart/2005/8/quickstyle/simple5" qsCatId="simple" csTypeId="urn:microsoft.com/office/officeart/2005/8/colors/colorful5" csCatId="colorful" phldr="1"/>
      <dgm:spPr/>
    </dgm:pt>
    <dgm:pt modelId="{6AE68823-EAF4-4C7F-A7DA-758F0CFDD568}">
      <dgm:prSet phldrT="[Text]"/>
      <dgm:spPr/>
      <dgm:t>
        <a:bodyPr/>
        <a:lstStyle/>
        <a:p>
          <a:r>
            <a:rPr lang="en-US" dirty="0"/>
            <a:t>Lakeisha</a:t>
          </a:r>
        </a:p>
      </dgm:t>
    </dgm:pt>
    <dgm:pt modelId="{6AAE9E6D-D013-472D-B6CE-905D6A28AB1B}" type="parTrans" cxnId="{3A4681A0-2A89-43B7-8925-EEFC48272DAD}">
      <dgm:prSet/>
      <dgm:spPr/>
      <dgm:t>
        <a:bodyPr/>
        <a:lstStyle/>
        <a:p>
          <a:endParaRPr lang="en-US"/>
        </a:p>
      </dgm:t>
    </dgm:pt>
    <dgm:pt modelId="{7BE82491-E300-4CE6-B388-7AECF0E93318}" type="sibTrans" cxnId="{3A4681A0-2A89-43B7-8925-EEFC48272DAD}">
      <dgm:prSet/>
      <dgm:spPr/>
      <dgm:t>
        <a:bodyPr/>
        <a:lstStyle/>
        <a:p>
          <a:endParaRPr lang="en-US"/>
        </a:p>
      </dgm:t>
    </dgm:pt>
    <dgm:pt modelId="{EFA4AED2-A0F8-4739-A33B-5743C4503815}">
      <dgm:prSet phldrT="[Text]"/>
      <dgm:spPr/>
      <dgm:t>
        <a:bodyPr/>
        <a:lstStyle/>
        <a:p>
          <a:r>
            <a:rPr lang="en-US" dirty="0"/>
            <a:t>Emily</a:t>
          </a:r>
        </a:p>
      </dgm:t>
    </dgm:pt>
    <dgm:pt modelId="{3AB490ED-CAF5-4AE4-AAC5-8256DA5F6AE8}" type="sibTrans" cxnId="{B0AAC327-FA95-4BF1-9C9E-8BB0A31B116E}">
      <dgm:prSet/>
      <dgm:spPr/>
      <dgm:t>
        <a:bodyPr/>
        <a:lstStyle/>
        <a:p>
          <a:endParaRPr lang="en-US"/>
        </a:p>
      </dgm:t>
    </dgm:pt>
    <dgm:pt modelId="{CD5E65B0-BD62-4342-94B3-9378498A59CD}" type="parTrans" cxnId="{B0AAC327-FA95-4BF1-9C9E-8BB0A31B116E}">
      <dgm:prSet/>
      <dgm:spPr/>
      <dgm:t>
        <a:bodyPr/>
        <a:lstStyle/>
        <a:p>
          <a:endParaRPr lang="en-US"/>
        </a:p>
      </dgm:t>
    </dgm:pt>
    <dgm:pt modelId="{55B2B697-7178-420B-9693-E5377844A2CC}" type="pres">
      <dgm:prSet presAssocID="{E3A66402-99AB-4084-B1CB-7877F0771F8D}" presName="Name0" presStyleCnt="0">
        <dgm:presLayoutVars>
          <dgm:dir/>
          <dgm:resizeHandles val="exact"/>
        </dgm:presLayoutVars>
      </dgm:prSet>
      <dgm:spPr/>
    </dgm:pt>
    <dgm:pt modelId="{D03A4275-3AFB-4380-9219-586E155212E3}" type="pres">
      <dgm:prSet presAssocID="{E3A66402-99AB-4084-B1CB-7877F0771F8D}" presName="bkgdShp" presStyleLbl="alignAccFollowNode1" presStyleIdx="0" presStyleCnt="1" custLinFactNeighborX="2642" custLinFactNeighborY="4052"/>
      <dgm:spPr>
        <a:solidFill>
          <a:srgbClr val="FFFFFF">
            <a:alpha val="50196"/>
          </a:srgbClr>
        </a:solidFill>
      </dgm:spPr>
    </dgm:pt>
    <dgm:pt modelId="{25BD1351-948C-4C72-8290-7E8A4BBE5C79}" type="pres">
      <dgm:prSet presAssocID="{E3A66402-99AB-4084-B1CB-7877F0771F8D}" presName="linComp" presStyleCnt="0"/>
      <dgm:spPr/>
    </dgm:pt>
    <dgm:pt modelId="{934B2394-86BA-45B5-A853-47CEE4DFD12F}" type="pres">
      <dgm:prSet presAssocID="{6AE68823-EAF4-4C7F-A7DA-758F0CFDD568}" presName="compNode" presStyleCnt="0"/>
      <dgm:spPr/>
    </dgm:pt>
    <dgm:pt modelId="{E5F1E560-910E-4BE7-9ECF-6688F690B154}" type="pres">
      <dgm:prSet presAssocID="{6AE68823-EAF4-4C7F-A7DA-758F0CFDD568}" presName="node" presStyleLbl="node1" presStyleIdx="0" presStyleCnt="2" custScaleY="728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D5F5E8-B362-49EA-8337-423624BFDB72}" type="pres">
      <dgm:prSet presAssocID="{6AE68823-EAF4-4C7F-A7DA-758F0CFDD568}" presName="invisiNode" presStyleLbl="node1" presStyleIdx="0" presStyleCnt="2"/>
      <dgm:spPr/>
    </dgm:pt>
    <dgm:pt modelId="{EC589893-C816-4B88-B0F3-A2DE6577D858}" type="pres">
      <dgm:prSet presAssocID="{6AE68823-EAF4-4C7F-A7DA-758F0CFDD568}" presName="imagNode" presStyleLbl="fgImgPlace1" presStyleIdx="0" presStyleCnt="2" custScaleY="30303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BBCF2B9-D598-43A8-B1F3-C089AE84C8B6}" type="pres">
      <dgm:prSet presAssocID="{7BE82491-E300-4CE6-B388-7AECF0E9331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053C4C7-E56C-4DAD-8558-8C359803069F}" type="pres">
      <dgm:prSet presAssocID="{EFA4AED2-A0F8-4739-A33B-5743C4503815}" presName="compNode" presStyleCnt="0"/>
      <dgm:spPr/>
    </dgm:pt>
    <dgm:pt modelId="{F680E135-56BB-498C-8C6A-80B8F789F81F}" type="pres">
      <dgm:prSet presAssocID="{EFA4AED2-A0F8-4739-A33B-5743C4503815}" presName="node" presStyleLbl="node1" presStyleIdx="1" presStyleCnt="2" custScaleY="738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414F88-512C-421B-9326-71BE79E52E4E}" type="pres">
      <dgm:prSet presAssocID="{EFA4AED2-A0F8-4739-A33B-5743C4503815}" presName="invisiNode" presStyleLbl="node1" presStyleIdx="1" presStyleCnt="2"/>
      <dgm:spPr/>
    </dgm:pt>
    <dgm:pt modelId="{508F27C3-BFD4-4E61-BF40-3F1BEC5DDAF4}" type="pres">
      <dgm:prSet presAssocID="{EFA4AED2-A0F8-4739-A33B-5743C4503815}" presName="imagNode" presStyleLbl="fgImgPlace1" presStyleIdx="1" presStyleCnt="2" custScaleY="30303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F11FCF00-1027-49C2-A732-EB960BAE31FB}" type="presOf" srcId="{E3A66402-99AB-4084-B1CB-7877F0771F8D}" destId="{55B2B697-7178-420B-9693-E5377844A2CC}" srcOrd="0" destOrd="0" presId="urn:microsoft.com/office/officeart/2005/8/layout/pList2#2"/>
    <dgm:cxn modelId="{6C7836AC-5CFC-4C12-920B-EC643907261C}" type="presOf" srcId="{7BE82491-E300-4CE6-B388-7AECF0E93318}" destId="{5BBCF2B9-D598-43A8-B1F3-C089AE84C8B6}" srcOrd="0" destOrd="0" presId="urn:microsoft.com/office/officeart/2005/8/layout/pList2#2"/>
    <dgm:cxn modelId="{3A4681A0-2A89-43B7-8925-EEFC48272DAD}" srcId="{E3A66402-99AB-4084-B1CB-7877F0771F8D}" destId="{6AE68823-EAF4-4C7F-A7DA-758F0CFDD568}" srcOrd="0" destOrd="0" parTransId="{6AAE9E6D-D013-472D-B6CE-905D6A28AB1B}" sibTransId="{7BE82491-E300-4CE6-B388-7AECF0E93318}"/>
    <dgm:cxn modelId="{B0AAC327-FA95-4BF1-9C9E-8BB0A31B116E}" srcId="{E3A66402-99AB-4084-B1CB-7877F0771F8D}" destId="{EFA4AED2-A0F8-4739-A33B-5743C4503815}" srcOrd="1" destOrd="0" parTransId="{CD5E65B0-BD62-4342-94B3-9378498A59CD}" sibTransId="{3AB490ED-CAF5-4AE4-AAC5-8256DA5F6AE8}"/>
    <dgm:cxn modelId="{CC8C2CCB-1DF4-4846-AB24-ADE84DB7B05A}" type="presOf" srcId="{6AE68823-EAF4-4C7F-A7DA-758F0CFDD568}" destId="{E5F1E560-910E-4BE7-9ECF-6688F690B154}" srcOrd="0" destOrd="0" presId="urn:microsoft.com/office/officeart/2005/8/layout/pList2#2"/>
    <dgm:cxn modelId="{A36FACB8-C2E4-4D58-B9DA-F49061F18225}" type="presOf" srcId="{EFA4AED2-A0F8-4739-A33B-5743C4503815}" destId="{F680E135-56BB-498C-8C6A-80B8F789F81F}" srcOrd="0" destOrd="0" presId="urn:microsoft.com/office/officeart/2005/8/layout/pList2#2"/>
    <dgm:cxn modelId="{B45788AA-8FF3-4E8B-9038-AE122F8B945B}" type="presParOf" srcId="{55B2B697-7178-420B-9693-E5377844A2CC}" destId="{D03A4275-3AFB-4380-9219-586E155212E3}" srcOrd="0" destOrd="0" presId="urn:microsoft.com/office/officeart/2005/8/layout/pList2#2"/>
    <dgm:cxn modelId="{A9BF0A72-3687-480E-BAC7-9BAA58666F45}" type="presParOf" srcId="{55B2B697-7178-420B-9693-E5377844A2CC}" destId="{25BD1351-948C-4C72-8290-7E8A4BBE5C79}" srcOrd="1" destOrd="0" presId="urn:microsoft.com/office/officeart/2005/8/layout/pList2#2"/>
    <dgm:cxn modelId="{DA2EC756-525A-42E4-BA00-5879486FDCA1}" type="presParOf" srcId="{25BD1351-948C-4C72-8290-7E8A4BBE5C79}" destId="{934B2394-86BA-45B5-A853-47CEE4DFD12F}" srcOrd="0" destOrd="0" presId="urn:microsoft.com/office/officeart/2005/8/layout/pList2#2"/>
    <dgm:cxn modelId="{F373157E-1E8A-43DD-A4D0-9D70A2F2C0F6}" type="presParOf" srcId="{934B2394-86BA-45B5-A853-47CEE4DFD12F}" destId="{E5F1E560-910E-4BE7-9ECF-6688F690B154}" srcOrd="0" destOrd="0" presId="urn:microsoft.com/office/officeart/2005/8/layout/pList2#2"/>
    <dgm:cxn modelId="{66F08B8D-212A-4318-9CA1-291A1D012DF4}" type="presParOf" srcId="{934B2394-86BA-45B5-A853-47CEE4DFD12F}" destId="{6ED5F5E8-B362-49EA-8337-423624BFDB72}" srcOrd="1" destOrd="0" presId="urn:microsoft.com/office/officeart/2005/8/layout/pList2#2"/>
    <dgm:cxn modelId="{E7F00B2A-0ED3-4D4D-A0B3-6B174C1FCC14}" type="presParOf" srcId="{934B2394-86BA-45B5-A853-47CEE4DFD12F}" destId="{EC589893-C816-4B88-B0F3-A2DE6577D858}" srcOrd="2" destOrd="0" presId="urn:microsoft.com/office/officeart/2005/8/layout/pList2#2"/>
    <dgm:cxn modelId="{83544386-33B1-4162-A0DE-8E5729023B12}" type="presParOf" srcId="{25BD1351-948C-4C72-8290-7E8A4BBE5C79}" destId="{5BBCF2B9-D598-43A8-B1F3-C089AE84C8B6}" srcOrd="1" destOrd="0" presId="urn:microsoft.com/office/officeart/2005/8/layout/pList2#2"/>
    <dgm:cxn modelId="{B2941AD5-5DB8-453A-BCFC-2ED4E7C3E228}" type="presParOf" srcId="{25BD1351-948C-4C72-8290-7E8A4BBE5C79}" destId="{E053C4C7-E56C-4DAD-8558-8C359803069F}" srcOrd="2" destOrd="0" presId="urn:microsoft.com/office/officeart/2005/8/layout/pList2#2"/>
    <dgm:cxn modelId="{9942C6AD-E983-4719-8A6F-40CB0EB17F16}" type="presParOf" srcId="{E053C4C7-E56C-4DAD-8558-8C359803069F}" destId="{F680E135-56BB-498C-8C6A-80B8F789F81F}" srcOrd="0" destOrd="0" presId="urn:microsoft.com/office/officeart/2005/8/layout/pList2#2"/>
    <dgm:cxn modelId="{065BE5E9-CEDE-49C3-9A68-66B5B68A9CC7}" type="presParOf" srcId="{E053C4C7-E56C-4DAD-8558-8C359803069F}" destId="{44414F88-512C-421B-9326-71BE79E52E4E}" srcOrd="1" destOrd="0" presId="urn:microsoft.com/office/officeart/2005/8/layout/pList2#2"/>
    <dgm:cxn modelId="{80C2BA79-3872-4E32-B19A-D9D5A4E61455}" type="presParOf" srcId="{E053C4C7-E56C-4DAD-8558-8C359803069F}" destId="{508F27C3-BFD4-4E61-BF40-3F1BEC5DDAF4}" srcOrd="2" destOrd="0" presId="urn:microsoft.com/office/officeart/2005/8/layout/pList2#2"/>
  </dgm:cxnLst>
  <dgm:bg>
    <a:effectLst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0EE924-0E00-4F3D-8ADA-2FB69515F83B}" type="doc">
      <dgm:prSet loTypeId="urn:microsoft.com/office/officeart/2005/8/layout/funnel1" loCatId="process" qsTypeId="urn:microsoft.com/office/officeart/2005/8/quickstyle/3d2" qsCatId="3D" csTypeId="urn:microsoft.com/office/officeart/2005/8/colors/colorful5" csCatId="colorful" phldr="1"/>
      <dgm:spPr/>
    </dgm:pt>
    <dgm:pt modelId="{25F7E8EF-39D3-40F2-96BE-6EE45D279177}">
      <dgm:prSet phldrT="[Text]" custT="1"/>
      <dgm:spPr/>
      <dgm:t>
        <a:bodyPr/>
        <a:lstStyle/>
        <a:p>
          <a:r>
            <a:rPr lang="en-US" sz="1400" b="1" dirty="0">
              <a:solidFill>
                <a:schemeClr val="bg1"/>
              </a:solidFill>
            </a:rPr>
            <a:t>Interpretation of symptoms</a:t>
          </a:r>
        </a:p>
      </dgm:t>
    </dgm:pt>
    <dgm:pt modelId="{AD8DF876-0717-4F44-81CF-51755BE9E3BF}" type="parTrans" cxnId="{F1C47A35-B0C2-4AFD-A5F1-BA022BC06B1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6C86EDC-E518-4B1F-A5C1-D509B50AD223}" type="sibTrans" cxnId="{F1C47A35-B0C2-4AFD-A5F1-BA022BC06B1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7C021C36-A657-4856-B3A2-E4B1D1FA26BB}">
      <dgm:prSet phldrT="[Text]" custT="1"/>
      <dgm:spPr/>
      <dgm:t>
        <a:bodyPr/>
        <a:lstStyle/>
        <a:p>
          <a:r>
            <a:rPr lang="en-US" sz="1400" b="1" dirty="0">
              <a:solidFill>
                <a:schemeClr val="tx1">
                  <a:lumMod val="75000"/>
                  <a:lumOff val="25000"/>
                </a:schemeClr>
              </a:solidFill>
            </a:rPr>
            <a:t>Diagnosis/ </a:t>
          </a:r>
        </a:p>
        <a:p>
          <a:r>
            <a:rPr lang="en-US" sz="1400" b="1" dirty="0">
              <a:solidFill>
                <a:schemeClr val="tx1">
                  <a:lumMod val="75000"/>
                  <a:lumOff val="25000"/>
                </a:schemeClr>
              </a:solidFill>
            </a:rPr>
            <a:t>Treatment Plan</a:t>
          </a:r>
        </a:p>
      </dgm:t>
    </dgm:pt>
    <dgm:pt modelId="{BD481155-6D2A-44E0-A53E-516FB935AF68}" type="parTrans" cxnId="{B7668F36-D307-4D92-8A7E-B7CC3B5EE88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1BF8CCF2-375E-4815-8EC9-5CDAC5FE9319}" type="sibTrans" cxnId="{B7668F36-D307-4D92-8A7E-B7CC3B5EE88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32A3E050-801F-4AED-BA36-75458461DB96}" type="pres">
      <dgm:prSet presAssocID="{ED0EE924-0E00-4F3D-8ADA-2FB69515F83B}" presName="Name0" presStyleCnt="0">
        <dgm:presLayoutVars>
          <dgm:chMax val="4"/>
          <dgm:resizeHandles val="exact"/>
        </dgm:presLayoutVars>
      </dgm:prSet>
      <dgm:spPr/>
    </dgm:pt>
    <dgm:pt modelId="{8BA6D8B8-85A6-4FBE-A700-400D2D774C25}" type="pres">
      <dgm:prSet presAssocID="{ED0EE924-0E00-4F3D-8ADA-2FB69515F83B}" presName="ellipse" presStyleLbl="trBgShp" presStyleIdx="0" presStyleCnt="1"/>
      <dgm:spPr/>
    </dgm:pt>
    <dgm:pt modelId="{F99012F4-3952-415A-876A-29734CE2493F}" type="pres">
      <dgm:prSet presAssocID="{ED0EE924-0E00-4F3D-8ADA-2FB69515F83B}" presName="arrow1" presStyleLbl="fgShp" presStyleIdx="0" presStyleCnt="1" custLinFactNeighborX="9134" custLinFactNeighborY="-5498"/>
      <dgm:spPr/>
    </dgm:pt>
    <dgm:pt modelId="{E32E604E-9CB8-4636-826F-38C05EB4A286}" type="pres">
      <dgm:prSet presAssocID="{ED0EE924-0E00-4F3D-8ADA-2FB69515F83B}" presName="rectangle" presStyleLbl="revTx" presStyleIdx="0" presStyleCnt="1" custScaleY="109926" custLinFactNeighborX="1151" custLinFactNeighborY="196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BADE26-3B23-4E4B-82A1-9D37A61AC34D}" type="pres">
      <dgm:prSet presAssocID="{7C021C36-A657-4856-B3A2-E4B1D1FA26BB}" presName="item1" presStyleLbl="node1" presStyleIdx="0" presStyleCnt="1" custScaleY="70576" custLinFactNeighborX="12601" custLinFactNeighborY="-101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B1A920-7827-4A80-934E-27F86C0E1596}" type="pres">
      <dgm:prSet presAssocID="{ED0EE924-0E00-4F3D-8ADA-2FB69515F83B}" presName="funnel" presStyleLbl="trAlignAcc1" presStyleIdx="0" presStyleCnt="1" custLinFactNeighborX="701" custLinFactNeighborY="-6114"/>
      <dgm:spPr/>
    </dgm:pt>
  </dgm:ptLst>
  <dgm:cxnLst>
    <dgm:cxn modelId="{B60C7E12-8310-42AB-8ABF-D6178A5C171F}" type="presOf" srcId="{25F7E8EF-39D3-40F2-96BE-6EE45D279177}" destId="{39BADE26-3B23-4E4B-82A1-9D37A61AC34D}" srcOrd="0" destOrd="0" presId="urn:microsoft.com/office/officeart/2005/8/layout/funnel1"/>
    <dgm:cxn modelId="{BAC4BD69-C09B-4943-BEA5-8E968BC52265}" type="presOf" srcId="{ED0EE924-0E00-4F3D-8ADA-2FB69515F83B}" destId="{32A3E050-801F-4AED-BA36-75458461DB96}" srcOrd="0" destOrd="0" presId="urn:microsoft.com/office/officeart/2005/8/layout/funnel1"/>
    <dgm:cxn modelId="{F1C47A35-B0C2-4AFD-A5F1-BA022BC06B14}" srcId="{ED0EE924-0E00-4F3D-8ADA-2FB69515F83B}" destId="{25F7E8EF-39D3-40F2-96BE-6EE45D279177}" srcOrd="0" destOrd="0" parTransId="{AD8DF876-0717-4F44-81CF-51755BE9E3BF}" sibTransId="{66C86EDC-E518-4B1F-A5C1-D509B50AD223}"/>
    <dgm:cxn modelId="{B7668F36-D307-4D92-8A7E-B7CC3B5EE881}" srcId="{ED0EE924-0E00-4F3D-8ADA-2FB69515F83B}" destId="{7C021C36-A657-4856-B3A2-E4B1D1FA26BB}" srcOrd="1" destOrd="0" parTransId="{BD481155-6D2A-44E0-A53E-516FB935AF68}" sibTransId="{1BF8CCF2-375E-4815-8EC9-5CDAC5FE9319}"/>
    <dgm:cxn modelId="{6FC53CF1-1DA2-494C-B9FA-CAE9284638BC}" type="presOf" srcId="{7C021C36-A657-4856-B3A2-E4B1D1FA26BB}" destId="{E32E604E-9CB8-4636-826F-38C05EB4A286}" srcOrd="0" destOrd="0" presId="urn:microsoft.com/office/officeart/2005/8/layout/funnel1"/>
    <dgm:cxn modelId="{61B58C84-BC4F-41DA-8D5B-A22767246E4A}" type="presParOf" srcId="{32A3E050-801F-4AED-BA36-75458461DB96}" destId="{8BA6D8B8-85A6-4FBE-A700-400D2D774C25}" srcOrd="0" destOrd="0" presId="urn:microsoft.com/office/officeart/2005/8/layout/funnel1"/>
    <dgm:cxn modelId="{7D4EF529-083F-4B46-8575-048C5CF0FB3D}" type="presParOf" srcId="{32A3E050-801F-4AED-BA36-75458461DB96}" destId="{F99012F4-3952-415A-876A-29734CE2493F}" srcOrd="1" destOrd="0" presId="urn:microsoft.com/office/officeart/2005/8/layout/funnel1"/>
    <dgm:cxn modelId="{475DC31D-8B5E-4C56-9226-18F8284E26CB}" type="presParOf" srcId="{32A3E050-801F-4AED-BA36-75458461DB96}" destId="{E32E604E-9CB8-4636-826F-38C05EB4A286}" srcOrd="2" destOrd="0" presId="urn:microsoft.com/office/officeart/2005/8/layout/funnel1"/>
    <dgm:cxn modelId="{784D438F-9502-4D51-91EE-679760A61AAA}" type="presParOf" srcId="{32A3E050-801F-4AED-BA36-75458461DB96}" destId="{39BADE26-3B23-4E4B-82A1-9D37A61AC34D}" srcOrd="3" destOrd="0" presId="urn:microsoft.com/office/officeart/2005/8/layout/funnel1"/>
    <dgm:cxn modelId="{9232D44C-1FB2-4A2E-A071-3044FFC614F9}" type="presParOf" srcId="{32A3E050-801F-4AED-BA36-75458461DB96}" destId="{84B1A920-7827-4A80-934E-27F86C0E1596}" srcOrd="4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A4D1D69A-8433-44E2-B022-E09B14C802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17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90C4F-D0D9-4A87-9E5F-DD7F30CB4726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A3EA8-852E-4C8C-85CC-C113D3E790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19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13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It stems from our natural tendency to organize our social worlds by categorizing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631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700" dirty="0"/>
              <a:t>One of the most common measures of unconscious bias is the </a:t>
            </a:r>
            <a:r>
              <a:rPr lang="en-US" sz="2700" b="1" dirty="0"/>
              <a:t>Harvard Implicit Association Test</a:t>
            </a:r>
            <a:r>
              <a:rPr lang="en-US" sz="2700" dirty="0"/>
              <a:t>:</a:t>
            </a:r>
          </a:p>
          <a:p>
            <a:pPr lvl="0"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000" b="1" u="sng" dirty="0">
                <a:solidFill>
                  <a:srgbClr val="FF0000"/>
                </a:solidFill>
              </a:rPr>
              <a:t>www.implicit.harvard.edu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022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928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55000" lnSpcReduction="20000"/>
          </a:bodyPr>
          <a:lstStyle/>
          <a:p>
            <a:pPr eaLnBrk="1" hangingPunct="1">
              <a:buFontTx/>
              <a:buChar char="•"/>
            </a:pPr>
            <a:r>
              <a:rPr lang="en-US" altLang="en-US" sz="2200" b="1" dirty="0">
                <a:latin typeface="Arial" panose="020B0604020202020204" pitchFamily="34" charset="0"/>
              </a:rPr>
              <a:t>Study: </a:t>
            </a:r>
            <a:r>
              <a:rPr lang="en-US" altLang="en-US" sz="2200" dirty="0">
                <a:latin typeface="Arial" panose="020B0604020202020204" pitchFamily="34" charset="0"/>
              </a:rPr>
              <a:t>CV of a real psychologist (one at entry and one at tenure level) sent to 238 psychologists randomly selected from the APA directory (Steinpreis et al, 1999)</a:t>
            </a:r>
          </a:p>
          <a:p>
            <a:pPr lvl="1" eaLnBrk="1" hangingPunct="1">
              <a:buFont typeface="Arial" panose="020B0604020202020204" pitchFamily="34" charset="0"/>
              <a:buChar char="–"/>
            </a:pPr>
            <a:r>
              <a:rPr lang="en-US" altLang="en-US" sz="2200" dirty="0">
                <a:latin typeface="Arial" panose="020B0604020202020204" pitchFamily="34" charset="0"/>
              </a:rPr>
              <a:t>Each CV randomly assigned name of “Brian Miller” or “Karen Miller”</a:t>
            </a:r>
          </a:p>
          <a:p>
            <a:pPr eaLnBrk="1" hangingPunct="1">
              <a:buFontTx/>
              <a:buChar char="•"/>
            </a:pPr>
            <a:r>
              <a:rPr lang="en-US" altLang="en-US" sz="2200" b="1" dirty="0">
                <a:latin typeface="Arial" panose="020B0604020202020204" pitchFamily="34" charset="0"/>
              </a:rPr>
              <a:t>Findings </a:t>
            </a:r>
          </a:p>
          <a:p>
            <a:pPr lvl="1" eaLnBrk="1" hangingPunct="1">
              <a:buFont typeface="Arial" panose="020B0604020202020204" pitchFamily="34" charset="0"/>
              <a:buChar char="–"/>
            </a:pPr>
            <a:r>
              <a:rPr lang="en-US" altLang="en-US" sz="2200" dirty="0">
                <a:latin typeface="Arial" panose="020B0604020202020204" pitchFamily="34" charset="0"/>
              </a:rPr>
              <a:t>Evaluators were significantly more likely to hire “Brian” at entry level and to evaluate him more positively on research, teaching, and service.</a:t>
            </a:r>
          </a:p>
          <a:p>
            <a:pPr lvl="1" eaLnBrk="1" hangingPunct="1">
              <a:buFont typeface="Arial" panose="020B0604020202020204" pitchFamily="34" charset="0"/>
              <a:buChar char="–"/>
            </a:pPr>
            <a:r>
              <a:rPr lang="en-US" altLang="en-US" sz="2200" dirty="0">
                <a:latin typeface="Arial" panose="020B0604020202020204" pitchFamily="34" charset="0"/>
              </a:rPr>
              <a:t>At the tenure level</a:t>
            </a:r>
          </a:p>
          <a:p>
            <a:pPr lvl="2" eaLnBrk="1" hangingPunct="1">
              <a:buFontTx/>
              <a:buChar char="•"/>
            </a:pPr>
            <a:r>
              <a:rPr lang="en-US" altLang="en-US" sz="2200" dirty="0">
                <a:latin typeface="Arial" panose="020B0604020202020204" pitchFamily="34" charset="0"/>
              </a:rPr>
              <a:t>Evaluators were equally likely to tenure men and women</a:t>
            </a:r>
          </a:p>
          <a:p>
            <a:pPr lvl="2" eaLnBrk="1" hangingPunct="1">
              <a:buFontTx/>
              <a:buChar char="•"/>
            </a:pPr>
            <a:r>
              <a:rPr lang="en-US" altLang="en-US" sz="2200" dirty="0">
                <a:latin typeface="Arial" panose="020B0604020202020204" pitchFamily="34" charset="0"/>
              </a:rPr>
              <a:t>Four times more likely to include cautionary comments on CV’s with the female name</a:t>
            </a:r>
          </a:p>
          <a:p>
            <a:pPr eaLnBrk="1" hangingPunct="1"/>
            <a:endParaRPr lang="en-US" altLang="en-US" sz="2200" dirty="0">
              <a:latin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latin typeface="Arial" panose="020B0604020202020204" pitchFamily="34" charset="0"/>
              </a:rPr>
              <a:t>Study: </a:t>
            </a:r>
            <a:r>
              <a:rPr lang="en-US" altLang="en-US" sz="1800" dirty="0">
                <a:latin typeface="Arial" panose="020B0604020202020204" pitchFamily="34" charset="0"/>
              </a:rPr>
              <a:t>Fictitious resumes (n=4,890) sent in response to 1,300 actual help wanted ads in Boston and Chicago for sales and clerical positions (Bertrain and Mullainathan, 2004)</a:t>
            </a:r>
          </a:p>
          <a:p>
            <a:pPr lvl="1" eaLnBrk="1" hangingPunct="1">
              <a:buFont typeface="Arial" panose="020B0604020202020204" pitchFamily="34" charset="0"/>
              <a:buChar char="–"/>
            </a:pPr>
            <a:r>
              <a:rPr lang="en-US" altLang="en-US" sz="1800" dirty="0">
                <a:latin typeface="Arial" panose="020B0604020202020204" pitchFamily="34" charset="0"/>
              </a:rPr>
              <a:t>Resumes adapted from those on career websites</a:t>
            </a:r>
          </a:p>
          <a:p>
            <a:pPr lvl="2" eaLnBrk="1" hangingPunct="1"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2 high quality, 2 low quality</a:t>
            </a:r>
          </a:p>
          <a:p>
            <a:pPr lvl="2" eaLnBrk="1" hangingPunct="1"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African American- or white-sounding names randomly assigned</a:t>
            </a: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latin typeface="Arial" panose="020B0604020202020204" pitchFamily="34" charset="0"/>
              </a:rPr>
              <a:t>Findings </a:t>
            </a:r>
          </a:p>
          <a:p>
            <a:pPr lvl="1" eaLnBrk="1" hangingPunct="1">
              <a:buFont typeface="Arial" panose="020B0604020202020204" pitchFamily="34" charset="0"/>
              <a:buChar char="–"/>
            </a:pPr>
            <a:r>
              <a:rPr lang="en-US" altLang="en-US" sz="1800" dirty="0">
                <a:latin typeface="Arial" panose="020B0604020202020204" pitchFamily="34" charset="0"/>
              </a:rPr>
              <a:t>Callback rate</a:t>
            </a:r>
          </a:p>
          <a:p>
            <a:pPr lvl="2" eaLnBrk="1" hangingPunct="1"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10.0% for resumes with white-sounding names</a:t>
            </a:r>
          </a:p>
          <a:p>
            <a:pPr lvl="2" eaLnBrk="1" hangingPunct="1"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6.6% for resumes with African American-sounding names</a:t>
            </a:r>
          </a:p>
          <a:p>
            <a:pPr lvl="1" eaLnBrk="1" hangingPunct="1">
              <a:buFont typeface="Arial" panose="020B0604020202020204" pitchFamily="34" charset="0"/>
              <a:buChar char="–"/>
            </a:pPr>
            <a:r>
              <a:rPr lang="en-US" altLang="en-US" sz="1800" dirty="0">
                <a:latin typeface="Arial" panose="020B0604020202020204" pitchFamily="34" charset="0"/>
              </a:rPr>
              <a:t>50% difference solely attributable to name manipulation</a:t>
            </a:r>
          </a:p>
          <a:p>
            <a:pPr lvl="1" eaLnBrk="1" hangingPunct="1">
              <a:buFont typeface="Arial" panose="020B0604020202020204" pitchFamily="34" charset="0"/>
              <a:buChar char="–"/>
            </a:pPr>
            <a:r>
              <a:rPr lang="en-US" altLang="en-US" sz="1800" dirty="0">
                <a:latin typeface="Arial" panose="020B0604020202020204" pitchFamily="34" charset="0"/>
              </a:rPr>
              <a:t>For “white-sounding” names, the applicants with better qualifications elicited 30% more callbacks than those with lower qualifications.  For “African American-sounding” names, however, applicants with better qualifications only received 9% more callbacks.</a:t>
            </a:r>
          </a:p>
          <a:p>
            <a:pPr eaLnBrk="1" hangingPunct="1"/>
            <a:endParaRPr lang="en-US" altLang="en-US" sz="2200" dirty="0">
              <a:latin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135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16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701675"/>
            <a:ext cx="4616450" cy="3463925"/>
          </a:xfrm>
          <a:ln w="12700" cap="flat">
            <a:solidFill>
              <a:schemeClr val="tx1"/>
            </a:solidFill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966" y="4404375"/>
            <a:ext cx="5112439" cy="41716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47" tIns="45118" rIns="91847" bIns="45118"/>
          <a:lstStyle/>
          <a:p>
            <a:pPr eaLnBrk="1" hangingPunct="1">
              <a:spcBef>
                <a:spcPct val="85000"/>
              </a:spcBef>
              <a:buFont typeface="Arial" charset="0"/>
              <a:buChar char="•"/>
              <a:defRPr/>
            </a:pPr>
            <a:r>
              <a:rPr lang="en-US" altLang="en-US" dirty="0">
                <a:cs typeface="Arial" charset="0"/>
              </a:rPr>
              <a:t>720 physicians viewed recorded interviews</a:t>
            </a:r>
          </a:p>
          <a:p>
            <a:pPr eaLnBrk="1" hangingPunct="1">
              <a:spcBef>
                <a:spcPct val="85000"/>
              </a:spcBef>
              <a:buFont typeface="Arial" charset="0"/>
              <a:buChar char="•"/>
              <a:defRPr/>
            </a:pPr>
            <a:r>
              <a:rPr lang="en-US" altLang="en-US" dirty="0">
                <a:cs typeface="Arial" charset="0"/>
              </a:rPr>
              <a:t>Reviewed data about a hypothetical patient</a:t>
            </a:r>
          </a:p>
          <a:p>
            <a:pPr eaLnBrk="1" hangingPunct="1">
              <a:spcBef>
                <a:spcPct val="85000"/>
              </a:spcBef>
              <a:buFont typeface="Arial" charset="0"/>
              <a:buChar char="•"/>
              <a:defRPr/>
            </a:pPr>
            <a:r>
              <a:rPr lang="en-US" altLang="en-US" dirty="0">
                <a:cs typeface="Arial" charset="0"/>
              </a:rPr>
              <a:t>The physicians then made recommendations about that patient's care </a:t>
            </a:r>
          </a:p>
          <a:p>
            <a:pPr>
              <a:spcBef>
                <a:spcPct val="85000"/>
              </a:spcBef>
              <a:buFont typeface="Arial" charset="0"/>
              <a:buChar char="•"/>
              <a:defRPr/>
            </a:pPr>
            <a:r>
              <a:rPr lang="en-US" dirty="0"/>
              <a:t>Women (OR = 0.60) and blacks (OR = 0.60) were less likely to  be referred for cardiac catheterization than men and whites, respectively. </a:t>
            </a:r>
          </a:p>
          <a:p>
            <a:pPr>
              <a:spcBef>
                <a:spcPct val="85000"/>
              </a:spcBef>
              <a:buFont typeface="Arial" charset="0"/>
              <a:buChar char="•"/>
              <a:defRPr/>
            </a:pPr>
            <a:r>
              <a:rPr lang="en-US" dirty="0"/>
              <a:t>Black women were significantly less likely to be  referred for catheterization than white men (OR= 0.4) </a:t>
            </a: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646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>
                <a:latin typeface="Arial" panose="020B0604020202020204" pitchFamily="34" charset="0"/>
              </a:rPr>
              <a:t>Design, Setting, and Participants</a:t>
            </a:r>
          </a:p>
          <a:p>
            <a:r>
              <a:rPr lang="en-US" altLang="en-US">
                <a:latin typeface="Arial" panose="020B0604020202020204" pitchFamily="34" charset="0"/>
              </a:rPr>
              <a:t>An internet-based tool comprising a clinical vignette of a patient presenting to the emergency department with an acute coronary syndrome, followed by a questionnaire and three Implicit Association Tests (IATs). Study invitations were e-mailed to all internal medicine and emergency medicine residents at four academic medical centers in Atlanta and Boston; 287 completed the study, met inclusion criteria, and were randomized to either a black or white 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977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</a:rPr>
              <a:t>Researchers found strong implicit and explicit anti-fat bias is pervasive among MDs 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1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44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33 hospital-based physicians completed two encounters with prognostically similar, critically and terminally ill black and white patients with identical treatment preferences</a:t>
            </a:r>
          </a:p>
          <a:p>
            <a:r>
              <a:rPr lang="en-US" altLang="en-US">
                <a:latin typeface="Arial" panose="020B0604020202020204" pitchFamily="34" charset="0"/>
              </a:rPr>
              <a:t>Physicians’ verbal communication scores did not differ by patient race</a:t>
            </a:r>
          </a:p>
          <a:p>
            <a:r>
              <a:rPr lang="en-US" altLang="en-US">
                <a:latin typeface="Arial" panose="020B0604020202020204" pitchFamily="34" charset="0"/>
              </a:rPr>
              <a:t>Physicians’ nonverbal communication scores were significantly lower with black patients than with white patients (black vs. white: 2.7 vs. 2.9, P-value 0.014)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925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3EA8-852E-4C8C-85CC-C113D3E790F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18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5026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300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1. Alert yourself to situations in which bias is more likely to be triggered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01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</a:t>
            </a:r>
            <a:r>
              <a:rPr lang="en-US" baseline="0" dirty="0"/>
              <a:t> is coming in your doors?  Do you know the race/ethnicity of your patient population?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3EA8-852E-4C8C-85CC-C113D3E790F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87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3EA8-852E-4C8C-85CC-C113D3E790F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1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USA TODAY used Census data to calculate the chance that two random people are different by race or ethnicity and came up with a Diversity Index to place every county on a scale of 0 to 100. The nationwide USA TODAY Diversity Index hit 55 in 2010.  For the first time in history in the U.S., the next person you meet in this country — at work, in the library, at a coffee shop or a movie ticket line — will probably be of a different race or ethnic group than you.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3EA8-852E-4C8C-85CC-C113D3E790F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208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3EA8-852E-4C8C-85CC-C113D3E790F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21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834">
              <a:defRPr/>
            </a:pPr>
            <a:r>
              <a:rPr lang="en-US" kern="0" dirty="0"/>
              <a:t>Commissioned by Congress. Published in 2003.</a:t>
            </a:r>
          </a:p>
          <a:p>
            <a:endParaRPr lang="en-US" dirty="0"/>
          </a:p>
          <a:p>
            <a:pPr defTabSz="910834">
              <a:defRPr/>
            </a:pPr>
            <a:r>
              <a:rPr lang="en-US" b="1" kern="0" dirty="0"/>
              <a:t>Found significant variation in rates of medical procedures by race</a:t>
            </a:r>
            <a:r>
              <a:rPr lang="en-US" kern="0" dirty="0"/>
              <a:t>, even when insurance status, income, age, and severity of conditions are comparable.</a:t>
            </a:r>
          </a:p>
          <a:p>
            <a:pPr defTabSz="910834">
              <a:defRPr/>
            </a:pPr>
            <a:endParaRPr lang="en-US" kern="0" dirty="0"/>
          </a:p>
          <a:p>
            <a:pPr defTabSz="910834">
              <a:defRPr/>
            </a:pPr>
            <a:endParaRPr lang="en-US" kern="0" dirty="0"/>
          </a:p>
          <a:p>
            <a:pPr defTabSz="910834">
              <a:defRPr/>
            </a:pPr>
            <a:r>
              <a:rPr lang="en-US" b="1" kern="0" dirty="0"/>
              <a:t>U.S. racial and ethnic minorities experience a lower quality of health services </a:t>
            </a:r>
            <a:r>
              <a:rPr lang="en-US" kern="0" dirty="0"/>
              <a:t>and are less likely to receive even routine medical procedures.</a:t>
            </a:r>
          </a:p>
          <a:p>
            <a:endParaRPr lang="en-US" dirty="0"/>
          </a:p>
          <a:p>
            <a:pPr defTabSz="910834">
              <a:defRPr/>
            </a:pPr>
            <a:r>
              <a:rPr lang="en-US" b="1" u="sng" kern="0" dirty="0"/>
              <a:t>Physician bias was hypothesized to be one of many factors contributing to health disparities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799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Studies show that, even when accounting for socioeconomic status and insurance, minorities are less likely than whites to: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  <a:p>
            <a:pPr marL="742950" lvl="1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receive appropriate cardiac medications for coronary artery disease</a:t>
            </a:r>
          </a:p>
          <a:p>
            <a:pPr marL="742950" lvl="1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undergo cardiac catheterization</a:t>
            </a:r>
          </a:p>
          <a:p>
            <a:pPr marL="742950" lvl="1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undergo bypass surgery</a:t>
            </a:r>
          </a:p>
          <a:p>
            <a:pPr marL="742950" lvl="1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receive hemodialysis for renal failure</a:t>
            </a:r>
          </a:p>
          <a:p>
            <a:pPr marL="742950" lvl="1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be referred for renal transplantation once on dialysis</a:t>
            </a:r>
          </a:p>
          <a:p>
            <a:pPr marL="742950" lvl="1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receive pain medication for long bone fractures in the ER</a:t>
            </a:r>
          </a:p>
          <a:p>
            <a:pPr marL="742950" lvl="1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receive antiretroviral therapy for HIV</a:t>
            </a:r>
          </a:p>
          <a:p>
            <a:pPr marL="742950" lvl="1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undergo curative surgery for lung cancer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3EA8-852E-4C8C-85CC-C113D3E790F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02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Eliminating health disparities for minorities would have reduced direct medical care expenditures by $229.4 billion for </a:t>
            </a:r>
          </a:p>
          <a:p>
            <a:pPr rt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years 2003-2006.</a:t>
            </a:r>
          </a:p>
          <a:p>
            <a:pPr rt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Increasingly, health care providers will be </a:t>
            </a:r>
            <a:r>
              <a:rPr lang="en-US" sz="1200" u="sng" dirty="0"/>
              <a:t>reimbursed</a:t>
            </a:r>
            <a:r>
              <a:rPr lang="en-US" sz="1200" dirty="0"/>
              <a:t> for their ability to ensure adherence to care and better patient outcomes.</a:t>
            </a:r>
          </a:p>
          <a:p>
            <a:pPr rt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3EA8-852E-4C8C-85CC-C113D3E790F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867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According to The National Institute on Minority Health and Health Disparities (NIMHD), “An estimated 265 DAILY deaths are attributable to racial and ethnic health disparities – the equivalent of a 747 crashing in the US every day. While plane crashes generate public outcry, where is the outcry for disparities?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3EA8-852E-4C8C-85CC-C113D3E790F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660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17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D289-8622-4122-9DAA-13829F3DF991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15CF919-0230-4485-8CEA-95B6F4F8FE32}"/>
              </a:ext>
            </a:extLst>
          </p:cNvPr>
          <p:cNvGrpSpPr/>
          <p:nvPr/>
        </p:nvGrpSpPr>
        <p:grpSpPr>
          <a:xfrm>
            <a:off x="-50800" y="0"/>
            <a:ext cx="9259188" cy="1482283"/>
            <a:chOff x="-50800" y="0"/>
            <a:chExt cx="9259188" cy="1482283"/>
          </a:xfrm>
        </p:grpSpPr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60BF864A-11DE-4C35-9D88-410100071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44887"/>
            <a:stretch/>
          </p:blipFill>
          <p:spPr>
            <a:xfrm>
              <a:off x="-39226" y="111093"/>
              <a:ext cx="9247614" cy="137119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="" xmlns:a16="http://schemas.microsoft.com/office/drawing/2014/main" id="{6D5F08BB-53C3-4345-97CD-8C74B18CE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44887"/>
            <a:stretch/>
          </p:blipFill>
          <p:spPr>
            <a:xfrm>
              <a:off x="-50800" y="0"/>
              <a:ext cx="9247614" cy="137119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8DA83A1-3019-4C4C-BA44-7C21B93D44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37" y="5945543"/>
            <a:ext cx="3240977" cy="10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889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5EAD15-AEB6-4E0D-BA2E-EEAD3762E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B83B2DE-BE94-42B5-A091-C059BC501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B60F291-079C-46B2-9974-0D956B9D4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D3-DA81-47F6-A3D4-C2775FBC1D32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43A5E9-ED88-4BA7-B9DA-61F675210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7CEB6A-8314-48E0-85C9-21FF3BC49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1FA2-6F51-4C82-8DEB-03D9E449B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7478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B984D6D-B715-40C6-94CE-42B258A523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B485565-C174-4E59-88B7-B889FFD080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1272D68-9B51-40C1-9E85-B3C0C28FC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D3-DA81-47F6-A3D4-C2775FBC1D32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A59E5A9-DEBA-4494-AEE3-C727FA9B3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D366FB0-82CA-40F2-A4B2-2E32B9AF5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1FA2-6F51-4C82-8DEB-03D9E449B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973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4DD0B6-6387-4C19-8D05-4C15AB37C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511F648-4B3D-44D5-97F4-5BCA9C9BD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980DC3-E75D-48E2-B7EC-33B5F1C91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D3-DA81-47F6-A3D4-C2775FBC1D32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1EA114-D06F-4AAB-B815-53C8E3F11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667682-B9DD-4949-AE07-DF9AFD778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1FA2-6F51-4C82-8DEB-03D9E449B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285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89FC7A-8C1A-4110-95DD-7EE94DCF3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E67FCF-9759-4194-B9A5-90ABF41AF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A477D5C-E30A-4D10-AB05-B5742EBE0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D3-DA81-47F6-A3D4-C2775FBC1D32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13F4C1-7F24-4A01-BEA0-8E0E1329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5F4ABF-9086-4974-B6CC-B28EDC01C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1FA2-6F51-4C82-8DEB-03D9E449B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65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8185B0-9382-4F12-A296-5D4EAC69D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B903B79-B0FA-45AB-BE3F-813FE3329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8A178F-4BF6-42CB-95A8-4700236C7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D3-DA81-47F6-A3D4-C2775FBC1D32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7CCACE-7C9A-41A1-B273-036A1E7C6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CE5307-8D3C-4438-92C0-FEFFC08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1FA2-6F51-4C82-8DEB-03D9E449B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51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8909B0-FEF2-4B87-9113-D55FDD847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D54733-9980-474D-BF97-541F94AC8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A60088D-3415-4F3B-AAFF-A4CBF00B5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89B92F-248A-4238-81D4-F6C4F0FCE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D3-DA81-47F6-A3D4-C2775FBC1D32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FC2120-30E1-4306-85B1-BE7281D66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40C4ED-AF1A-475F-98F0-139CD1B4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1FA2-6F51-4C82-8DEB-03D9E449B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47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266225-696C-4E9C-8B03-50BCA16C4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616503-D397-4211-BCD9-6E81AC333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207D725-9340-4F62-85D7-EEA92587D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C78912F-35B2-433E-8E04-23B5292444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3FA6362-0697-46AF-9777-2F1E74025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D9861E8-34D7-4107-B534-C4344FD2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D3-DA81-47F6-A3D4-C2775FBC1D32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D92AAE7-A4A6-43E1-8ED2-EF38A9C45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72BAA71-A007-47F8-AB70-4C8980309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1FA2-6F51-4C82-8DEB-03D9E449B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48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42E40B-F2FB-4A57-9B06-600480565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DD1208C-3BF4-4641-A520-D86ADC28B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C20A010-7F88-4C89-B3AE-C15C644A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00D4C5F-95FE-4545-8546-0F39AF116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2E1059-E252-4A8D-A157-4EDA79A9BC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825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7EE561-94A6-4E9E-9BC7-58C789EE6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D3-DA81-47F6-A3D4-C2775FBC1D32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F257108-B3BB-430D-86E2-2621FD6F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02F8203-3171-4015-83D1-3181F1CEA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989B8-8667-471D-ADC7-38EE12FC4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592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0B22C9-D38F-4BAE-A450-9432EDF44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D6729B-B1EC-4725-86AB-ABA15CFEA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E91F99E-26E6-4550-9FE1-A0E8B27DC1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F1AA4C7-68AA-436F-9B5B-24E0302F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D3-DA81-47F6-A3D4-C2775FBC1D32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AA52C8-4382-4278-9648-C73984870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0ADF7CE-0BEF-494C-A865-C6EAE2787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1FA2-6F51-4C82-8DEB-03D9E449B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26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F2B18268-E18A-4AF6-8EE2-BA605B855E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44887"/>
          <a:stretch/>
        </p:blipFill>
        <p:spPr>
          <a:xfrm>
            <a:off x="-50800" y="0"/>
            <a:ext cx="9247614" cy="1371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AC70C9E-291B-4CC8-A6B1-91C3088D17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37" y="5945543"/>
            <a:ext cx="3240977" cy="10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8725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C154BC-83C4-4E49-B981-721EC6999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DEDB2C7-B5D7-4CC3-9976-26BA35F17B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34730BB-B07F-4FF4-8B7E-BFDF42ADA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0FA45D-5FC2-48D6-A76A-B74C3EAB3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8DA42-1447-43C4-8D43-11D5699DA260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D54D6A3-4C3F-42FC-857F-4D1F37E46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EB945E3-DF44-4415-854D-7E7972E9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9248-9B1B-4FDD-8217-4745F50CF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97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5EAD15-AEB6-4E0D-BA2E-EEAD3762E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B83B2DE-BE94-42B5-A091-C059BC501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B60F291-079C-46B2-9974-0D956B9D4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D3-DA81-47F6-A3D4-C2775FBC1D32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43A5E9-ED88-4BA7-B9DA-61F675210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7CEB6A-8314-48E0-85C9-21FF3BC49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1FA2-6F51-4C82-8DEB-03D9E449B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557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B984D6D-B715-40C6-94CE-42B258A523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B485565-C174-4E59-88B7-B889FFD080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1272D68-9B51-40C1-9E85-B3C0C28FC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D3-DA81-47F6-A3D4-C2775FBC1D32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A59E5A9-DEBA-4494-AEE3-C727FA9B3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D366FB0-82CA-40F2-A4B2-2E32B9AF5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1FA2-6F51-4C82-8DEB-03D9E449B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754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8E081-98F2-4A1B-B1A5-B944F44F6D69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0FFC-7820-44C0-9814-F95B7D450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650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8E081-98F2-4A1B-B1A5-B944F44F6D69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0FFC-7820-44C0-9814-F95B7D450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09313"/>
      </p:ext>
    </p:extLst>
  </p:cSld>
  <p:clrMapOvr>
    <a:masterClrMapping/>
  </p:clrMapOvr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8E081-98F2-4A1B-B1A5-B944F44F6D69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0FFC-7820-44C0-9814-F95B7D450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19926"/>
      </p:ext>
    </p:extLst>
  </p:cSld>
  <p:clrMapOvr>
    <a:masterClrMapping/>
  </p:clrMapOvr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8E081-98F2-4A1B-B1A5-B944F44F6D69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0FFC-7820-44C0-9814-F95B7D450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54844"/>
      </p:ext>
    </p:extLst>
  </p:cSld>
  <p:clrMapOvr>
    <a:masterClrMapping/>
  </p:clrMapOvr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8E081-98F2-4A1B-B1A5-B944F44F6D69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0FFC-7820-44C0-9814-F95B7D450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08176"/>
      </p:ext>
    </p:extLst>
  </p:cSld>
  <p:clrMapOvr>
    <a:masterClrMapping/>
  </p:clrMapOvr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9A4A-F7F0-49C8-9BC6-7C32692A9AE9}" type="datetime1">
              <a:rPr lang="en-US" smtClean="0"/>
              <a:t>3/21/2018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114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8E081-98F2-4A1B-B1A5-B944F44F6D69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85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9F773B3-3FC0-4BA9-B642-086CD8950C71}"/>
              </a:ext>
            </a:extLst>
          </p:cNvPr>
          <p:cNvGrpSpPr/>
          <p:nvPr/>
        </p:nvGrpSpPr>
        <p:grpSpPr>
          <a:xfrm>
            <a:off x="-50800" y="0"/>
            <a:ext cx="9259188" cy="1482283"/>
            <a:chOff x="-50800" y="0"/>
            <a:chExt cx="9259188" cy="1482283"/>
          </a:xfrm>
        </p:grpSpPr>
        <p:pic>
          <p:nvPicPr>
            <p:cNvPr id="14" name="Graphic 13">
              <a:extLst>
                <a:ext uri="{FF2B5EF4-FFF2-40B4-BE49-F238E27FC236}">
                  <a16:creationId xmlns="" xmlns:a16="http://schemas.microsoft.com/office/drawing/2014/main" id="{DA51BD11-E93D-4300-9A56-5BB9D4CB9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44887"/>
            <a:stretch/>
          </p:blipFill>
          <p:spPr>
            <a:xfrm>
              <a:off x="-39226" y="111093"/>
              <a:ext cx="9247614" cy="137119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="" xmlns:a16="http://schemas.microsoft.com/office/drawing/2014/main" id="{BB59F24B-AA5E-44CB-9CF0-2D794709A6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44887"/>
            <a:stretch/>
          </p:blipFill>
          <p:spPr>
            <a:xfrm>
              <a:off x="-50800" y="0"/>
              <a:ext cx="9247614" cy="137119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8812DED-14E6-4AD7-90E1-655282C259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37" y="5945543"/>
            <a:ext cx="3240977" cy="10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174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D2CA-6900-4D8C-AE0E-7B4FFF6E9193}" type="datetime1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1330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A9D7E-EA94-4474-B546-919FD87A8948}" type="datetime1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894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8E081-98F2-4A1B-B1A5-B944F44F6D69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0FFC-7820-44C0-9814-F95B7D450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81401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8E081-98F2-4A1B-B1A5-B944F44F6D69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0FFC-7820-44C0-9814-F95B7D450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5375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305D0D8-4229-4323-B04A-97B136E89928}"/>
              </a:ext>
            </a:extLst>
          </p:cNvPr>
          <p:cNvGrpSpPr/>
          <p:nvPr/>
        </p:nvGrpSpPr>
        <p:grpSpPr>
          <a:xfrm>
            <a:off x="-50800" y="0"/>
            <a:ext cx="9257905" cy="1482283"/>
            <a:chOff x="-50800" y="0"/>
            <a:chExt cx="9257905" cy="1482283"/>
          </a:xfrm>
        </p:grpSpPr>
        <p:pic>
          <p:nvPicPr>
            <p:cNvPr id="12" name="Graphic 11">
              <a:extLst>
                <a:ext uri="{FF2B5EF4-FFF2-40B4-BE49-F238E27FC236}">
                  <a16:creationId xmlns="" xmlns:a16="http://schemas.microsoft.com/office/drawing/2014/main" id="{BD5F7E8B-297D-4D06-BCE6-63D63E834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44887"/>
            <a:stretch/>
          </p:blipFill>
          <p:spPr>
            <a:xfrm>
              <a:off x="-40509" y="111093"/>
              <a:ext cx="9247614" cy="137119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="" xmlns:a16="http://schemas.microsoft.com/office/drawing/2014/main" id="{A44EFBBE-1D3F-42F5-9FE5-9896145B6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44887"/>
            <a:stretch/>
          </p:blipFill>
          <p:spPr>
            <a:xfrm>
              <a:off x="-50800" y="0"/>
              <a:ext cx="9247614" cy="137119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D56DACB-178E-4139-AF15-7784A89DA7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37" y="5945543"/>
            <a:ext cx="3240977" cy="10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76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5445DB7-3988-45B8-9EF0-E21473B01EDE}"/>
              </a:ext>
            </a:extLst>
          </p:cNvPr>
          <p:cNvGrpSpPr/>
          <p:nvPr/>
        </p:nvGrpSpPr>
        <p:grpSpPr>
          <a:xfrm>
            <a:off x="-50800" y="0"/>
            <a:ext cx="9259188" cy="1482283"/>
            <a:chOff x="-50800" y="0"/>
            <a:chExt cx="9259188" cy="1482283"/>
          </a:xfrm>
        </p:grpSpPr>
        <p:pic>
          <p:nvPicPr>
            <p:cNvPr id="13" name="Graphic 12">
              <a:extLst>
                <a:ext uri="{FF2B5EF4-FFF2-40B4-BE49-F238E27FC236}">
                  <a16:creationId xmlns="" xmlns:a16="http://schemas.microsoft.com/office/drawing/2014/main" id="{5BD51B1E-B0E7-448B-876B-F83F23A0C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44887"/>
            <a:stretch/>
          </p:blipFill>
          <p:spPr>
            <a:xfrm>
              <a:off x="-39226" y="111093"/>
              <a:ext cx="9247614" cy="137119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="" xmlns:a16="http://schemas.microsoft.com/office/drawing/2014/main" id="{C279CD92-C336-48F1-B39F-BE63685077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44887"/>
            <a:stretch/>
          </p:blipFill>
          <p:spPr>
            <a:xfrm>
              <a:off x="-50800" y="0"/>
              <a:ext cx="9247614" cy="137119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6F4C2A5-F758-411F-8672-55910326F3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37" y="5945543"/>
            <a:ext cx="3240977" cy="10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18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6F088B4-0971-471E-9B45-C8FDCF337E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BB5A71A9-32FC-4359-A462-7ED537214C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44887"/>
          <a:stretch/>
        </p:blipFill>
        <p:spPr>
          <a:xfrm>
            <a:off x="-50800" y="0"/>
            <a:ext cx="9247614" cy="1371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26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858DE72-6806-4E7C-86DA-0359B8492AE8}"/>
              </a:ext>
            </a:extLst>
          </p:cNvPr>
          <p:cNvGrpSpPr/>
          <p:nvPr/>
        </p:nvGrpSpPr>
        <p:grpSpPr>
          <a:xfrm>
            <a:off x="-50800" y="0"/>
            <a:ext cx="9259188" cy="1482283"/>
            <a:chOff x="-50800" y="0"/>
            <a:chExt cx="9259188" cy="1482283"/>
          </a:xfrm>
        </p:grpSpPr>
        <p:pic>
          <p:nvPicPr>
            <p:cNvPr id="12" name="Graphic 11">
              <a:extLst>
                <a:ext uri="{FF2B5EF4-FFF2-40B4-BE49-F238E27FC236}">
                  <a16:creationId xmlns="" xmlns:a16="http://schemas.microsoft.com/office/drawing/2014/main" id="{DD3B993F-3E7F-40EF-867E-8E9418CAF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44887"/>
            <a:stretch/>
          </p:blipFill>
          <p:spPr>
            <a:xfrm>
              <a:off x="-39226" y="111093"/>
              <a:ext cx="9247614" cy="137119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="" xmlns:a16="http://schemas.microsoft.com/office/drawing/2014/main" id="{A5E07D0A-5D5E-4A72-A220-0514B0EDB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44887"/>
            <a:stretch/>
          </p:blipFill>
          <p:spPr>
            <a:xfrm>
              <a:off x="-50800" y="0"/>
              <a:ext cx="9247614" cy="137119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057E457-1EF2-4D84-A8F7-753EAC707E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7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0051FFD-2B07-4D0E-9DB6-92B168CC8D7A}"/>
              </a:ext>
            </a:extLst>
          </p:cNvPr>
          <p:cNvGrpSpPr/>
          <p:nvPr/>
        </p:nvGrpSpPr>
        <p:grpSpPr>
          <a:xfrm>
            <a:off x="-50800" y="0"/>
            <a:ext cx="9259188" cy="1482283"/>
            <a:chOff x="-50800" y="0"/>
            <a:chExt cx="9259188" cy="1482283"/>
          </a:xfrm>
        </p:grpSpPr>
        <p:pic>
          <p:nvPicPr>
            <p:cNvPr id="12" name="Graphic 11">
              <a:extLst>
                <a:ext uri="{FF2B5EF4-FFF2-40B4-BE49-F238E27FC236}">
                  <a16:creationId xmlns="" xmlns:a16="http://schemas.microsoft.com/office/drawing/2014/main" id="{7166FEB1-0B42-4C8E-A4BA-9AAC61AE4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44887"/>
            <a:stretch/>
          </p:blipFill>
          <p:spPr>
            <a:xfrm>
              <a:off x="-39226" y="111093"/>
              <a:ext cx="9247614" cy="137119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="" xmlns:a16="http://schemas.microsoft.com/office/drawing/2014/main" id="{B5057B70-D31F-477D-AF5B-A278EA6FF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44887"/>
            <a:stretch/>
          </p:blipFill>
          <p:spPr>
            <a:xfrm>
              <a:off x="-50800" y="0"/>
              <a:ext cx="9247614" cy="137119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2E4A657-9118-4E24-A5FE-964CAC85A6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52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B0B0D81-2673-4FAB-B572-8DA26F70BB13}"/>
              </a:ext>
            </a:extLst>
          </p:cNvPr>
          <p:cNvGrpSpPr/>
          <p:nvPr/>
        </p:nvGrpSpPr>
        <p:grpSpPr>
          <a:xfrm>
            <a:off x="-50800" y="0"/>
            <a:ext cx="9257905" cy="1482283"/>
            <a:chOff x="-50800" y="0"/>
            <a:chExt cx="9257905" cy="1482283"/>
          </a:xfrm>
        </p:grpSpPr>
        <p:pic>
          <p:nvPicPr>
            <p:cNvPr id="12" name="Graphic 11">
              <a:extLst>
                <a:ext uri="{FF2B5EF4-FFF2-40B4-BE49-F238E27FC236}">
                  <a16:creationId xmlns="" xmlns:a16="http://schemas.microsoft.com/office/drawing/2014/main" id="{25D2D454-0014-4946-B428-312B1680B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44887"/>
            <a:stretch/>
          </p:blipFill>
          <p:spPr>
            <a:xfrm>
              <a:off x="-40509" y="111093"/>
              <a:ext cx="9247614" cy="137119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="" xmlns:a16="http://schemas.microsoft.com/office/drawing/2014/main" id="{79ABB67E-CD5F-4521-A0DE-D941F5BDD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44887"/>
            <a:stretch/>
          </p:blipFill>
          <p:spPr>
            <a:xfrm>
              <a:off x="-50800" y="0"/>
              <a:ext cx="9247614" cy="137119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484CCFF-A890-4BF3-B9B2-53B4FD4634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1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3C4C3789-DA7F-4AB4-BA52-942245C9FA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44887"/>
          <a:stretch/>
        </p:blipFill>
        <p:spPr>
          <a:xfrm>
            <a:off x="-50800" y="0"/>
            <a:ext cx="9247614" cy="1371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8FE9075-8B38-4C5D-8958-9D59FFD383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45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6553200" cy="1143000"/>
          </a:xfrm>
        </p:spPr>
        <p:txBody>
          <a:bodyPr>
            <a:noAutofit/>
          </a:bodyPr>
          <a:lstStyle>
            <a:lvl1pPr algn="l">
              <a:defRPr sz="3600" b="1"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8229600" cy="452596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D289-8622-4122-9DAA-13829F3DF991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2EF3B35-797B-4F82-93E1-721641C80411}"/>
              </a:ext>
            </a:extLst>
          </p:cNvPr>
          <p:cNvGrpSpPr/>
          <p:nvPr/>
        </p:nvGrpSpPr>
        <p:grpSpPr>
          <a:xfrm>
            <a:off x="-50800" y="0"/>
            <a:ext cx="9259188" cy="1482283"/>
            <a:chOff x="-50800" y="0"/>
            <a:chExt cx="9259188" cy="1482283"/>
          </a:xfrm>
        </p:grpSpPr>
        <p:pic>
          <p:nvPicPr>
            <p:cNvPr id="12" name="Graphic 11">
              <a:extLst>
                <a:ext uri="{FF2B5EF4-FFF2-40B4-BE49-F238E27FC236}">
                  <a16:creationId xmlns="" xmlns:a16="http://schemas.microsoft.com/office/drawing/2014/main" id="{A285EB59-1936-4822-A436-A15AF1928B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44887"/>
            <a:stretch/>
          </p:blipFill>
          <p:spPr>
            <a:xfrm>
              <a:off x="-39226" y="111093"/>
              <a:ext cx="9247614" cy="137119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="" xmlns:a16="http://schemas.microsoft.com/office/drawing/2014/main" id="{90BAE3A0-7053-4CC5-B324-889DC2932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44887"/>
            <a:stretch/>
          </p:blipFill>
          <p:spPr>
            <a:xfrm>
              <a:off x="-50800" y="0"/>
              <a:ext cx="9247614" cy="137119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68A7E7F-448E-472F-922A-C4036A84AE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8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1C0C3E4-5BE3-4FFA-A503-84E56C7A5267}"/>
              </a:ext>
            </a:extLst>
          </p:cNvPr>
          <p:cNvGrpSpPr/>
          <p:nvPr/>
        </p:nvGrpSpPr>
        <p:grpSpPr>
          <a:xfrm>
            <a:off x="-50800" y="0"/>
            <a:ext cx="9259188" cy="1482283"/>
            <a:chOff x="-50800" y="0"/>
            <a:chExt cx="9259188" cy="1482283"/>
          </a:xfrm>
        </p:grpSpPr>
        <p:pic>
          <p:nvPicPr>
            <p:cNvPr id="12" name="Graphic 11">
              <a:extLst>
                <a:ext uri="{FF2B5EF4-FFF2-40B4-BE49-F238E27FC236}">
                  <a16:creationId xmlns="" xmlns:a16="http://schemas.microsoft.com/office/drawing/2014/main" id="{6FFBBFCD-6759-4642-9BAB-6AEEF7538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44887"/>
            <a:stretch/>
          </p:blipFill>
          <p:spPr>
            <a:xfrm>
              <a:off x="-39226" y="111093"/>
              <a:ext cx="9247614" cy="137119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="" xmlns:a16="http://schemas.microsoft.com/office/drawing/2014/main" id="{EA1BA191-29E3-43E0-8330-4ECCE6F3A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44887"/>
            <a:stretch/>
          </p:blipFill>
          <p:spPr>
            <a:xfrm>
              <a:off x="-50800" y="0"/>
              <a:ext cx="9247614" cy="137119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8248529-C70F-47A7-AE0D-7E3D3DFE4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27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F553973-81A2-4CCC-94FC-6D9AD7E67787}"/>
              </a:ext>
            </a:extLst>
          </p:cNvPr>
          <p:cNvGrpSpPr/>
          <p:nvPr/>
        </p:nvGrpSpPr>
        <p:grpSpPr>
          <a:xfrm>
            <a:off x="-50800" y="0"/>
            <a:ext cx="9257905" cy="1482283"/>
            <a:chOff x="-50800" y="0"/>
            <a:chExt cx="9257905" cy="1482283"/>
          </a:xfrm>
        </p:grpSpPr>
        <p:pic>
          <p:nvPicPr>
            <p:cNvPr id="14" name="Graphic 13">
              <a:extLst>
                <a:ext uri="{FF2B5EF4-FFF2-40B4-BE49-F238E27FC236}">
                  <a16:creationId xmlns="" xmlns:a16="http://schemas.microsoft.com/office/drawing/2014/main" id="{3579C2C1-91D3-4ED6-B44C-2022053D61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44887"/>
            <a:stretch/>
          </p:blipFill>
          <p:spPr>
            <a:xfrm>
              <a:off x="-40509" y="111093"/>
              <a:ext cx="9247614" cy="1371190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4DB1A443-FABE-49ED-BB49-DA97710B2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44887"/>
            <a:stretch/>
          </p:blipFill>
          <p:spPr>
            <a:xfrm>
              <a:off x="-50800" y="0"/>
              <a:ext cx="9247614" cy="137119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1181465-0509-48D3-AAE8-A6D52AC471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813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solidFill>
          <a:srgbClr val="008C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CA527F7-91BC-4A37-B8D2-249E46475C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73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rgbClr val="008C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357FDC7-9C1F-4BA0-9051-06CF50A5F7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37" y="5945543"/>
            <a:ext cx="3240977" cy="10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70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0C52CA9-2840-4B2F-8F70-018EA5D9D6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750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A0FB640-9662-495B-8C9C-B2403A68E9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02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008C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CF2989B8-8667-471D-ADC7-38EE12FC4A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0DAD3C3-4439-4891-83B1-47F15646B2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903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rgbClr val="008C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498A173-3FF7-4088-8F11-DF713ED627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68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1BF948A-B819-4A15-9B9D-B674C127F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58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BDAA9-66DE-4437-89A4-CE9134E18CD4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989B8-8667-471D-ADC7-38EE12FC4A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losing slide revised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http://www.awesomebackgrounds.com/templates/FromAwesomeBackgroundsDotCom-RainbowDrops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E7E6BB3-6711-4014-972E-62AF894DD2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6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rgbClr val="008C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144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563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36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245A07-2A95-4BA1-B323-C1087C158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52B6DBD-FFEC-4BA2-802C-3AEADFB48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EC1E2AA-5397-44EE-BF2D-A4395932F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224A944-F6EF-4ADB-9F92-6AEEC154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2E1059-E252-4A8D-A157-4EDA79A9BC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406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3627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343400"/>
            <a:ext cx="5486400" cy="381000"/>
          </a:xfrm>
        </p:spPr>
        <p:txBody>
          <a:bodyPr anchor="b"/>
          <a:lstStyle>
            <a:lvl1pPr algn="l">
              <a:defRPr sz="1500" b="1">
                <a:solidFill>
                  <a:srgbClr val="008C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35782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876800"/>
            <a:ext cx="5486400" cy="423862"/>
          </a:xfrm>
        </p:spPr>
        <p:txBody>
          <a:bodyPr/>
          <a:lstStyle>
            <a:lvl1pPr marL="0" indent="0">
              <a:buNone/>
              <a:defRPr sz="1050">
                <a:solidFill>
                  <a:srgbClr val="333333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75327"/>
            <a:ext cx="1295400" cy="24447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848DA42-1447-43C4-8D43-11D5699DA260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5775325"/>
            <a:ext cx="2895600" cy="2286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775327"/>
            <a:ext cx="1066800" cy="212725"/>
          </a:xfrm>
        </p:spPr>
        <p:txBody>
          <a:bodyPr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0409248-9B1B-4FDD-8217-4745F50CF86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457200" y="5780569"/>
            <a:ext cx="1295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4C661EC3-1D7F-4FA1-96FD-CA9D50427818}" type="datetimeFigureOut">
              <a:rPr lang="en-US" sz="750" smtClean="0"/>
              <a:pPr>
                <a:defRPr/>
              </a:pPr>
              <a:t>3/21/2018</a:t>
            </a:fld>
            <a:endParaRPr lang="en-US" sz="750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7848600" y="5780569"/>
            <a:ext cx="1066800" cy="2127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6C15FFD-E457-47B6-A8DE-84CE8C69DE70}" type="slidenum">
              <a:rPr lang="en-US" sz="750" smtClean="0"/>
              <a:pPr>
                <a:defRPr/>
              </a:pPr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36572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E06C2A-CDDB-4F3B-8DED-0F7A97558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BA6D851-296E-410D-81F4-C1399E385B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BE6121-3645-4ABF-B3AF-EFF46B335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5258-EC76-4216-89EB-01B7E983D268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1793FE-DD0E-4579-95A1-541B03EDF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ADB229-F3CD-44BC-903D-E37CCBAB6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D3B2-8702-4D8D-A543-0EAAE0F7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38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9E2710-18FE-455D-8939-07A923441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2CFA810-9882-45E7-B4D0-2AC9C0C43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EEC685-167C-4DDE-80C7-A939CA816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5258-EC76-4216-89EB-01B7E983D268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B569733-925A-40EC-BE33-C50D55EF0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6EB54A-89D9-4760-9F59-D521A845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D3B2-8702-4D8D-A543-0EAAE0F7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814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F8010D-BA18-4FE4-A540-BD40536B3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5EE6737-1C3E-46C0-9156-ABCD05919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FE71DC-839C-4771-A5EE-A434B297A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5258-EC76-4216-89EB-01B7E983D268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2D6FF3-114C-44A8-88B0-755639DC6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17A894-B737-4904-8C45-77031A3BE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D3B2-8702-4D8D-A543-0EAAE0F7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726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B03CDE-A1E9-4F95-9732-E6A84E0DA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F4907D-B205-4EEE-AD94-02AA4B2773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C681B66-224E-4E14-9B1F-43C3E856C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5E9E3B3-D90F-4896-A981-A9298E3B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5258-EC76-4216-89EB-01B7E983D268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04F9D89-3B1D-4251-BBA0-6EFBDE4E7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B457CC-8D1F-4BC0-AA14-8181AB6A2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D3B2-8702-4D8D-A543-0EAAE0F7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71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590800"/>
            <a:ext cx="6477000" cy="1143000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07980-31ED-4A48-8586-625A8A20BCAF}" type="datetimeFigureOut">
              <a:rPr lang="en-US"/>
              <a:pPr>
                <a:defRPr/>
              </a:pPr>
              <a:t>3/21/2018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286DA-224B-4B9A-873F-B785C9D9D4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243391-6D34-4AD9-B583-982F93CC0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0A4798E-EC62-4414-952D-4072A7018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9F66D65-257D-43D1-B8D6-17DE7BF03D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FCDA36B-98E4-43E2-865F-600AFAB28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E83F3AD-D04C-4154-A68A-5D91F26305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2C74A87-2145-45E8-8844-76D9D7CF8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5258-EC76-4216-89EB-01B7E983D268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29D6505-A1CA-4BC7-92B3-B09BAB746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6BF57F7-0CCA-4D0E-AF27-F2D0F4671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D3B2-8702-4D8D-A543-0EAAE0F7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707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245A07-2A95-4BA1-B323-C1087C158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52B6DBD-FFEC-4BA2-802C-3AEADFB48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EC1E2AA-5397-44EE-BF2D-A4395932F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224A944-F6EF-4ADB-9F92-6AEEC154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2E1059-E252-4A8D-A157-4EDA79A9BC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234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54A552D-500B-485D-8DF3-E8C9F7A8B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5258-EC76-4216-89EB-01B7E983D268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3A5334D-67AB-4734-9037-7CDC70787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8C8E4F-CE27-4DB9-94BC-15F369E59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989B8-8667-471D-ADC7-38EE12FC4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432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81F1B2-F93E-42BD-A0BF-957AA1DA5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7EED14-225D-45A6-8BC5-0BF03CA1C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78D070D-9E29-4E33-B8D7-3594B5549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CE9151-C5DD-4BF5-8975-60BBC1562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5258-EC76-4216-89EB-01B7E983D268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5AE51A-E3F1-46E8-9D99-77C9514CF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D33EA1-ED4C-4E7E-9329-AF8F10848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D3B2-8702-4D8D-A543-0EAAE0F7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48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27A6A8-717F-452C-B484-256DBC85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E79EBDA-0832-4A30-A080-209B57A753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A9A70D2-A314-4D81-8ACA-FECD15560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94F4D81-0A6D-4D9E-877C-E0B0C5D67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5258-EC76-4216-89EB-01B7E983D268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54ACB86-ACD0-41AC-8E3D-6F2EDF25B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667551-9FB3-49B9-A7C1-4DB958F07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D3B2-8702-4D8D-A543-0EAAE0F7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119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E7A3B9-29F2-4D08-A6A2-69134D329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0E0A379-9740-48EA-81C2-25A6737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C285C5-B12A-46A4-9B52-76198EED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5258-EC76-4216-89EB-01B7E983D268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EE0DC8-C549-4981-9317-D1C2D1E66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A38FBB-EC5C-44E7-BA71-CB4590DD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D3B2-8702-4D8D-A543-0EAAE0F7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297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162BDE6-F9EF-4901-ADD1-66F2286378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B5B409B-671C-452B-9B4A-E7D8922CA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4D86E48-C9D9-47C7-B3C1-D1E591E1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5258-EC76-4216-89EB-01B7E983D268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FB8D29-ECB8-4D8A-9723-89EC2C8D2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2712EF-922A-4661-A6AD-29907D094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D3B2-8702-4D8D-A543-0EAAE0F7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686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74631C-F788-4F45-826B-666E2F59C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6A687F-BF02-41D9-8A9D-9CC6D23FD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22F416-BD1E-472E-A44F-E1F3F43C1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03B7-C1B5-4345-B6E7-AF434B467D4D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B2F4186-E99B-457B-878D-C14B2803A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38D6877-D8BF-44AA-95F9-1E8136AC5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A0C04-58E5-4FCD-9BB0-472D8B74C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26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978AF0-E734-4794-9999-2FAB7831E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D0DE7B0-1BD1-4B7F-A7DC-A9A48FFC5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F4152C-E7FC-425A-9E6E-80265C098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03B7-C1B5-4345-B6E7-AF434B467D4D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B00382-1697-4A43-BEE9-76F2E13F9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300074-72C8-4A44-8A6D-7E7B22B9B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A0C04-58E5-4FCD-9BB0-472D8B74C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74109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0C69B9-2647-45A7-A594-A1B3C9551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9B8CC64-F1D9-40C3-A014-628FB5107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CA0922-0960-4A55-A91E-E9C353857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03B7-C1B5-4345-B6E7-AF434B467D4D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FC89C0-1546-41FB-8479-D117D7E21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BBACBF-1EB1-481F-BE18-D91E514C0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A0C04-58E5-4FCD-9BB0-472D8B74C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9529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6477000" cy="1143000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E1059-E252-4A8D-A157-4EDA79A9B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026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79AA13-A243-4586-A5EF-EEA5B698A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EE1757F-ADDC-46E0-876C-A008BC40D6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4086807-49BC-40E8-91D1-DF4BD39A5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3756960-F7A4-4C50-8B26-95E7EFB20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03B7-C1B5-4345-B6E7-AF434B467D4D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AE4CBFC-AB7B-4708-970A-7E85CAAF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E2A77F6-1CCF-4ADA-948D-365EC5E5E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A0C04-58E5-4FCD-9BB0-472D8B74C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67226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E72C52-BC23-44E6-BEF4-D5F90C5E8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708620-F4FE-43FC-ABA2-960CDF5E5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53E5C73-B19D-4FB0-B4A9-2FA5368F1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C50562A-D216-4FC8-AA75-835B08B425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5F1FB72-31DA-4F32-BB42-2E33BFCCC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E0A33E4-0B48-454C-8D1D-B6D82D0C2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03B7-C1B5-4345-B6E7-AF434B467D4D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5AB659D-EF9E-4B8D-BF6E-F7AFB9976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F695B01-7D91-4008-B65F-6AD0250F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A0C04-58E5-4FCD-9BB0-472D8B74C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87107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C05727-194A-4DA9-BEB3-AE732EAB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A75902-1984-4C97-B6D2-10AF2C657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9A4A-F7F0-49C8-9BC6-7C32692A9AE9}" type="datetime1">
              <a:rPr lang="en-US" smtClean="0"/>
              <a:t>3/21/2018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2DB1A48-6042-42F7-B378-BC9003E91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184CD98-7DC7-4479-9EBD-A51431544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383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5D6B898-D23A-414D-8073-132310177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03B7-C1B5-4345-B6E7-AF434B467D4D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2C86F1A-C0C1-485A-9F04-E3986B28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A25627C-BCD2-40AA-B697-C774A4333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534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519546-AF47-4903-A638-36F535158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C62B8A-72E2-4236-910D-345EDD299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8310FB7-B11E-4A0B-898B-13BB166CB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D2535EC-3B7F-4A8C-866F-0B5F2343D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D2CA-6900-4D8C-AE0E-7B4FFF6E9193}" type="datetime1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B1E54A8-B1E6-45DC-9639-B415EF96A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8085159-90CD-4780-8BAC-680BA8C7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593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F2D3FE-7951-43BE-BE94-97252AFCE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6586E87-853E-41BD-9AEF-23FFEA8489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D0A33F1-DF89-4538-975A-2E0906E28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95CE865-85F1-4DB2-96DC-B169CD1B1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A9D7E-EA94-4474-B546-919FD87A8948}" type="datetime1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26C7440-2820-4A40-BC24-D678C8EFB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4D00893-4E71-4082-9182-0F1FA962E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5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8FBBEC-6728-40F5-9948-D98B5AADD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F03AFBB-9F38-48A9-9D27-5290D54CE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F0EB87-3260-4573-842C-09A52AAE2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03B7-C1B5-4345-B6E7-AF434B467D4D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08BF22-DE3A-4416-9445-FD91D28F7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A06F43-6E72-4F5E-8EFC-606A0D33D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A0C04-58E5-4FCD-9BB0-472D8B74C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9474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B0F8F45-D03E-4856-8C2A-32E18F5C28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BFE7AAC-9C0F-4872-8535-963245BD5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AFB075-537F-4DB0-858A-8BBD4939E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03B7-C1B5-4345-B6E7-AF434B467D4D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5E8CCC-F36C-496D-9C9E-3C0044FD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E8B9C2-50BF-42D1-ADDC-29DAA6AFC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A0C04-58E5-4FCD-9BB0-472D8B74C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38593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8C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747575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290458"/>
            <a:ext cx="6858000" cy="44320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CCBDC50-070E-4B8C-863D-1BB7E23422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31" y="0"/>
            <a:ext cx="5880695" cy="31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063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008C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747575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290458"/>
            <a:ext cx="6858000" cy="44320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DD27EC1-1050-4502-A7AF-EDD54AA45E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31" y="0"/>
            <a:ext cx="5880695" cy="31309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E5FC3EC-6B46-4D83-957F-6FFECAF3870D}"/>
              </a:ext>
            </a:extLst>
          </p:cNvPr>
          <p:cNvSpPr/>
          <p:nvPr/>
        </p:nvSpPr>
        <p:spPr>
          <a:xfrm>
            <a:off x="0" y="3442051"/>
            <a:ext cx="9144000" cy="2719873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451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8C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747575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290458"/>
            <a:ext cx="6858000" cy="44320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CCBDC50-070E-4B8C-863D-1BB7E23422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31" y="0"/>
            <a:ext cx="5880695" cy="31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699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54AC6831-72C4-43A3-A562-51B15E062C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44887"/>
          <a:stretch/>
        </p:blipFill>
        <p:spPr>
          <a:xfrm>
            <a:off x="-50800" y="0"/>
            <a:ext cx="9247614" cy="13711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62485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E82323F-5096-44E0-B3C9-9471CC35D4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37" y="5945543"/>
            <a:ext cx="3240977" cy="10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11163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3D9FC0D-D91B-418B-983D-C67ECC294988}"/>
              </a:ext>
            </a:extLst>
          </p:cNvPr>
          <p:cNvGrpSpPr/>
          <p:nvPr/>
        </p:nvGrpSpPr>
        <p:grpSpPr>
          <a:xfrm>
            <a:off x="-50800" y="0"/>
            <a:ext cx="9257905" cy="1482283"/>
            <a:chOff x="-50800" y="0"/>
            <a:chExt cx="9257905" cy="1482283"/>
          </a:xfrm>
        </p:grpSpPr>
        <p:pic>
          <p:nvPicPr>
            <p:cNvPr id="17" name="Graphic 16">
              <a:extLst>
                <a:ext uri="{FF2B5EF4-FFF2-40B4-BE49-F238E27FC236}">
                  <a16:creationId xmlns="" xmlns:a16="http://schemas.microsoft.com/office/drawing/2014/main" id="{E5709C47-ED53-4D00-AEB9-8B71ABBC6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44887"/>
            <a:stretch/>
          </p:blipFill>
          <p:spPr>
            <a:xfrm>
              <a:off x="-40509" y="111093"/>
              <a:ext cx="9247614" cy="1371190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A0CA9D50-85EB-4EAA-A1AD-F42D2230A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44887"/>
            <a:stretch/>
          </p:blipFill>
          <p:spPr>
            <a:xfrm>
              <a:off x="-50800" y="0"/>
              <a:ext cx="9247614" cy="137119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2C403FC-E620-4805-A073-D731E85B60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37" y="5945543"/>
            <a:ext cx="3240977" cy="10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24189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15CF919-0230-4485-8CEA-95B6F4F8FE32}"/>
              </a:ext>
            </a:extLst>
          </p:cNvPr>
          <p:cNvGrpSpPr/>
          <p:nvPr/>
        </p:nvGrpSpPr>
        <p:grpSpPr>
          <a:xfrm>
            <a:off x="-50800" y="0"/>
            <a:ext cx="9259188" cy="1482283"/>
            <a:chOff x="-50800" y="0"/>
            <a:chExt cx="9259188" cy="1482283"/>
          </a:xfrm>
        </p:grpSpPr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60BF864A-11DE-4C35-9D88-410100071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44887"/>
            <a:stretch/>
          </p:blipFill>
          <p:spPr>
            <a:xfrm>
              <a:off x="-39226" y="111093"/>
              <a:ext cx="9247614" cy="137119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="" xmlns:a16="http://schemas.microsoft.com/office/drawing/2014/main" id="{6D5F08BB-53C3-4345-97CD-8C74B18CE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44887"/>
            <a:stretch/>
          </p:blipFill>
          <p:spPr>
            <a:xfrm>
              <a:off x="-50800" y="0"/>
              <a:ext cx="9247614" cy="137119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8DA83A1-3019-4C4C-BA44-7C21B93D44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37" y="5945543"/>
            <a:ext cx="3240977" cy="10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16496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F2B18268-E18A-4AF6-8EE2-BA605B855E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44887"/>
          <a:stretch/>
        </p:blipFill>
        <p:spPr>
          <a:xfrm>
            <a:off x="-50800" y="0"/>
            <a:ext cx="9247614" cy="1371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AC70C9E-291B-4CC8-A6B1-91C3088D17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37" y="5945543"/>
            <a:ext cx="3240977" cy="10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73383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9F773B3-3FC0-4BA9-B642-086CD8950C71}"/>
              </a:ext>
            </a:extLst>
          </p:cNvPr>
          <p:cNvGrpSpPr/>
          <p:nvPr/>
        </p:nvGrpSpPr>
        <p:grpSpPr>
          <a:xfrm>
            <a:off x="-50800" y="0"/>
            <a:ext cx="9259188" cy="1482283"/>
            <a:chOff x="-50800" y="0"/>
            <a:chExt cx="9259188" cy="1482283"/>
          </a:xfrm>
        </p:grpSpPr>
        <p:pic>
          <p:nvPicPr>
            <p:cNvPr id="14" name="Graphic 13">
              <a:extLst>
                <a:ext uri="{FF2B5EF4-FFF2-40B4-BE49-F238E27FC236}">
                  <a16:creationId xmlns="" xmlns:a16="http://schemas.microsoft.com/office/drawing/2014/main" id="{DA51BD11-E93D-4300-9A56-5BB9D4CB9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44887"/>
            <a:stretch/>
          </p:blipFill>
          <p:spPr>
            <a:xfrm>
              <a:off x="-39226" y="111093"/>
              <a:ext cx="9247614" cy="137119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="" xmlns:a16="http://schemas.microsoft.com/office/drawing/2014/main" id="{BB59F24B-AA5E-44CB-9CF0-2D794709A6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44887"/>
            <a:stretch/>
          </p:blipFill>
          <p:spPr>
            <a:xfrm>
              <a:off x="-50800" y="0"/>
              <a:ext cx="9247614" cy="137119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8812DED-14E6-4AD7-90E1-655282C259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37" y="5945543"/>
            <a:ext cx="3240977" cy="10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6530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305D0D8-4229-4323-B04A-97B136E89928}"/>
              </a:ext>
            </a:extLst>
          </p:cNvPr>
          <p:cNvGrpSpPr/>
          <p:nvPr/>
        </p:nvGrpSpPr>
        <p:grpSpPr>
          <a:xfrm>
            <a:off x="-50800" y="0"/>
            <a:ext cx="9257905" cy="1482283"/>
            <a:chOff x="-50800" y="0"/>
            <a:chExt cx="9257905" cy="1482283"/>
          </a:xfrm>
        </p:grpSpPr>
        <p:pic>
          <p:nvPicPr>
            <p:cNvPr id="12" name="Graphic 11">
              <a:extLst>
                <a:ext uri="{FF2B5EF4-FFF2-40B4-BE49-F238E27FC236}">
                  <a16:creationId xmlns="" xmlns:a16="http://schemas.microsoft.com/office/drawing/2014/main" id="{BD5F7E8B-297D-4D06-BCE6-63D63E834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44887"/>
            <a:stretch/>
          </p:blipFill>
          <p:spPr>
            <a:xfrm>
              <a:off x="-40509" y="111093"/>
              <a:ext cx="9247614" cy="137119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="" xmlns:a16="http://schemas.microsoft.com/office/drawing/2014/main" id="{A44EFBBE-1D3F-42F5-9FE5-9896145B6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44887"/>
            <a:stretch/>
          </p:blipFill>
          <p:spPr>
            <a:xfrm>
              <a:off x="-50800" y="0"/>
              <a:ext cx="9247614" cy="137119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D56DACB-178E-4139-AF15-7784A89DA7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37" y="5945543"/>
            <a:ext cx="3240977" cy="10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17875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5445DB7-3988-45B8-9EF0-E21473B01EDE}"/>
              </a:ext>
            </a:extLst>
          </p:cNvPr>
          <p:cNvGrpSpPr/>
          <p:nvPr/>
        </p:nvGrpSpPr>
        <p:grpSpPr>
          <a:xfrm>
            <a:off x="-50800" y="0"/>
            <a:ext cx="9259188" cy="1482283"/>
            <a:chOff x="-50800" y="0"/>
            <a:chExt cx="9259188" cy="1482283"/>
          </a:xfrm>
        </p:grpSpPr>
        <p:pic>
          <p:nvPicPr>
            <p:cNvPr id="13" name="Graphic 12">
              <a:extLst>
                <a:ext uri="{FF2B5EF4-FFF2-40B4-BE49-F238E27FC236}">
                  <a16:creationId xmlns="" xmlns:a16="http://schemas.microsoft.com/office/drawing/2014/main" id="{5BD51B1E-B0E7-448B-876B-F83F23A0C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44887"/>
            <a:stretch/>
          </p:blipFill>
          <p:spPr>
            <a:xfrm>
              <a:off x="-39226" y="111093"/>
              <a:ext cx="9247614" cy="137119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="" xmlns:a16="http://schemas.microsoft.com/office/drawing/2014/main" id="{C279CD92-C336-48F1-B39F-BE63685077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44887"/>
            <a:stretch/>
          </p:blipFill>
          <p:spPr>
            <a:xfrm>
              <a:off x="-50800" y="0"/>
              <a:ext cx="9247614" cy="137119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6F4C2A5-F758-411F-8672-55910326F3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37" y="5945543"/>
            <a:ext cx="3240977" cy="10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38980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6F088B4-0971-471E-9B45-C8FDCF337E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BB5A71A9-32FC-4359-A462-7ED537214C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44887"/>
          <a:stretch/>
        </p:blipFill>
        <p:spPr>
          <a:xfrm>
            <a:off x="-50800" y="0"/>
            <a:ext cx="9247614" cy="1371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29490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858DE72-6806-4E7C-86DA-0359B8492AE8}"/>
              </a:ext>
            </a:extLst>
          </p:cNvPr>
          <p:cNvGrpSpPr/>
          <p:nvPr/>
        </p:nvGrpSpPr>
        <p:grpSpPr>
          <a:xfrm>
            <a:off x="-50800" y="0"/>
            <a:ext cx="9259188" cy="1482283"/>
            <a:chOff x="-50800" y="0"/>
            <a:chExt cx="9259188" cy="1482283"/>
          </a:xfrm>
        </p:grpSpPr>
        <p:pic>
          <p:nvPicPr>
            <p:cNvPr id="12" name="Graphic 11">
              <a:extLst>
                <a:ext uri="{FF2B5EF4-FFF2-40B4-BE49-F238E27FC236}">
                  <a16:creationId xmlns="" xmlns:a16="http://schemas.microsoft.com/office/drawing/2014/main" id="{DD3B993F-3E7F-40EF-867E-8E9418CAF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44887"/>
            <a:stretch/>
          </p:blipFill>
          <p:spPr>
            <a:xfrm>
              <a:off x="-39226" y="111093"/>
              <a:ext cx="9247614" cy="137119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="" xmlns:a16="http://schemas.microsoft.com/office/drawing/2014/main" id="{A5E07D0A-5D5E-4A72-A220-0514B0EDB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44887"/>
            <a:stretch/>
          </p:blipFill>
          <p:spPr>
            <a:xfrm>
              <a:off x="-50800" y="0"/>
              <a:ext cx="9247614" cy="137119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057E457-1EF2-4D84-A8F7-753EAC707E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18913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0051FFD-2B07-4D0E-9DB6-92B168CC8D7A}"/>
              </a:ext>
            </a:extLst>
          </p:cNvPr>
          <p:cNvGrpSpPr/>
          <p:nvPr/>
        </p:nvGrpSpPr>
        <p:grpSpPr>
          <a:xfrm>
            <a:off x="-50800" y="0"/>
            <a:ext cx="9259188" cy="1482283"/>
            <a:chOff x="-50800" y="0"/>
            <a:chExt cx="9259188" cy="1482283"/>
          </a:xfrm>
        </p:grpSpPr>
        <p:pic>
          <p:nvPicPr>
            <p:cNvPr id="12" name="Graphic 11">
              <a:extLst>
                <a:ext uri="{FF2B5EF4-FFF2-40B4-BE49-F238E27FC236}">
                  <a16:creationId xmlns="" xmlns:a16="http://schemas.microsoft.com/office/drawing/2014/main" id="{7166FEB1-0B42-4C8E-A4BA-9AAC61AE4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44887"/>
            <a:stretch/>
          </p:blipFill>
          <p:spPr>
            <a:xfrm>
              <a:off x="-39226" y="111093"/>
              <a:ext cx="9247614" cy="137119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="" xmlns:a16="http://schemas.microsoft.com/office/drawing/2014/main" id="{B5057B70-D31F-477D-AF5B-A278EA6FF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44887"/>
            <a:stretch/>
          </p:blipFill>
          <p:spPr>
            <a:xfrm>
              <a:off x="-50800" y="0"/>
              <a:ext cx="9247614" cy="137119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2E4A657-9118-4E24-A5FE-964CAC85A6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2507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008C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747575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290458"/>
            <a:ext cx="6858000" cy="44320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DD27EC1-1050-4502-A7AF-EDD54AA45E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31" y="0"/>
            <a:ext cx="5880695" cy="31309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E5FC3EC-6B46-4D83-957F-6FFECAF3870D}"/>
              </a:ext>
            </a:extLst>
          </p:cNvPr>
          <p:cNvSpPr/>
          <p:nvPr/>
        </p:nvSpPr>
        <p:spPr>
          <a:xfrm>
            <a:off x="0" y="3442051"/>
            <a:ext cx="9144000" cy="2719873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388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B0B0D81-2673-4FAB-B572-8DA26F70BB13}"/>
              </a:ext>
            </a:extLst>
          </p:cNvPr>
          <p:cNvGrpSpPr/>
          <p:nvPr/>
        </p:nvGrpSpPr>
        <p:grpSpPr>
          <a:xfrm>
            <a:off x="-50800" y="0"/>
            <a:ext cx="9257905" cy="1482283"/>
            <a:chOff x="-50800" y="0"/>
            <a:chExt cx="9257905" cy="1482283"/>
          </a:xfrm>
        </p:grpSpPr>
        <p:pic>
          <p:nvPicPr>
            <p:cNvPr id="12" name="Graphic 11">
              <a:extLst>
                <a:ext uri="{FF2B5EF4-FFF2-40B4-BE49-F238E27FC236}">
                  <a16:creationId xmlns="" xmlns:a16="http://schemas.microsoft.com/office/drawing/2014/main" id="{25D2D454-0014-4946-B428-312B1680B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44887"/>
            <a:stretch/>
          </p:blipFill>
          <p:spPr>
            <a:xfrm>
              <a:off x="-40509" y="111093"/>
              <a:ext cx="9247614" cy="137119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="" xmlns:a16="http://schemas.microsoft.com/office/drawing/2014/main" id="{79ABB67E-CD5F-4521-A0DE-D941F5BDD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44887"/>
            <a:stretch/>
          </p:blipFill>
          <p:spPr>
            <a:xfrm>
              <a:off x="-50800" y="0"/>
              <a:ext cx="9247614" cy="137119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484CCFF-A890-4BF3-B9B2-53B4FD4634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98406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3C4C3789-DA7F-4AB4-BA52-942245C9FA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44887"/>
          <a:stretch/>
        </p:blipFill>
        <p:spPr>
          <a:xfrm>
            <a:off x="-50800" y="0"/>
            <a:ext cx="9247614" cy="1371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8FE9075-8B38-4C5D-8958-9D59FFD383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01482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2EF3B35-797B-4F82-93E1-721641C80411}"/>
              </a:ext>
            </a:extLst>
          </p:cNvPr>
          <p:cNvGrpSpPr/>
          <p:nvPr/>
        </p:nvGrpSpPr>
        <p:grpSpPr>
          <a:xfrm>
            <a:off x="-50800" y="0"/>
            <a:ext cx="9259188" cy="1482283"/>
            <a:chOff x="-50800" y="0"/>
            <a:chExt cx="9259188" cy="1482283"/>
          </a:xfrm>
        </p:grpSpPr>
        <p:pic>
          <p:nvPicPr>
            <p:cNvPr id="12" name="Graphic 11">
              <a:extLst>
                <a:ext uri="{FF2B5EF4-FFF2-40B4-BE49-F238E27FC236}">
                  <a16:creationId xmlns="" xmlns:a16="http://schemas.microsoft.com/office/drawing/2014/main" id="{A285EB59-1936-4822-A436-A15AF1928B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44887"/>
            <a:stretch/>
          </p:blipFill>
          <p:spPr>
            <a:xfrm>
              <a:off x="-39226" y="111093"/>
              <a:ext cx="9247614" cy="137119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="" xmlns:a16="http://schemas.microsoft.com/office/drawing/2014/main" id="{90BAE3A0-7053-4CC5-B324-889DC2932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44887"/>
            <a:stretch/>
          </p:blipFill>
          <p:spPr>
            <a:xfrm>
              <a:off x="-50800" y="0"/>
              <a:ext cx="9247614" cy="137119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68A7E7F-448E-472F-922A-C4036A84AE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10171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1C0C3E4-5BE3-4FFA-A503-84E56C7A5267}"/>
              </a:ext>
            </a:extLst>
          </p:cNvPr>
          <p:cNvGrpSpPr/>
          <p:nvPr/>
        </p:nvGrpSpPr>
        <p:grpSpPr>
          <a:xfrm>
            <a:off x="-50800" y="0"/>
            <a:ext cx="9259188" cy="1482283"/>
            <a:chOff x="-50800" y="0"/>
            <a:chExt cx="9259188" cy="1482283"/>
          </a:xfrm>
        </p:grpSpPr>
        <p:pic>
          <p:nvPicPr>
            <p:cNvPr id="12" name="Graphic 11">
              <a:extLst>
                <a:ext uri="{FF2B5EF4-FFF2-40B4-BE49-F238E27FC236}">
                  <a16:creationId xmlns="" xmlns:a16="http://schemas.microsoft.com/office/drawing/2014/main" id="{6FFBBFCD-6759-4642-9BAB-6AEEF7538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44887"/>
            <a:stretch/>
          </p:blipFill>
          <p:spPr>
            <a:xfrm>
              <a:off x="-39226" y="111093"/>
              <a:ext cx="9247614" cy="137119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="" xmlns:a16="http://schemas.microsoft.com/office/drawing/2014/main" id="{EA1BA191-29E3-43E0-8330-4ECCE6F3A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44887"/>
            <a:stretch/>
          </p:blipFill>
          <p:spPr>
            <a:xfrm>
              <a:off x="-50800" y="0"/>
              <a:ext cx="9247614" cy="137119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8248529-C70F-47A7-AE0D-7E3D3DFE4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22043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F553973-81A2-4CCC-94FC-6D9AD7E67787}"/>
              </a:ext>
            </a:extLst>
          </p:cNvPr>
          <p:cNvGrpSpPr/>
          <p:nvPr/>
        </p:nvGrpSpPr>
        <p:grpSpPr>
          <a:xfrm>
            <a:off x="-50800" y="0"/>
            <a:ext cx="9257905" cy="1482283"/>
            <a:chOff x="-50800" y="0"/>
            <a:chExt cx="9257905" cy="1482283"/>
          </a:xfrm>
        </p:grpSpPr>
        <p:pic>
          <p:nvPicPr>
            <p:cNvPr id="14" name="Graphic 13">
              <a:extLst>
                <a:ext uri="{FF2B5EF4-FFF2-40B4-BE49-F238E27FC236}">
                  <a16:creationId xmlns="" xmlns:a16="http://schemas.microsoft.com/office/drawing/2014/main" id="{3579C2C1-91D3-4ED6-B44C-2022053D61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44887"/>
            <a:stretch/>
          </p:blipFill>
          <p:spPr>
            <a:xfrm>
              <a:off x="-40509" y="111093"/>
              <a:ext cx="9247614" cy="1371190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4DB1A443-FABE-49ED-BB49-DA97710B2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44887"/>
            <a:stretch/>
          </p:blipFill>
          <p:spPr>
            <a:xfrm>
              <a:off x="-50800" y="0"/>
              <a:ext cx="9247614" cy="137119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1181465-0509-48D3-AAE8-A6D52AC471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68987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solidFill>
          <a:srgbClr val="008C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CA527F7-91BC-4A37-B8D2-249E46475C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71183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rgbClr val="008C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357FDC7-9C1F-4BA0-9051-06CF50A5F7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37" y="5945543"/>
            <a:ext cx="3240977" cy="10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12718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0C52CA9-2840-4B2F-8F70-018EA5D9D6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51255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A0FB640-9662-495B-8C9C-B2403A68E9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84000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008C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0DAD3C3-4439-4891-83B1-47F15646B2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1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54AC6831-72C4-43A3-A562-51B15E062C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44887"/>
          <a:stretch/>
        </p:blipFill>
        <p:spPr>
          <a:xfrm>
            <a:off x="-50800" y="0"/>
            <a:ext cx="9247614" cy="13711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62485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E82323F-5096-44E0-B3C9-9471CC35D4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37" y="5945543"/>
            <a:ext cx="3240977" cy="10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817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rgbClr val="008C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498A173-3FF7-4088-8F11-DF713ED627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60082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1BF948A-B819-4A15-9B9D-B674C127F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49966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E7E6BB3-6711-4014-972E-62AF894DD2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24" y="5944170"/>
            <a:ext cx="322114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06193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rgbClr val="008C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59943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78701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78204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>
            <a:lvl1pPr>
              <a:defRPr sz="3200">
                <a:solidFill>
                  <a:srgbClr val="008C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75325"/>
            <a:ext cx="1295400" cy="24447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0B19A4A-F7F0-49C8-9BC6-7C32692A9AE9}" type="datetime1">
              <a:rPr lang="en-US" smtClean="0"/>
              <a:t>3/21/2018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5775325"/>
            <a:ext cx="2895600" cy="2286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775325"/>
            <a:ext cx="1066800" cy="212725"/>
          </a:xfrm>
        </p:spPr>
        <p:txBody>
          <a:bodyPr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878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884955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>
            <a:lvl1pPr>
              <a:defRPr sz="3200">
                <a:solidFill>
                  <a:srgbClr val="008C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143001"/>
            <a:ext cx="4040188" cy="4571999"/>
          </a:xfrm>
        </p:spPr>
        <p:txBody>
          <a:bodyPr/>
          <a:lstStyle>
            <a:lvl1pPr>
              <a:defRPr sz="2400">
                <a:solidFill>
                  <a:srgbClr val="333333"/>
                </a:solidFill>
              </a:defRPr>
            </a:lvl1pPr>
            <a:lvl2pPr>
              <a:defRPr sz="2000">
                <a:solidFill>
                  <a:srgbClr val="333333"/>
                </a:solidFill>
              </a:defRPr>
            </a:lvl2pPr>
            <a:lvl3pPr>
              <a:defRPr sz="1800">
                <a:solidFill>
                  <a:srgbClr val="333333"/>
                </a:solidFill>
              </a:defRPr>
            </a:lvl3pPr>
            <a:lvl4pPr>
              <a:defRPr sz="1600">
                <a:solidFill>
                  <a:srgbClr val="333333"/>
                </a:solidFill>
              </a:defRPr>
            </a:lvl4pPr>
            <a:lvl5pPr>
              <a:defRPr sz="1600">
                <a:solidFill>
                  <a:srgbClr val="33333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143001"/>
            <a:ext cx="4041775" cy="4572000"/>
          </a:xfrm>
        </p:spPr>
        <p:txBody>
          <a:bodyPr/>
          <a:lstStyle>
            <a:lvl1pPr>
              <a:defRPr sz="2400">
                <a:solidFill>
                  <a:srgbClr val="333333"/>
                </a:solidFill>
              </a:defRPr>
            </a:lvl1pPr>
            <a:lvl2pPr>
              <a:defRPr sz="2000">
                <a:solidFill>
                  <a:srgbClr val="333333"/>
                </a:solidFill>
              </a:defRPr>
            </a:lvl2pPr>
            <a:lvl3pPr>
              <a:defRPr sz="1800">
                <a:solidFill>
                  <a:srgbClr val="333333"/>
                </a:solidFill>
              </a:defRPr>
            </a:lvl3pPr>
            <a:lvl4pPr>
              <a:defRPr sz="1600">
                <a:solidFill>
                  <a:srgbClr val="333333"/>
                </a:solidFill>
              </a:defRPr>
            </a:lvl4pPr>
            <a:lvl5pPr>
              <a:defRPr sz="1600">
                <a:solidFill>
                  <a:srgbClr val="33333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75325"/>
            <a:ext cx="1295400" cy="24447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B778481-51EF-4BC7-82BF-2B919B13E68D}" type="datetime1">
              <a:rPr lang="en-US" smtClean="0"/>
              <a:t>3/21/2018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5775325"/>
            <a:ext cx="2895600" cy="2286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775325"/>
            <a:ext cx="1066800" cy="212725"/>
          </a:xfrm>
        </p:spPr>
        <p:txBody>
          <a:bodyPr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584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62050"/>
          </a:xfrm>
        </p:spPr>
        <p:txBody>
          <a:bodyPr anchor="ctr" anchorCtr="1"/>
          <a:lstStyle>
            <a:lvl1pPr algn="l">
              <a:defRPr sz="3200" b="0">
                <a:solidFill>
                  <a:srgbClr val="008C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114800"/>
          </a:xfrm>
        </p:spPr>
        <p:txBody>
          <a:bodyPr/>
          <a:lstStyle>
            <a:lvl1pPr>
              <a:defRPr sz="2800">
                <a:solidFill>
                  <a:srgbClr val="333333"/>
                </a:solidFill>
              </a:defRPr>
            </a:lvl1pPr>
            <a:lvl2pPr>
              <a:defRPr sz="2800">
                <a:solidFill>
                  <a:srgbClr val="333333"/>
                </a:solidFill>
              </a:defRPr>
            </a:lvl2pPr>
            <a:lvl3pPr>
              <a:defRPr sz="2400">
                <a:solidFill>
                  <a:srgbClr val="333333"/>
                </a:solidFill>
              </a:defRPr>
            </a:lvl3pPr>
            <a:lvl4pPr>
              <a:defRPr sz="2000">
                <a:solidFill>
                  <a:srgbClr val="333333"/>
                </a:solidFill>
              </a:defRPr>
            </a:lvl4pPr>
            <a:lvl5pPr>
              <a:defRPr sz="2000">
                <a:solidFill>
                  <a:srgbClr val="33333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800"/>
            <a:ext cx="3008313" cy="4114800"/>
          </a:xfrm>
        </p:spPr>
        <p:txBody>
          <a:bodyPr/>
          <a:lstStyle>
            <a:lvl1pPr marL="0" indent="0">
              <a:buNone/>
              <a:defRPr sz="1400">
                <a:solidFill>
                  <a:srgbClr val="33333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75325"/>
            <a:ext cx="1295400" cy="24447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9BD2CA-6900-4D8C-AE0E-7B4FFF6E9193}" type="datetime1">
              <a:rPr lang="en-US" smtClean="0"/>
              <a:t>3/21/2018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5775325"/>
            <a:ext cx="2895600" cy="2286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775325"/>
            <a:ext cx="1066800" cy="212725"/>
          </a:xfrm>
        </p:spPr>
        <p:txBody>
          <a:bodyPr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1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3D9FC0D-D91B-418B-983D-C67ECC294988}"/>
              </a:ext>
            </a:extLst>
          </p:cNvPr>
          <p:cNvGrpSpPr/>
          <p:nvPr/>
        </p:nvGrpSpPr>
        <p:grpSpPr>
          <a:xfrm>
            <a:off x="-50800" y="0"/>
            <a:ext cx="9257905" cy="1482283"/>
            <a:chOff x="-50800" y="0"/>
            <a:chExt cx="9257905" cy="1482283"/>
          </a:xfrm>
        </p:grpSpPr>
        <p:pic>
          <p:nvPicPr>
            <p:cNvPr id="17" name="Graphic 16">
              <a:extLst>
                <a:ext uri="{FF2B5EF4-FFF2-40B4-BE49-F238E27FC236}">
                  <a16:creationId xmlns="" xmlns:a16="http://schemas.microsoft.com/office/drawing/2014/main" id="{E5709C47-ED53-4D00-AEB9-8B71ABBC6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44887"/>
            <a:stretch/>
          </p:blipFill>
          <p:spPr>
            <a:xfrm>
              <a:off x="-40509" y="111093"/>
              <a:ext cx="9247614" cy="1371190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A0CA9D50-85EB-4EAA-A1AD-F42D2230A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44887"/>
            <a:stretch/>
          </p:blipFill>
          <p:spPr>
            <a:xfrm>
              <a:off x="-50800" y="0"/>
              <a:ext cx="9247614" cy="137119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156720"/>
            <a:ext cx="878890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726163"/>
            <a:ext cx="8788902" cy="4450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555923"/>
            <a:ext cx="2057400" cy="230868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2C403FC-E620-4805-A073-D731E85B60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37" y="5945543"/>
            <a:ext cx="3240977" cy="10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775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343400"/>
            <a:ext cx="5486400" cy="381000"/>
          </a:xfrm>
        </p:spPr>
        <p:txBody>
          <a:bodyPr anchor="b"/>
          <a:lstStyle>
            <a:lvl1pPr algn="l">
              <a:defRPr sz="2000" b="1">
                <a:solidFill>
                  <a:srgbClr val="008C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5782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876800"/>
            <a:ext cx="5486400" cy="423862"/>
          </a:xfrm>
        </p:spPr>
        <p:txBody>
          <a:bodyPr/>
          <a:lstStyle>
            <a:lvl1pPr marL="0" indent="0">
              <a:buNone/>
              <a:defRPr sz="1400">
                <a:solidFill>
                  <a:srgbClr val="33333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75325"/>
            <a:ext cx="1295400" cy="24447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18A9D7E-EA94-4474-B546-919FD87A8948}" type="datetime1">
              <a:rPr lang="en-US" smtClean="0"/>
              <a:t>3/21/2018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5775325"/>
            <a:ext cx="2895600" cy="2286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775325"/>
            <a:ext cx="1066800" cy="212725"/>
          </a:xfrm>
        </p:spPr>
        <p:txBody>
          <a:bodyPr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431888C-8E33-4710-97F6-214ABDFDE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589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4DD0B6-6387-4C19-8D05-4C15AB37C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511F648-4B3D-44D5-97F4-5BCA9C9BD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980DC3-E75D-48E2-B7EC-33B5F1C91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D3-DA81-47F6-A3D4-C2775FBC1D32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1EA114-D06F-4AAB-B815-53C8E3F11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667682-B9DD-4949-AE07-DF9AFD778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1FA2-6F51-4C82-8DEB-03D9E449B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053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89FC7A-8C1A-4110-95DD-7EE94DCF3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E67FCF-9759-4194-B9A5-90ABF41AF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A477D5C-E30A-4D10-AB05-B5742EBE0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D3-DA81-47F6-A3D4-C2775FBC1D32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13F4C1-7F24-4A01-BEA0-8E0E1329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5F4ABF-9086-4974-B6CC-B28EDC01C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1FA2-6F51-4C82-8DEB-03D9E449B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653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8185B0-9382-4F12-A296-5D4EAC69D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B903B79-B0FA-45AB-BE3F-813FE3329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8A178F-4BF6-42CB-95A8-4700236C7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D3-DA81-47F6-A3D4-C2775FBC1D32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7CCACE-7C9A-41A1-B273-036A1E7C6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CE5307-8D3C-4438-92C0-FEFFC08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1FA2-6F51-4C82-8DEB-03D9E449B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12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8909B0-FEF2-4B87-9113-D55FDD847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D54733-9980-474D-BF97-541F94AC8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A60088D-3415-4F3B-AAFF-A4CBF00B5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89B92F-248A-4238-81D4-F6C4F0FCE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D3-DA81-47F6-A3D4-C2775FBC1D32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FC2120-30E1-4306-85B1-BE7281D66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40C4ED-AF1A-475F-98F0-139CD1B4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1FA2-6F51-4C82-8DEB-03D9E449B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291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266225-696C-4E9C-8B03-50BCA16C4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616503-D397-4211-BCD9-6E81AC333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207D725-9340-4F62-85D7-EEA92587D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C78912F-35B2-433E-8E04-23B5292444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3FA6362-0697-46AF-9777-2F1E74025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D9861E8-34D7-4107-B534-C4344FD2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D3-DA81-47F6-A3D4-C2775FBC1D32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D92AAE7-A4A6-43E1-8ED2-EF38A9C45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72BAA71-A007-47F8-AB70-4C8980309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1FA2-6F51-4C82-8DEB-03D9E449B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065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42E40B-F2FB-4A57-9B06-600480565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DD1208C-3BF4-4641-A520-D86ADC28B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C20A010-7F88-4C89-B3AE-C15C644A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00D4C5F-95FE-4545-8546-0F39AF116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2E1059-E252-4A8D-A157-4EDA79A9BC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176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7EE561-94A6-4E9E-9BC7-58C789EE6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D3-DA81-47F6-A3D4-C2775FBC1D32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F257108-B3BB-430D-86E2-2621FD6F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02F8203-3171-4015-83D1-3181F1CEA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989B8-8667-471D-ADC7-38EE12FC4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380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0B22C9-D38F-4BAE-A450-9432EDF44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D6729B-B1EC-4725-86AB-ABA15CFEA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E91F99E-26E6-4550-9FE1-A0E8B27DC1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F1AA4C7-68AA-436F-9B5B-24E0302F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FD3-DA81-47F6-A3D4-C2775FBC1D32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AA52C8-4382-4278-9648-C73984870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0ADF7CE-0BEF-494C-A865-C6EAE2787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1FA2-6F51-4C82-8DEB-03D9E449B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9597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C154BC-83C4-4E49-B981-721EC6999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DEDB2C7-B5D7-4CC3-9976-26BA35F17B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34730BB-B07F-4FF4-8B7E-BFDF42ADA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0FA45D-5FC2-48D6-A76A-B74C3EAB3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8DA42-1447-43C4-8D43-11D5699DA260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D54D6A3-4C3F-42FC-857F-4D1F37E46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EB945E3-DF44-4415-854D-7E7972E9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9248-9B1B-4FDD-8217-4745F50CF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75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eenville Health System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647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00200"/>
            <a:ext cx="9144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2D289-8622-4122-9DAA-13829F3DF991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50" name="Picture 2" descr="http://www.awesomebackgrounds.com/templates/FromAwesomeBackgroundsDotCom-RainbowDrops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74" r:id="rId4"/>
    <p:sldLayoutId id="2147483691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Arial Black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80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  <p:sldLayoutId id="2147483767" r:id="rId29"/>
    <p:sldLayoutId id="2147483826" r:id="rId30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2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2973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4053D14-C8F6-4B6C-885B-4A7590487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F004A30-0E12-43B1-9B97-C0C630B18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7B4C67-1201-4CCF-9289-A71BAF736B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2D289-8622-4122-9DAA-13829F3DF991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4D916E-DC61-4331-B712-02A0706CFB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84E21B3-6C46-497B-9F0D-1D8186D29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6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8F1B51F-0F7D-48D1-9812-257917DF2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347412A-E7D3-40EB-856B-6F9E085B1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AE5E1A-6C01-46F0-A7F9-0101D6103E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603B7-C1B5-4345-B6E7-AF434B467D4D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1F2F70D-D522-4BD0-BAA1-37E5BF269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93FEBA-4BCA-4FF8-B46F-26AD2CE93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A0C04-58E5-4FCD-9BB0-472D8B74C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0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33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  <p:sldLayoutId id="2147483815" r:id="rId23"/>
    <p:sldLayoutId id="2147483816" r:id="rId24"/>
    <p:sldLayoutId id="2147483817" r:id="rId25"/>
    <p:sldLayoutId id="2147483818" r:id="rId26"/>
    <p:sldLayoutId id="2147483819" r:id="rId27"/>
    <p:sldLayoutId id="2147483820" r:id="rId28"/>
    <p:sldLayoutId id="2147483821" r:id="rId29"/>
    <p:sldLayoutId id="2147483822" r:id="rId30"/>
    <p:sldLayoutId id="2147483823" r:id="rId31"/>
    <p:sldLayoutId id="2147483824" r:id="rId32"/>
    <p:sldLayoutId id="2147483825" r:id="rId33"/>
  </p:sldLayoutIdLst>
  <p:hf sldNum="0"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2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2973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7052F6B-CBA3-428F-8269-2C9597D7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D1DD96B-9C79-4DCC-8008-27C63DA40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61758E-698D-42BD-966F-76AA63E26A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2D289-8622-4122-9DAA-13829F3DF991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84667B-DC33-4B5E-BC72-71B4A2C3B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5EE0C9-3E29-4E9E-836D-614B877AE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5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7052F6B-CBA3-428F-8269-2C9597D7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D1DD96B-9C79-4DCC-8008-27C63DA40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61758E-698D-42BD-966F-76AA63E26A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2D289-8622-4122-9DAA-13829F3DF991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84667B-DC33-4B5E-BC72-71B4A2C3B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5EE0C9-3E29-4E9E-836D-614B877AE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7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2D289-8622-4122-9DAA-13829F3DF991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8C67B-BD7B-42C9-8623-D413B35F33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2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h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5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5.xml"/><Relationship Id="rId6" Type="http://schemas.openxmlformats.org/officeDocument/2006/relationships/diagramData" Target="../diagrams/data1.xml"/><Relationship Id="rId5" Type="http://schemas.openxmlformats.org/officeDocument/2006/relationships/image" Target="../media/image36.png"/><Relationship Id="rId10" Type="http://schemas.microsoft.com/office/2007/relationships/diagramDrawing" Target="../diagrams/drawing1.xml"/><Relationship Id="rId4" Type="http://schemas.microsoft.com/office/2007/relationships/hdphoto" Target="../media/hdphoto5.wdp"/><Relationship Id="rId9" Type="http://schemas.openxmlformats.org/officeDocument/2006/relationships/diagramColors" Target="../diagrams/colors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47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6.xml"/><Relationship Id="rId6" Type="http://schemas.openxmlformats.org/officeDocument/2006/relationships/diagramData" Target="../diagrams/data2.xml"/><Relationship Id="rId11" Type="http://schemas.openxmlformats.org/officeDocument/2006/relationships/image" Target="../media/image50.png"/><Relationship Id="rId5" Type="http://schemas.openxmlformats.org/officeDocument/2006/relationships/image" Target="../media/image49.jpeg"/><Relationship Id="rId10" Type="http://schemas.microsoft.com/office/2007/relationships/diagramDrawing" Target="../diagrams/drawing2.xml"/><Relationship Id="rId4" Type="http://schemas.openxmlformats.org/officeDocument/2006/relationships/image" Target="../media/image48.png"/><Relationship Id="rId9" Type="http://schemas.openxmlformats.org/officeDocument/2006/relationships/diagramColors" Target="../diagrams/colors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ted-academics.org/magazine/sex-society/women-are-better-than-men-at-multi-tasking/attachment/simone1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blender.stackexchange.com/questions/48226/making-a-realistic-infinite-mirror-tunne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2895600"/>
            <a:ext cx="9144000" cy="1764507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UNCONSCIOUS BIAS: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4400" b="1" i="1" dirty="0"/>
              <a:t>The Impact on Populations</a:t>
            </a:r>
            <a:endParaRPr lang="en-US" sz="6000" dirty="0"/>
          </a:p>
        </p:txBody>
      </p:sp>
      <p:sp>
        <p:nvSpPr>
          <p:cNvPr id="2" name="TextBox 1"/>
          <p:cNvSpPr txBox="1"/>
          <p:nvPr/>
        </p:nvSpPr>
        <p:spPr>
          <a:xfrm>
            <a:off x="1451610" y="6465642"/>
            <a:ext cx="62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Statewide Population Health Collaborative I March 15, 2018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2C67D33-C84A-4542-B302-BFF5F2F26F7C}"/>
              </a:ext>
            </a:extLst>
          </p:cNvPr>
          <p:cNvSpPr/>
          <p:nvPr/>
        </p:nvSpPr>
        <p:spPr>
          <a:xfrm>
            <a:off x="2286000" y="463954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Dr. Kinneil Coltman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Vice President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Diversity &amp; Inclusion</a:t>
            </a:r>
          </a:p>
        </p:txBody>
      </p:sp>
    </p:spTree>
    <p:extLst>
      <p:ext uri="{BB962C8B-B14F-4D97-AF65-F5344CB8AC3E}">
        <p14:creationId xmlns:p14="http://schemas.microsoft.com/office/powerpoint/2010/main" val="3607053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A49D755-781B-4EA5-A5FA-65405388AC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6866" r="31667" b="11578"/>
          <a:stretch/>
        </p:blipFill>
        <p:spPr>
          <a:xfrm>
            <a:off x="697124" y="1828800"/>
            <a:ext cx="6378151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50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2030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EDD2885-12A7-49E0-8CCD-FE7EAC0A64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6866" r="31667" b="11578"/>
          <a:stretch/>
        </p:blipFill>
        <p:spPr>
          <a:xfrm>
            <a:off x="697124" y="1828800"/>
            <a:ext cx="6378151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23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2040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A7586CC-2F33-4310-91E1-29B8420A6C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6866" r="31667" b="11578"/>
          <a:stretch/>
        </p:blipFill>
        <p:spPr>
          <a:xfrm>
            <a:off x="697124" y="1828800"/>
            <a:ext cx="6378151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80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5629773-960B-43FC-B37A-CD76FF6330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6866" r="31667" b="11578"/>
          <a:stretch/>
        </p:blipFill>
        <p:spPr>
          <a:xfrm>
            <a:off x="697124" y="1828800"/>
            <a:ext cx="6378151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91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2060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602CC10-DC53-4F5D-AA70-041C2B599D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6866" r="31667" b="11578"/>
          <a:stretch/>
        </p:blipFill>
        <p:spPr>
          <a:xfrm>
            <a:off x="697124" y="1828800"/>
            <a:ext cx="6378151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96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DF0DC43-2C55-4562-89C0-7A6D4EB37EA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6866" r="31667" b="11578"/>
          <a:stretch/>
        </p:blipFill>
        <p:spPr>
          <a:xfrm>
            <a:off x="1039068" y="2101995"/>
            <a:ext cx="6377940" cy="4023227"/>
          </a:xfrm>
          <a:prstGeom prst="roundRect">
            <a:avLst>
              <a:gd name="adj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49" y="468025"/>
            <a:ext cx="8788902" cy="741841"/>
          </a:xfrm>
        </p:spPr>
        <p:txBody>
          <a:bodyPr/>
          <a:lstStyle/>
          <a:p>
            <a:r>
              <a:rPr lang="en-US" dirty="0"/>
              <a:t>2010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343AB809-C892-4BBE-BCBD-6F06E24F9FF8}"/>
              </a:ext>
            </a:extLst>
          </p:cNvPr>
          <p:cNvGrpSpPr/>
          <p:nvPr/>
        </p:nvGrpSpPr>
        <p:grpSpPr>
          <a:xfrm>
            <a:off x="5025075" y="1485516"/>
            <a:ext cx="3687918" cy="1769375"/>
            <a:chOff x="4551523" y="1778188"/>
            <a:chExt cx="3687918" cy="1769375"/>
          </a:xfrm>
        </p:grpSpPr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1819FF43-D984-47CB-BA62-695B6135900F}"/>
                </a:ext>
              </a:extLst>
            </p:cNvPr>
            <p:cNvSpPr txBox="1"/>
            <p:nvPr/>
          </p:nvSpPr>
          <p:spPr>
            <a:xfrm>
              <a:off x="6715441" y="1778188"/>
              <a:ext cx="1524000" cy="43088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C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Wake</a:t>
              </a:r>
              <a:r>
                <a:rPr lang="en-US" sz="1100" dirty="0"/>
                <a:t> County: </a:t>
              </a:r>
              <a:r>
                <a:rPr lang="en-US" sz="1100" b="1" dirty="0">
                  <a:highlight>
                    <a:srgbClr val="FFFF00"/>
                  </a:highlight>
                </a:rPr>
                <a:t>56</a:t>
              </a:r>
            </a:p>
            <a:p>
              <a:pPr algn="ctr"/>
              <a:r>
                <a:rPr lang="en-US" sz="1000" i="1" dirty="0"/>
                <a:t>(Raleigh) </a:t>
              </a:r>
              <a:endParaRPr lang="en-US" sz="1000" b="1" i="1" dirty="0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="" xmlns:a16="http://schemas.microsoft.com/office/drawing/2014/main" id="{E5E57317-D104-4514-9297-B39F5787B918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 flipH="1">
              <a:off x="4551523" y="1993632"/>
              <a:ext cx="2163918" cy="1553931"/>
            </a:xfrm>
            <a:prstGeom prst="straightConnector1">
              <a:avLst/>
            </a:prstGeom>
            <a:ln w="190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4D3B4B7D-5522-450B-B563-C243D2193B7A}"/>
              </a:ext>
            </a:extLst>
          </p:cNvPr>
          <p:cNvGrpSpPr/>
          <p:nvPr/>
        </p:nvGrpSpPr>
        <p:grpSpPr>
          <a:xfrm>
            <a:off x="596711" y="3056866"/>
            <a:ext cx="1994089" cy="798737"/>
            <a:chOff x="2072086" y="5233496"/>
            <a:chExt cx="1994089" cy="798737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="" xmlns:a16="http://schemas.microsoft.com/office/drawing/2014/main" id="{F4DF20CA-0B99-42C2-A716-731D549BDE46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>
              <a:off x="2911987" y="5648994"/>
              <a:ext cx="1154188" cy="383239"/>
            </a:xfrm>
            <a:prstGeom prst="straightConnector1">
              <a:avLst/>
            </a:prstGeom>
            <a:ln w="190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5F68F70D-B67C-4D8E-990D-763CFFFB6D7B}"/>
                </a:ext>
              </a:extLst>
            </p:cNvPr>
            <p:cNvSpPr txBox="1"/>
            <p:nvPr/>
          </p:nvSpPr>
          <p:spPr>
            <a:xfrm>
              <a:off x="2072086" y="5233496"/>
              <a:ext cx="1679801" cy="41549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C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Buncombe</a:t>
              </a:r>
              <a:r>
                <a:rPr lang="en-US" sz="1100" dirty="0"/>
                <a:t> County: </a:t>
              </a:r>
              <a:r>
                <a:rPr lang="en-US" sz="1100" b="1" dirty="0">
                  <a:highlight>
                    <a:srgbClr val="FFFF00"/>
                  </a:highlight>
                </a:rPr>
                <a:t>28</a:t>
              </a:r>
            </a:p>
            <a:p>
              <a:pPr algn="ctr"/>
              <a:r>
                <a:rPr lang="en-US" sz="1000" i="1" dirty="0"/>
                <a:t>(Asheville, Mission Health) </a:t>
              </a:r>
              <a:endParaRPr lang="en-US" sz="1000" b="1" i="1" dirty="0">
                <a:highlight>
                  <a:srgbClr val="FFFF00"/>
                </a:highlight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0A47D5E4-7D67-4F2D-9A2E-3D6512E04030}"/>
              </a:ext>
            </a:extLst>
          </p:cNvPr>
          <p:cNvGrpSpPr/>
          <p:nvPr/>
        </p:nvGrpSpPr>
        <p:grpSpPr>
          <a:xfrm>
            <a:off x="845851" y="1643151"/>
            <a:ext cx="2196638" cy="1590211"/>
            <a:chOff x="549249" y="4087808"/>
            <a:chExt cx="1997224" cy="1621464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="" xmlns:a16="http://schemas.microsoft.com/office/drawing/2014/main" id="{28B80B68-DB07-4455-B4E8-B51891CE2DDC}"/>
                </a:ext>
              </a:extLst>
            </p:cNvPr>
            <p:cNvCxnSpPr>
              <a:cxnSpLocks/>
              <a:stCxn id="37" idx="2"/>
            </p:cNvCxnSpPr>
            <p:nvPr/>
          </p:nvCxnSpPr>
          <p:spPr>
            <a:xfrm>
              <a:off x="1420951" y="4503306"/>
              <a:ext cx="1125522" cy="1205966"/>
            </a:xfrm>
            <a:prstGeom prst="straightConnector1">
              <a:avLst/>
            </a:prstGeom>
            <a:ln w="190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5D2780AB-696A-47C4-B341-9E7656A2735B}"/>
                </a:ext>
              </a:extLst>
            </p:cNvPr>
            <p:cNvSpPr txBox="1"/>
            <p:nvPr/>
          </p:nvSpPr>
          <p:spPr>
            <a:xfrm>
              <a:off x="549249" y="4087808"/>
              <a:ext cx="1743403" cy="41549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C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Watauga County: </a:t>
              </a:r>
              <a:r>
                <a:rPr lang="en-US" sz="1100" b="1" dirty="0">
                  <a:highlight>
                    <a:srgbClr val="FFFF00"/>
                  </a:highlight>
                </a:rPr>
                <a:t>14</a:t>
              </a:r>
            </a:p>
            <a:p>
              <a:pPr algn="ctr"/>
              <a:r>
                <a:rPr lang="en-US" sz="1000" i="1" dirty="0"/>
                <a:t>(Boone)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BB1A0778-0231-41B2-93EF-1FB9BE0810F2}"/>
              </a:ext>
            </a:extLst>
          </p:cNvPr>
          <p:cNvGrpSpPr/>
          <p:nvPr/>
        </p:nvGrpSpPr>
        <p:grpSpPr>
          <a:xfrm>
            <a:off x="6019800" y="2203417"/>
            <a:ext cx="2789258" cy="988824"/>
            <a:chOff x="386061" y="2763907"/>
            <a:chExt cx="2789258" cy="988824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="" xmlns:a16="http://schemas.microsoft.com/office/drawing/2014/main" id="{BE902D74-158A-415F-9D9B-F9882658EB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6061" y="2988679"/>
              <a:ext cx="1045855" cy="764052"/>
            </a:xfrm>
            <a:prstGeom prst="straightConnector1">
              <a:avLst/>
            </a:prstGeom>
            <a:ln w="190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2DBC95FE-E135-4EB5-AF2B-978F4146888E}"/>
                </a:ext>
              </a:extLst>
            </p:cNvPr>
            <p:cNvSpPr txBox="1"/>
            <p:nvPr/>
          </p:nvSpPr>
          <p:spPr>
            <a:xfrm>
              <a:off x="1431916" y="2763907"/>
              <a:ext cx="1743403" cy="43088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C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Pitt </a:t>
              </a:r>
              <a:r>
                <a:rPr lang="en-US" sz="1100" dirty="0"/>
                <a:t>County: </a:t>
              </a:r>
              <a:r>
                <a:rPr lang="en-US" sz="1100" b="1" dirty="0">
                  <a:highlight>
                    <a:srgbClr val="FFFF00"/>
                  </a:highlight>
                </a:rPr>
                <a:t>56</a:t>
              </a:r>
            </a:p>
            <a:p>
              <a:pPr algn="ctr"/>
              <a:r>
                <a:rPr lang="en-US" sz="1000" i="1" dirty="0"/>
                <a:t>(Greenville)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361DF489-366C-4EFF-B678-A9E4C908FFE9}"/>
              </a:ext>
            </a:extLst>
          </p:cNvPr>
          <p:cNvGrpSpPr/>
          <p:nvPr/>
        </p:nvGrpSpPr>
        <p:grpSpPr>
          <a:xfrm>
            <a:off x="1991378" y="4164516"/>
            <a:ext cx="2743200" cy="1349299"/>
            <a:chOff x="3601788" y="447579"/>
            <a:chExt cx="2743200" cy="1349299"/>
          </a:xfrm>
        </p:grpSpPr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C99BE42F-2A21-40D2-AED9-6EFFD2924BAC}"/>
                </a:ext>
              </a:extLst>
            </p:cNvPr>
            <p:cNvSpPr txBox="1"/>
            <p:nvPr/>
          </p:nvSpPr>
          <p:spPr>
            <a:xfrm>
              <a:off x="3601788" y="1381380"/>
              <a:ext cx="2743200" cy="41549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C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Scotland</a:t>
              </a:r>
              <a:r>
                <a:rPr lang="en-US" sz="1100" dirty="0"/>
                <a:t> County: </a:t>
              </a:r>
              <a:r>
                <a:rPr lang="en-US" sz="1100" b="1" dirty="0">
                  <a:highlight>
                    <a:srgbClr val="FFFF00"/>
                  </a:highlight>
                </a:rPr>
                <a:t>63</a:t>
              </a:r>
              <a:endParaRPr lang="en-US" sz="1100" dirty="0">
                <a:highlight>
                  <a:srgbClr val="FFFF00"/>
                </a:highlight>
              </a:endParaRPr>
            </a:p>
            <a:p>
              <a:pPr algn="ctr"/>
              <a:r>
                <a:rPr lang="en-US" sz="1000" i="1" dirty="0"/>
                <a:t>(Laurinburg, Scotland Memorial Hospital)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="" xmlns:a16="http://schemas.microsoft.com/office/drawing/2014/main" id="{B8E0716D-9B6D-4027-A2AF-74ABC37BDA0B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V="1">
              <a:off x="4973388" y="447579"/>
              <a:ext cx="1368626" cy="933801"/>
            </a:xfrm>
            <a:prstGeom prst="straightConnector1">
              <a:avLst/>
            </a:prstGeom>
            <a:ln w="190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Arrow Connector 55">
            <a:extLst>
              <a:ext uri="{FF2B5EF4-FFF2-40B4-BE49-F238E27FC236}">
                <a16:creationId xmlns="" xmlns:a16="http://schemas.microsoft.com/office/drawing/2014/main" id="{7F7014F7-CC89-423F-AAA6-E64E5CEE5A47}"/>
              </a:ext>
            </a:extLst>
          </p:cNvPr>
          <p:cNvCxnSpPr>
            <a:cxnSpLocks/>
            <a:stCxn id="57" idx="1"/>
          </p:cNvCxnSpPr>
          <p:nvPr/>
        </p:nvCxnSpPr>
        <p:spPr>
          <a:xfrm flipH="1" flipV="1">
            <a:off x="4572000" y="3767293"/>
            <a:ext cx="1602619" cy="611236"/>
          </a:xfrm>
          <a:prstGeom prst="straightConnector1">
            <a:avLst/>
          </a:prstGeom>
          <a:ln w="1905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7425454A-FF88-426E-8878-29C6D788D0F1}"/>
              </a:ext>
            </a:extLst>
          </p:cNvPr>
          <p:cNvSpPr txBox="1"/>
          <p:nvPr/>
        </p:nvSpPr>
        <p:spPr>
          <a:xfrm>
            <a:off x="6174619" y="4170780"/>
            <a:ext cx="2550092" cy="415498"/>
          </a:xfrm>
          <a:prstGeom prst="rect">
            <a:avLst/>
          </a:prstGeom>
          <a:solidFill>
            <a:srgbClr val="FFFFFF"/>
          </a:solidFill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Moore</a:t>
            </a:r>
            <a:r>
              <a:rPr lang="en-US" sz="1100" dirty="0"/>
              <a:t> County: </a:t>
            </a:r>
            <a:r>
              <a:rPr lang="en-US" sz="1100" b="1" dirty="0">
                <a:highlight>
                  <a:srgbClr val="FFFF00"/>
                </a:highlight>
              </a:rPr>
              <a:t>38</a:t>
            </a:r>
          </a:p>
          <a:p>
            <a:pPr algn="ctr"/>
            <a:r>
              <a:rPr lang="en-US" sz="1000" i="1" dirty="0"/>
              <a:t>(Pinehurst, First Health of the Carolinas) </a:t>
            </a:r>
            <a:endParaRPr lang="en-US" sz="1100" i="1" dirty="0"/>
          </a:p>
        </p:txBody>
      </p: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ADB072EC-DF9F-4FC6-AB3B-FA34BD652CF3}"/>
              </a:ext>
            </a:extLst>
          </p:cNvPr>
          <p:cNvGrpSpPr/>
          <p:nvPr/>
        </p:nvGrpSpPr>
        <p:grpSpPr>
          <a:xfrm>
            <a:off x="3462262" y="1961748"/>
            <a:ext cx="1452152" cy="1230493"/>
            <a:chOff x="3927636" y="2650329"/>
            <a:chExt cx="1452152" cy="1230493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="" xmlns:a16="http://schemas.microsoft.com/office/drawing/2014/main" id="{18088FC2-2F29-402A-BB1E-6D4EAA586B51}"/>
                </a:ext>
              </a:extLst>
            </p:cNvPr>
            <p:cNvCxnSpPr>
              <a:cxnSpLocks/>
              <a:stCxn id="62" idx="2"/>
            </p:cNvCxnSpPr>
            <p:nvPr/>
          </p:nvCxnSpPr>
          <p:spPr>
            <a:xfrm>
              <a:off x="4653712" y="3081216"/>
              <a:ext cx="67365" cy="799606"/>
            </a:xfrm>
            <a:prstGeom prst="straightConnector1">
              <a:avLst/>
            </a:prstGeom>
            <a:ln w="190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9413C314-C06C-4AEB-9B69-97394A3770E4}"/>
                </a:ext>
              </a:extLst>
            </p:cNvPr>
            <p:cNvSpPr txBox="1"/>
            <p:nvPr/>
          </p:nvSpPr>
          <p:spPr>
            <a:xfrm>
              <a:off x="3927636" y="2650329"/>
              <a:ext cx="1452152" cy="43088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C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Guilford</a:t>
              </a:r>
              <a:r>
                <a:rPr lang="en-US" sz="1100" dirty="0"/>
                <a:t> County: </a:t>
              </a:r>
              <a:r>
                <a:rPr lang="en-US" sz="1100" b="1" dirty="0">
                  <a:highlight>
                    <a:srgbClr val="FFFF00"/>
                  </a:highlight>
                </a:rPr>
                <a:t>60</a:t>
              </a:r>
            </a:p>
            <a:p>
              <a:pPr algn="ctr"/>
              <a:r>
                <a:rPr lang="en-US" sz="1000" i="1" dirty="0"/>
                <a:t>(Greensboro) </a:t>
              </a:r>
              <a:endParaRPr lang="en-US" sz="1000" b="1" i="1" dirty="0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E5BF59BC-69A2-4847-9275-BA5FFAF46E0B}"/>
              </a:ext>
            </a:extLst>
          </p:cNvPr>
          <p:cNvGrpSpPr/>
          <p:nvPr/>
        </p:nvGrpSpPr>
        <p:grpSpPr>
          <a:xfrm>
            <a:off x="358521" y="3962400"/>
            <a:ext cx="3410044" cy="1029120"/>
            <a:chOff x="1318842" y="2304174"/>
            <a:chExt cx="3410044" cy="1029120"/>
          </a:xfrm>
        </p:grpSpPr>
        <p:cxnSp>
          <p:nvCxnSpPr>
            <p:cNvPr id="102" name="Straight Arrow Connector 101">
              <a:extLst>
                <a:ext uri="{FF2B5EF4-FFF2-40B4-BE49-F238E27FC236}">
                  <a16:creationId xmlns="" xmlns:a16="http://schemas.microsoft.com/office/drawing/2014/main" id="{D3F7091D-C0D5-427C-B146-45FBEBC209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5319" y="2304174"/>
              <a:ext cx="1553567" cy="675177"/>
            </a:xfrm>
            <a:prstGeom prst="straightConnector1">
              <a:avLst/>
            </a:prstGeom>
            <a:ln w="190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="" xmlns:a16="http://schemas.microsoft.com/office/drawing/2014/main" id="{109A8F73-3B93-40CC-92F1-E593709F7E11}"/>
                </a:ext>
              </a:extLst>
            </p:cNvPr>
            <p:cNvSpPr txBox="1"/>
            <p:nvPr/>
          </p:nvSpPr>
          <p:spPr>
            <a:xfrm>
              <a:off x="1318842" y="2763907"/>
              <a:ext cx="1856477" cy="56938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C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Mecklenburg </a:t>
              </a:r>
              <a:r>
                <a:rPr lang="en-US" sz="1100" dirty="0"/>
                <a:t>County: </a:t>
              </a:r>
              <a:r>
                <a:rPr lang="en-US" sz="1100" b="1" dirty="0">
                  <a:highlight>
                    <a:srgbClr val="FFFF00"/>
                  </a:highlight>
                </a:rPr>
                <a:t>64</a:t>
              </a:r>
            </a:p>
            <a:p>
              <a:pPr algn="ctr"/>
              <a:r>
                <a:rPr lang="en-US" sz="1000" i="1" dirty="0"/>
                <a:t>(Charlotte, Atrium Health, Novant Health)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="" xmlns:a16="http://schemas.microsoft.com/office/drawing/2014/main" id="{721CAF57-0006-4436-819E-4BBB0AE34E11}"/>
              </a:ext>
            </a:extLst>
          </p:cNvPr>
          <p:cNvGrpSpPr/>
          <p:nvPr/>
        </p:nvGrpSpPr>
        <p:grpSpPr>
          <a:xfrm>
            <a:off x="4914414" y="597968"/>
            <a:ext cx="3023890" cy="2474637"/>
            <a:chOff x="5430242" y="1439243"/>
            <a:chExt cx="3023890" cy="2474637"/>
          </a:xfrm>
        </p:grpSpPr>
        <p:sp>
          <p:nvSpPr>
            <p:cNvPr id="109" name="TextBox 108">
              <a:extLst>
                <a:ext uri="{FF2B5EF4-FFF2-40B4-BE49-F238E27FC236}">
                  <a16:creationId xmlns="" xmlns:a16="http://schemas.microsoft.com/office/drawing/2014/main" id="{88CD8C30-5D23-44AB-AD1C-62D418E1C1B7}"/>
                </a:ext>
              </a:extLst>
            </p:cNvPr>
            <p:cNvSpPr txBox="1"/>
            <p:nvPr/>
          </p:nvSpPr>
          <p:spPr>
            <a:xfrm>
              <a:off x="6280159" y="1439243"/>
              <a:ext cx="2173973" cy="41549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C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Durham</a:t>
              </a:r>
              <a:r>
                <a:rPr lang="en-US" sz="1100" dirty="0"/>
                <a:t> County: </a:t>
              </a:r>
              <a:r>
                <a:rPr lang="en-US" sz="1100" b="1" dirty="0">
                  <a:highlight>
                    <a:srgbClr val="FFFF00"/>
                  </a:highlight>
                </a:rPr>
                <a:t>67</a:t>
              </a:r>
            </a:p>
            <a:p>
              <a:pPr algn="ctr"/>
              <a:r>
                <a:rPr lang="en-US" sz="1000" i="1" dirty="0"/>
                <a:t>(Durham, Duke University Hospital) </a:t>
              </a:r>
              <a:endParaRPr lang="en-US" sz="1000" b="1" i="1" dirty="0"/>
            </a:p>
          </p:txBody>
        </p:sp>
        <p:cxnSp>
          <p:nvCxnSpPr>
            <p:cNvPr id="110" name="Straight Arrow Connector 109">
              <a:extLst>
                <a:ext uri="{FF2B5EF4-FFF2-40B4-BE49-F238E27FC236}">
                  <a16:creationId xmlns="" xmlns:a16="http://schemas.microsoft.com/office/drawing/2014/main" id="{10484CFB-F37C-4CBF-92FB-A42DAB882227}"/>
                </a:ext>
              </a:extLst>
            </p:cNvPr>
            <p:cNvCxnSpPr>
              <a:cxnSpLocks/>
              <a:stCxn id="109" idx="2"/>
            </p:cNvCxnSpPr>
            <p:nvPr/>
          </p:nvCxnSpPr>
          <p:spPr>
            <a:xfrm flipH="1">
              <a:off x="5430242" y="1854741"/>
              <a:ext cx="1936904" cy="2059139"/>
            </a:xfrm>
            <a:prstGeom prst="straightConnector1">
              <a:avLst/>
            </a:prstGeom>
            <a:ln w="190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FFC3A1EE-1B8C-4F70-9263-B1753F386C1F}"/>
              </a:ext>
            </a:extLst>
          </p:cNvPr>
          <p:cNvSpPr txBox="1"/>
          <p:nvPr/>
        </p:nvSpPr>
        <p:spPr>
          <a:xfrm>
            <a:off x="1402340" y="440697"/>
            <a:ext cx="2136001" cy="569387"/>
          </a:xfrm>
          <a:prstGeom prst="rect">
            <a:avLst/>
          </a:prstGeom>
          <a:solidFill>
            <a:srgbClr val="FFFFFF"/>
          </a:solidFill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Forsyth</a:t>
            </a:r>
            <a:r>
              <a:rPr lang="en-US" sz="1100" dirty="0"/>
              <a:t> County: </a:t>
            </a:r>
            <a:r>
              <a:rPr lang="en-US" sz="1100" b="1" dirty="0">
                <a:highlight>
                  <a:srgbClr val="FFFF00"/>
                </a:highlight>
              </a:rPr>
              <a:t>58</a:t>
            </a:r>
          </a:p>
          <a:p>
            <a:pPr algn="ctr"/>
            <a:r>
              <a:rPr lang="en-US" sz="1000" i="1" dirty="0"/>
              <a:t>(Winston-Salem, Wake Forest Baptist Medical Center)</a:t>
            </a:r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="" xmlns:a16="http://schemas.microsoft.com/office/drawing/2014/main" id="{874F6F69-1CFE-4CA3-A917-DEC43D8CE30B}"/>
              </a:ext>
            </a:extLst>
          </p:cNvPr>
          <p:cNvCxnSpPr>
            <a:cxnSpLocks/>
            <a:stCxn id="118" idx="2"/>
          </p:cNvCxnSpPr>
          <p:nvPr/>
        </p:nvCxnSpPr>
        <p:spPr>
          <a:xfrm>
            <a:off x="2470341" y="1010084"/>
            <a:ext cx="1498260" cy="2182157"/>
          </a:xfrm>
          <a:prstGeom prst="straightConnector1">
            <a:avLst/>
          </a:prstGeom>
          <a:ln w="1905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6A3B1D69-495B-408C-9BB9-FC29121F7EB3}"/>
              </a:ext>
            </a:extLst>
          </p:cNvPr>
          <p:cNvSpPr txBox="1"/>
          <p:nvPr/>
        </p:nvSpPr>
        <p:spPr>
          <a:xfrm>
            <a:off x="4255703" y="1134246"/>
            <a:ext cx="1858591" cy="415498"/>
          </a:xfrm>
          <a:prstGeom prst="rect">
            <a:avLst/>
          </a:prstGeom>
          <a:solidFill>
            <a:srgbClr val="FFFFFF"/>
          </a:solidFill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Orange</a:t>
            </a:r>
            <a:r>
              <a:rPr lang="en-US" sz="1100" dirty="0"/>
              <a:t> County: </a:t>
            </a:r>
            <a:r>
              <a:rPr lang="en-US" sz="1100" b="1" dirty="0">
                <a:highlight>
                  <a:srgbClr val="FFFF00"/>
                </a:highlight>
              </a:rPr>
              <a:t>47</a:t>
            </a:r>
          </a:p>
          <a:p>
            <a:pPr algn="ctr"/>
            <a:r>
              <a:rPr lang="en-US" sz="1000" i="1" dirty="0"/>
              <a:t>(Chapel-Hill, UNC Hospitals) </a:t>
            </a:r>
            <a:endParaRPr lang="en-US" sz="1000" b="1" i="1" dirty="0"/>
          </a:p>
        </p:txBody>
      </p:sp>
      <p:cxnSp>
        <p:nvCxnSpPr>
          <p:cNvPr id="131" name="Straight Arrow Connector 130">
            <a:extLst>
              <a:ext uri="{FF2B5EF4-FFF2-40B4-BE49-F238E27FC236}">
                <a16:creationId xmlns="" xmlns:a16="http://schemas.microsoft.com/office/drawing/2014/main" id="{AC4AD189-436B-4619-9D09-7034A7752205}"/>
              </a:ext>
            </a:extLst>
          </p:cNvPr>
          <p:cNvCxnSpPr>
            <a:cxnSpLocks/>
          </p:cNvCxnSpPr>
          <p:nvPr/>
        </p:nvCxnSpPr>
        <p:spPr>
          <a:xfrm flipH="1">
            <a:off x="4731604" y="1547098"/>
            <a:ext cx="532016" cy="1525507"/>
          </a:xfrm>
          <a:prstGeom prst="straightConnector1">
            <a:avLst/>
          </a:prstGeom>
          <a:ln w="1905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6" name="Group 145">
            <a:extLst>
              <a:ext uri="{FF2B5EF4-FFF2-40B4-BE49-F238E27FC236}">
                <a16:creationId xmlns="" xmlns:a16="http://schemas.microsoft.com/office/drawing/2014/main" id="{9C93850E-536A-42A2-BFFA-B8C0763772CC}"/>
              </a:ext>
            </a:extLst>
          </p:cNvPr>
          <p:cNvGrpSpPr/>
          <p:nvPr/>
        </p:nvGrpSpPr>
        <p:grpSpPr>
          <a:xfrm>
            <a:off x="6324601" y="3482599"/>
            <a:ext cx="2641850" cy="569387"/>
            <a:chOff x="427336" y="3629169"/>
            <a:chExt cx="2641850" cy="569387"/>
          </a:xfrm>
        </p:grpSpPr>
        <p:cxnSp>
          <p:nvCxnSpPr>
            <p:cNvPr id="147" name="Straight Arrow Connector 146">
              <a:extLst>
                <a:ext uri="{FF2B5EF4-FFF2-40B4-BE49-F238E27FC236}">
                  <a16:creationId xmlns="" xmlns:a16="http://schemas.microsoft.com/office/drawing/2014/main" id="{8D3BEE05-12B4-4E40-BB1D-CCEE5B637144}"/>
                </a:ext>
              </a:extLst>
            </p:cNvPr>
            <p:cNvCxnSpPr>
              <a:cxnSpLocks/>
              <a:stCxn id="148" idx="1"/>
            </p:cNvCxnSpPr>
            <p:nvPr/>
          </p:nvCxnSpPr>
          <p:spPr>
            <a:xfrm flipH="1">
              <a:off x="427336" y="3907731"/>
              <a:ext cx="741054" cy="6132"/>
            </a:xfrm>
            <a:prstGeom prst="straightConnector1">
              <a:avLst/>
            </a:prstGeom>
            <a:ln w="190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>
              <a:extLst>
                <a:ext uri="{FF2B5EF4-FFF2-40B4-BE49-F238E27FC236}">
                  <a16:creationId xmlns="" xmlns:a16="http://schemas.microsoft.com/office/drawing/2014/main" id="{A15F2503-76F7-4533-B24F-28FD1C816744}"/>
                </a:ext>
              </a:extLst>
            </p:cNvPr>
            <p:cNvSpPr txBox="1"/>
            <p:nvPr/>
          </p:nvSpPr>
          <p:spPr>
            <a:xfrm>
              <a:off x="1168390" y="3629169"/>
              <a:ext cx="1900796" cy="56938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C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Craven </a:t>
              </a:r>
              <a:r>
                <a:rPr lang="en-US" sz="1100" dirty="0"/>
                <a:t>County: </a:t>
              </a:r>
              <a:r>
                <a:rPr lang="en-US" sz="1100" b="1" dirty="0">
                  <a:highlight>
                    <a:srgbClr val="FFFF00"/>
                  </a:highlight>
                </a:rPr>
                <a:t>50</a:t>
              </a:r>
            </a:p>
            <a:p>
              <a:pPr algn="ctr"/>
              <a:r>
                <a:rPr lang="en-US" sz="1000" i="1" dirty="0"/>
                <a:t>(New Bern, Carolina East Health System)</a:t>
              </a:r>
            </a:p>
          </p:txBody>
        </p:sp>
      </p:grpSp>
      <p:cxnSp>
        <p:nvCxnSpPr>
          <p:cNvPr id="151" name="Straight Arrow Connector 150">
            <a:extLst>
              <a:ext uri="{FF2B5EF4-FFF2-40B4-BE49-F238E27FC236}">
                <a16:creationId xmlns="" xmlns:a16="http://schemas.microsoft.com/office/drawing/2014/main" id="{DA6D87D3-459E-4A78-A676-FF589E2A51A2}"/>
              </a:ext>
            </a:extLst>
          </p:cNvPr>
          <p:cNvCxnSpPr>
            <a:cxnSpLocks/>
            <a:stCxn id="148" idx="1"/>
          </p:cNvCxnSpPr>
          <p:nvPr/>
        </p:nvCxnSpPr>
        <p:spPr>
          <a:xfrm flipH="1" flipV="1">
            <a:off x="6174619" y="3701006"/>
            <a:ext cx="891036" cy="60155"/>
          </a:xfrm>
          <a:prstGeom prst="straightConnector1">
            <a:avLst/>
          </a:prstGeom>
          <a:ln w="1905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Group 190">
            <a:extLst>
              <a:ext uri="{FF2B5EF4-FFF2-40B4-BE49-F238E27FC236}">
                <a16:creationId xmlns="" xmlns:a16="http://schemas.microsoft.com/office/drawing/2014/main" id="{617480DF-83C6-493E-A968-C4AE91473E16}"/>
              </a:ext>
            </a:extLst>
          </p:cNvPr>
          <p:cNvGrpSpPr/>
          <p:nvPr/>
        </p:nvGrpSpPr>
        <p:grpSpPr>
          <a:xfrm>
            <a:off x="5877578" y="4431035"/>
            <a:ext cx="2254866" cy="847564"/>
            <a:chOff x="4485820" y="3814402"/>
            <a:chExt cx="2254866" cy="847564"/>
          </a:xfrm>
        </p:grpSpPr>
        <p:cxnSp>
          <p:nvCxnSpPr>
            <p:cNvPr id="192" name="Straight Arrow Connector 191">
              <a:extLst>
                <a:ext uri="{FF2B5EF4-FFF2-40B4-BE49-F238E27FC236}">
                  <a16:creationId xmlns="" xmlns:a16="http://schemas.microsoft.com/office/drawing/2014/main" id="{6592D077-727A-4FCA-9464-57A4F96C6818}"/>
                </a:ext>
              </a:extLst>
            </p:cNvPr>
            <p:cNvCxnSpPr>
              <a:cxnSpLocks/>
              <a:stCxn id="193" idx="1"/>
            </p:cNvCxnSpPr>
            <p:nvPr/>
          </p:nvCxnSpPr>
          <p:spPr>
            <a:xfrm flipH="1" flipV="1">
              <a:off x="4485820" y="3814402"/>
              <a:ext cx="410657" cy="639815"/>
            </a:xfrm>
            <a:prstGeom prst="straightConnector1">
              <a:avLst/>
            </a:prstGeom>
            <a:ln w="190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TextBox 192">
              <a:extLst>
                <a:ext uri="{FF2B5EF4-FFF2-40B4-BE49-F238E27FC236}">
                  <a16:creationId xmlns="" xmlns:a16="http://schemas.microsoft.com/office/drawing/2014/main" id="{3894F115-1094-48AC-815B-100AD697E49E}"/>
                </a:ext>
              </a:extLst>
            </p:cNvPr>
            <p:cNvSpPr txBox="1"/>
            <p:nvPr/>
          </p:nvSpPr>
          <p:spPr>
            <a:xfrm>
              <a:off x="4896477" y="4246468"/>
              <a:ext cx="1844209" cy="41549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C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New Hanover </a:t>
              </a:r>
              <a:r>
                <a:rPr lang="en-US" sz="1100" dirty="0"/>
                <a:t>County: </a:t>
              </a:r>
              <a:r>
                <a:rPr lang="en-US" sz="1100" b="1" dirty="0">
                  <a:highlight>
                    <a:srgbClr val="FFFF00"/>
                  </a:highlight>
                </a:rPr>
                <a:t>39</a:t>
              </a:r>
            </a:p>
            <a:p>
              <a:pPr algn="ctr"/>
              <a:r>
                <a:rPr lang="en-US" sz="1000" i="1" dirty="0"/>
                <a:t>(Wilmington)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3135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3C7DC31-5E75-4A86-B84F-2004BC1D0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6866" r="31667" b="11578"/>
          <a:stretch/>
        </p:blipFill>
        <p:spPr>
          <a:xfrm>
            <a:off x="1038857" y="2101862"/>
            <a:ext cx="6378151" cy="4023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DD059C00-308C-4467-ACAA-1DCAB86FE51A}"/>
              </a:ext>
            </a:extLst>
          </p:cNvPr>
          <p:cNvGrpSpPr/>
          <p:nvPr/>
        </p:nvGrpSpPr>
        <p:grpSpPr>
          <a:xfrm>
            <a:off x="5877578" y="4431035"/>
            <a:ext cx="2254866" cy="847564"/>
            <a:chOff x="4485820" y="3814402"/>
            <a:chExt cx="2254866" cy="847564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="" xmlns:a16="http://schemas.microsoft.com/office/drawing/2014/main" id="{6C73D191-1D42-4720-B706-F13F1FF40A1A}"/>
                </a:ext>
              </a:extLst>
            </p:cNvPr>
            <p:cNvCxnSpPr>
              <a:cxnSpLocks/>
              <a:stCxn id="34" idx="1"/>
            </p:cNvCxnSpPr>
            <p:nvPr/>
          </p:nvCxnSpPr>
          <p:spPr>
            <a:xfrm flipH="1" flipV="1">
              <a:off x="4485820" y="3814402"/>
              <a:ext cx="410657" cy="639815"/>
            </a:xfrm>
            <a:prstGeom prst="straightConnector1">
              <a:avLst/>
            </a:prstGeom>
            <a:ln w="190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D8BFC3DC-28BB-469E-967D-0625060C251A}"/>
                </a:ext>
              </a:extLst>
            </p:cNvPr>
            <p:cNvSpPr txBox="1"/>
            <p:nvPr/>
          </p:nvSpPr>
          <p:spPr>
            <a:xfrm>
              <a:off x="4896477" y="4246468"/>
              <a:ext cx="1844209" cy="41549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C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New Hanover </a:t>
              </a:r>
              <a:r>
                <a:rPr lang="en-US" sz="1100" dirty="0"/>
                <a:t>County: </a:t>
              </a:r>
              <a:r>
                <a:rPr lang="en-US" sz="1100" b="1" dirty="0">
                  <a:highlight>
                    <a:srgbClr val="FFFF00"/>
                  </a:highlight>
                </a:rPr>
                <a:t>42</a:t>
              </a:r>
            </a:p>
            <a:p>
              <a:pPr algn="ctr"/>
              <a:r>
                <a:rPr lang="en-US" sz="1000" i="1" dirty="0"/>
                <a:t>(Wilmington)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4A9E1892-83BE-44CE-9271-0ED71595AE98}"/>
              </a:ext>
            </a:extLst>
          </p:cNvPr>
          <p:cNvGrpSpPr/>
          <p:nvPr/>
        </p:nvGrpSpPr>
        <p:grpSpPr>
          <a:xfrm>
            <a:off x="5105400" y="1485516"/>
            <a:ext cx="3607593" cy="1706725"/>
            <a:chOff x="4631848" y="1778188"/>
            <a:chExt cx="3607593" cy="1706725"/>
          </a:xfrm>
        </p:grpSpPr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795070D1-979B-4D9C-9946-7BC3621C9772}"/>
                </a:ext>
              </a:extLst>
            </p:cNvPr>
            <p:cNvSpPr txBox="1"/>
            <p:nvPr/>
          </p:nvSpPr>
          <p:spPr>
            <a:xfrm>
              <a:off x="6715441" y="1778188"/>
              <a:ext cx="1524000" cy="43088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C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Wake</a:t>
              </a:r>
              <a:r>
                <a:rPr lang="en-US" sz="1100" dirty="0"/>
                <a:t> County: </a:t>
              </a:r>
              <a:r>
                <a:rPr lang="en-US" sz="1100" b="1" dirty="0">
                  <a:highlight>
                    <a:srgbClr val="FFFF00"/>
                  </a:highlight>
                </a:rPr>
                <a:t>58</a:t>
              </a:r>
            </a:p>
            <a:p>
              <a:pPr algn="ctr"/>
              <a:r>
                <a:rPr lang="en-US" sz="1000" i="1" dirty="0"/>
                <a:t>(Raleigh) </a:t>
              </a:r>
              <a:endParaRPr lang="en-US" sz="1000" b="1" i="1" dirty="0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="" xmlns:a16="http://schemas.microsoft.com/office/drawing/2014/main" id="{04DCC7B9-8234-40F1-A314-1D1B1991FDA5}"/>
                </a:ext>
              </a:extLst>
            </p:cNvPr>
            <p:cNvCxnSpPr>
              <a:cxnSpLocks/>
              <a:stCxn id="36" idx="1"/>
            </p:cNvCxnSpPr>
            <p:nvPr/>
          </p:nvCxnSpPr>
          <p:spPr>
            <a:xfrm flipH="1">
              <a:off x="4631848" y="1993632"/>
              <a:ext cx="2083593" cy="1491281"/>
            </a:xfrm>
            <a:prstGeom prst="straightConnector1">
              <a:avLst/>
            </a:prstGeom>
            <a:ln w="190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3DA89D39-E71E-427C-823E-361C9D96989B}"/>
              </a:ext>
            </a:extLst>
          </p:cNvPr>
          <p:cNvGrpSpPr/>
          <p:nvPr/>
        </p:nvGrpSpPr>
        <p:grpSpPr>
          <a:xfrm>
            <a:off x="596711" y="3056866"/>
            <a:ext cx="1925623" cy="719025"/>
            <a:chOff x="2072086" y="5233496"/>
            <a:chExt cx="1925623" cy="719025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="" xmlns:a16="http://schemas.microsoft.com/office/drawing/2014/main" id="{3CCBEAF9-DE20-4723-A619-1C6567BAABDE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>
              <a:off x="2911987" y="5648994"/>
              <a:ext cx="1085722" cy="303527"/>
            </a:xfrm>
            <a:prstGeom prst="straightConnector1">
              <a:avLst/>
            </a:prstGeom>
            <a:ln w="190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77C3E524-90F4-4460-8062-E72E78539CA2}"/>
                </a:ext>
              </a:extLst>
            </p:cNvPr>
            <p:cNvSpPr txBox="1"/>
            <p:nvPr/>
          </p:nvSpPr>
          <p:spPr>
            <a:xfrm>
              <a:off x="2072086" y="5233496"/>
              <a:ext cx="1679801" cy="41549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C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Buncombe</a:t>
              </a:r>
              <a:r>
                <a:rPr lang="en-US" sz="1100" dirty="0"/>
                <a:t> County:</a:t>
              </a:r>
              <a:r>
                <a:rPr lang="en-US" sz="1100" b="1" dirty="0">
                  <a:highlight>
                    <a:srgbClr val="FFFF00"/>
                  </a:highlight>
                </a:rPr>
                <a:t>32</a:t>
              </a:r>
            </a:p>
            <a:p>
              <a:pPr algn="ctr"/>
              <a:r>
                <a:rPr lang="en-US" sz="1000" i="1" dirty="0"/>
                <a:t>(Asheville, Mission Health) </a:t>
              </a:r>
              <a:endParaRPr lang="en-US" sz="1000" b="1" i="1" dirty="0">
                <a:highlight>
                  <a:srgbClr val="FFFF00"/>
                </a:highlight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831C0A55-6258-431F-B963-09EF57FFD121}"/>
              </a:ext>
            </a:extLst>
          </p:cNvPr>
          <p:cNvGrpSpPr/>
          <p:nvPr/>
        </p:nvGrpSpPr>
        <p:grpSpPr>
          <a:xfrm>
            <a:off x="845851" y="1643151"/>
            <a:ext cx="2202149" cy="1562319"/>
            <a:chOff x="549249" y="4087808"/>
            <a:chExt cx="2202149" cy="1562319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="" xmlns:a16="http://schemas.microsoft.com/office/drawing/2014/main" id="{EFDACDC4-CEC3-4ED2-B1A9-A6CA56A50F68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>
              <a:off x="1420951" y="4503306"/>
              <a:ext cx="1330447" cy="1146821"/>
            </a:xfrm>
            <a:prstGeom prst="straightConnector1">
              <a:avLst/>
            </a:prstGeom>
            <a:ln w="190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12299CB5-B69A-43A4-84D7-CD76FE4F41AC}"/>
                </a:ext>
              </a:extLst>
            </p:cNvPr>
            <p:cNvSpPr txBox="1"/>
            <p:nvPr/>
          </p:nvSpPr>
          <p:spPr>
            <a:xfrm>
              <a:off x="549249" y="4087808"/>
              <a:ext cx="1743403" cy="41549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C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Watauga County: </a:t>
              </a:r>
              <a:r>
                <a:rPr lang="en-US" sz="1100" b="1" dirty="0">
                  <a:highlight>
                    <a:srgbClr val="FFFF00"/>
                  </a:highlight>
                </a:rPr>
                <a:t>16</a:t>
              </a:r>
            </a:p>
            <a:p>
              <a:pPr algn="ctr"/>
              <a:r>
                <a:rPr lang="en-US" sz="1000" i="1" dirty="0"/>
                <a:t>(Boone)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4F62C3A7-A720-4F79-908A-C51F090DC44D}"/>
              </a:ext>
            </a:extLst>
          </p:cNvPr>
          <p:cNvGrpSpPr/>
          <p:nvPr/>
        </p:nvGrpSpPr>
        <p:grpSpPr>
          <a:xfrm>
            <a:off x="6019800" y="2203417"/>
            <a:ext cx="2789258" cy="1002053"/>
            <a:chOff x="386061" y="2763907"/>
            <a:chExt cx="2789258" cy="1002053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="" xmlns:a16="http://schemas.microsoft.com/office/drawing/2014/main" id="{54F8FBEB-3F99-43F7-AF4A-F1A17AC47B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6061" y="2988679"/>
              <a:ext cx="1045855" cy="777281"/>
            </a:xfrm>
            <a:prstGeom prst="straightConnector1">
              <a:avLst/>
            </a:prstGeom>
            <a:ln w="190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314CACB6-C948-4EDF-ABC8-F535E33C430E}"/>
                </a:ext>
              </a:extLst>
            </p:cNvPr>
            <p:cNvSpPr txBox="1"/>
            <p:nvPr/>
          </p:nvSpPr>
          <p:spPr>
            <a:xfrm>
              <a:off x="1431916" y="2763907"/>
              <a:ext cx="1743403" cy="43088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C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Pitt </a:t>
              </a:r>
              <a:r>
                <a:rPr lang="en-US" sz="1100" dirty="0"/>
                <a:t>County:</a:t>
              </a:r>
              <a:r>
                <a:rPr lang="en-US" sz="1100" b="1" dirty="0">
                  <a:highlight>
                    <a:srgbClr val="FFFF00"/>
                  </a:highlight>
                </a:rPr>
                <a:t>58</a:t>
              </a:r>
            </a:p>
            <a:p>
              <a:pPr algn="ctr"/>
              <a:r>
                <a:rPr lang="en-US" sz="1000" i="1" dirty="0"/>
                <a:t>(Greenville)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191D5CAF-5CAB-4510-B41F-2E09B0E16CB0}"/>
              </a:ext>
            </a:extLst>
          </p:cNvPr>
          <p:cNvGrpSpPr/>
          <p:nvPr/>
        </p:nvGrpSpPr>
        <p:grpSpPr>
          <a:xfrm>
            <a:off x="1991378" y="4170780"/>
            <a:ext cx="2743200" cy="1343035"/>
            <a:chOff x="3601788" y="453843"/>
            <a:chExt cx="2743200" cy="1343035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418DE595-0975-4B52-9CEB-5EF6E95E9464}"/>
                </a:ext>
              </a:extLst>
            </p:cNvPr>
            <p:cNvSpPr txBox="1"/>
            <p:nvPr/>
          </p:nvSpPr>
          <p:spPr>
            <a:xfrm>
              <a:off x="3601788" y="1381380"/>
              <a:ext cx="2743200" cy="41549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C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Scotland</a:t>
              </a:r>
              <a:r>
                <a:rPr lang="en-US" sz="1100" dirty="0"/>
                <a:t> County: </a:t>
              </a:r>
              <a:r>
                <a:rPr lang="en-US" sz="1100" b="1" dirty="0">
                  <a:highlight>
                    <a:srgbClr val="FFFF00"/>
                  </a:highlight>
                </a:rPr>
                <a:t>65</a:t>
              </a:r>
            </a:p>
            <a:p>
              <a:pPr algn="ctr"/>
              <a:r>
                <a:rPr lang="en-US" sz="1000" i="1" dirty="0"/>
                <a:t>(Laurinburg, Scotland Memorial Hospital)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="" xmlns:a16="http://schemas.microsoft.com/office/drawing/2014/main" id="{B932F0F1-FB1F-4F44-A590-44A67E1B9F51}"/>
                </a:ext>
              </a:extLst>
            </p:cNvPr>
            <p:cNvCxnSpPr>
              <a:cxnSpLocks/>
              <a:stCxn id="60" idx="0"/>
            </p:cNvCxnSpPr>
            <p:nvPr/>
          </p:nvCxnSpPr>
          <p:spPr>
            <a:xfrm flipV="1">
              <a:off x="4973388" y="453843"/>
              <a:ext cx="1364487" cy="927537"/>
            </a:xfrm>
            <a:prstGeom prst="straightConnector1">
              <a:avLst/>
            </a:prstGeom>
            <a:ln w="190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Straight Arrow Connector 61">
            <a:extLst>
              <a:ext uri="{FF2B5EF4-FFF2-40B4-BE49-F238E27FC236}">
                <a16:creationId xmlns="" xmlns:a16="http://schemas.microsoft.com/office/drawing/2014/main" id="{A5801299-B344-473B-8894-5DB7B82039E0}"/>
              </a:ext>
            </a:extLst>
          </p:cNvPr>
          <p:cNvCxnSpPr>
            <a:cxnSpLocks/>
            <a:stCxn id="63" idx="1"/>
          </p:cNvCxnSpPr>
          <p:nvPr/>
        </p:nvCxnSpPr>
        <p:spPr>
          <a:xfrm flipH="1" flipV="1">
            <a:off x="4572000" y="3767293"/>
            <a:ext cx="1602619" cy="611236"/>
          </a:xfrm>
          <a:prstGeom prst="straightConnector1">
            <a:avLst/>
          </a:prstGeom>
          <a:ln w="1905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406F5BAF-087C-4758-80B7-6874BA2EA166}"/>
              </a:ext>
            </a:extLst>
          </p:cNvPr>
          <p:cNvSpPr txBox="1"/>
          <p:nvPr/>
        </p:nvSpPr>
        <p:spPr>
          <a:xfrm>
            <a:off x="6174619" y="4170780"/>
            <a:ext cx="2550092" cy="415498"/>
          </a:xfrm>
          <a:prstGeom prst="rect">
            <a:avLst/>
          </a:prstGeom>
          <a:solidFill>
            <a:srgbClr val="FFFFFF"/>
          </a:solidFill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Moore</a:t>
            </a:r>
            <a:r>
              <a:rPr lang="en-US" sz="1100" dirty="0"/>
              <a:t> County: </a:t>
            </a:r>
            <a:r>
              <a:rPr lang="en-US" sz="1100" b="1" dirty="0">
                <a:highlight>
                  <a:srgbClr val="FFFF00"/>
                </a:highlight>
              </a:rPr>
              <a:t>42</a:t>
            </a:r>
          </a:p>
          <a:p>
            <a:pPr algn="ctr"/>
            <a:r>
              <a:rPr lang="en-US" sz="1000" i="1" dirty="0"/>
              <a:t>(Pinehurst, First Health of the Carolinas) </a:t>
            </a:r>
            <a:endParaRPr lang="en-US" sz="1100" i="1" dirty="0"/>
          </a:p>
        </p:txBody>
      </p: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4613ED52-88BD-4CE1-8E66-3A17A9643587}"/>
              </a:ext>
            </a:extLst>
          </p:cNvPr>
          <p:cNvGrpSpPr/>
          <p:nvPr/>
        </p:nvGrpSpPr>
        <p:grpSpPr>
          <a:xfrm>
            <a:off x="3490146" y="1924742"/>
            <a:ext cx="1452152" cy="1267499"/>
            <a:chOff x="3955520" y="2613323"/>
            <a:chExt cx="1452152" cy="1267499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="" xmlns:a16="http://schemas.microsoft.com/office/drawing/2014/main" id="{0B562681-4A72-4C1E-8204-21EC3283E08F}"/>
                </a:ext>
              </a:extLst>
            </p:cNvPr>
            <p:cNvCxnSpPr>
              <a:cxnSpLocks/>
            </p:cNvCxnSpPr>
            <p:nvPr/>
          </p:nvCxnSpPr>
          <p:spPr>
            <a:xfrm>
              <a:off x="4669888" y="3044210"/>
              <a:ext cx="83013" cy="836612"/>
            </a:xfrm>
            <a:prstGeom prst="straightConnector1">
              <a:avLst/>
            </a:prstGeom>
            <a:ln w="190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D6CF3233-8A48-4846-B851-D6DAA44CAAA9}"/>
                </a:ext>
              </a:extLst>
            </p:cNvPr>
            <p:cNvSpPr txBox="1"/>
            <p:nvPr/>
          </p:nvSpPr>
          <p:spPr>
            <a:xfrm>
              <a:off x="3955520" y="2613323"/>
              <a:ext cx="1452152" cy="43088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C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Guilford</a:t>
              </a:r>
              <a:r>
                <a:rPr lang="en-US" sz="1100" dirty="0"/>
                <a:t> County: </a:t>
              </a:r>
              <a:r>
                <a:rPr lang="en-US" sz="1100" b="1" dirty="0">
                  <a:highlight>
                    <a:srgbClr val="FFFF00"/>
                  </a:highlight>
                </a:rPr>
                <a:t>62</a:t>
              </a:r>
            </a:p>
            <a:p>
              <a:pPr algn="ctr"/>
              <a:r>
                <a:rPr lang="en-US" sz="1000" i="1" dirty="0"/>
                <a:t>(Greensboro) </a:t>
              </a:r>
              <a:endParaRPr lang="en-US" sz="1000" b="1" i="1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9438C6ED-746A-4B2D-89A6-E9C09A994640}"/>
              </a:ext>
            </a:extLst>
          </p:cNvPr>
          <p:cNvGrpSpPr/>
          <p:nvPr/>
        </p:nvGrpSpPr>
        <p:grpSpPr>
          <a:xfrm>
            <a:off x="195943" y="3957748"/>
            <a:ext cx="3594602" cy="1033772"/>
            <a:chOff x="1156264" y="2299522"/>
            <a:chExt cx="3594602" cy="1033772"/>
          </a:xfrm>
        </p:grpSpPr>
        <p:cxnSp>
          <p:nvCxnSpPr>
            <p:cNvPr id="68" name="Straight Arrow Connector 67">
              <a:extLst>
                <a:ext uri="{FF2B5EF4-FFF2-40B4-BE49-F238E27FC236}">
                  <a16:creationId xmlns="" xmlns:a16="http://schemas.microsoft.com/office/drawing/2014/main" id="{53B555E6-1925-42BD-A802-8702B5810A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5319" y="2299522"/>
              <a:ext cx="1575547" cy="679829"/>
            </a:xfrm>
            <a:prstGeom prst="straightConnector1">
              <a:avLst/>
            </a:prstGeom>
            <a:ln w="190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3E57D69F-19E7-4A5D-939E-904E506EC2AC}"/>
                </a:ext>
              </a:extLst>
            </p:cNvPr>
            <p:cNvSpPr txBox="1"/>
            <p:nvPr/>
          </p:nvSpPr>
          <p:spPr>
            <a:xfrm>
              <a:off x="1156264" y="2763907"/>
              <a:ext cx="2019055" cy="56938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C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Mecklenburg </a:t>
              </a:r>
              <a:r>
                <a:rPr lang="en-US" sz="1100" dirty="0"/>
                <a:t>County: </a:t>
              </a:r>
              <a:r>
                <a:rPr lang="en-US" sz="1100" b="1" dirty="0">
                  <a:highlight>
                    <a:srgbClr val="FFFF00"/>
                  </a:highlight>
                </a:rPr>
                <a:t>66</a:t>
              </a:r>
            </a:p>
            <a:p>
              <a:pPr algn="ctr"/>
              <a:r>
                <a:rPr lang="en-US" sz="1000" i="1" dirty="0"/>
                <a:t>(Charlotte, Atrium Health, Novant Health)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6E4C1B51-BCCC-4B16-B55E-927446CB2A68}"/>
              </a:ext>
            </a:extLst>
          </p:cNvPr>
          <p:cNvGrpSpPr/>
          <p:nvPr/>
        </p:nvGrpSpPr>
        <p:grpSpPr>
          <a:xfrm>
            <a:off x="4919950" y="597968"/>
            <a:ext cx="3018354" cy="2474637"/>
            <a:chOff x="5435778" y="1439243"/>
            <a:chExt cx="3018354" cy="2474637"/>
          </a:xfrm>
        </p:grpSpPr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2814AC2B-63E4-402A-8AC3-B21FD2516557}"/>
                </a:ext>
              </a:extLst>
            </p:cNvPr>
            <p:cNvSpPr txBox="1"/>
            <p:nvPr/>
          </p:nvSpPr>
          <p:spPr>
            <a:xfrm>
              <a:off x="6280159" y="1439243"/>
              <a:ext cx="2173973" cy="41549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C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Durham</a:t>
              </a:r>
              <a:r>
                <a:rPr lang="en-US" sz="1100" dirty="0"/>
                <a:t> County: </a:t>
              </a:r>
              <a:r>
                <a:rPr lang="en-US" sz="1100" b="1" dirty="0">
                  <a:highlight>
                    <a:srgbClr val="FFFF00"/>
                  </a:highlight>
                </a:rPr>
                <a:t>69</a:t>
              </a:r>
            </a:p>
            <a:p>
              <a:pPr algn="ctr"/>
              <a:r>
                <a:rPr lang="en-US" sz="1000" i="1" dirty="0"/>
                <a:t>(Durham, Duke University Hospital) </a:t>
              </a:r>
              <a:endParaRPr lang="en-US" sz="1000" b="1" i="1" dirty="0"/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="" xmlns:a16="http://schemas.microsoft.com/office/drawing/2014/main" id="{28D7CF80-9371-4EDD-86E8-6C7FAC43CFAB}"/>
                </a:ext>
              </a:extLst>
            </p:cNvPr>
            <p:cNvCxnSpPr>
              <a:cxnSpLocks/>
              <a:stCxn id="71" idx="2"/>
            </p:cNvCxnSpPr>
            <p:nvPr/>
          </p:nvCxnSpPr>
          <p:spPr>
            <a:xfrm flipH="1">
              <a:off x="5435778" y="1854741"/>
              <a:ext cx="1931368" cy="2059139"/>
            </a:xfrm>
            <a:prstGeom prst="straightConnector1">
              <a:avLst/>
            </a:prstGeom>
            <a:ln w="190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568C0597-0CAE-4C17-9243-B50FC24DA4B3}"/>
              </a:ext>
            </a:extLst>
          </p:cNvPr>
          <p:cNvSpPr txBox="1"/>
          <p:nvPr/>
        </p:nvSpPr>
        <p:spPr>
          <a:xfrm>
            <a:off x="1402340" y="440697"/>
            <a:ext cx="2136001" cy="569387"/>
          </a:xfrm>
          <a:prstGeom prst="rect">
            <a:avLst/>
          </a:prstGeom>
          <a:solidFill>
            <a:srgbClr val="FFFFFF"/>
          </a:solidFill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Forsyth</a:t>
            </a:r>
            <a:r>
              <a:rPr lang="en-US" sz="1100" dirty="0"/>
              <a:t> County: </a:t>
            </a:r>
            <a:r>
              <a:rPr lang="en-US" sz="1100" b="1" dirty="0">
                <a:highlight>
                  <a:srgbClr val="FFFF00"/>
                </a:highlight>
              </a:rPr>
              <a:t>62</a:t>
            </a:r>
          </a:p>
          <a:p>
            <a:pPr algn="ctr"/>
            <a:r>
              <a:rPr lang="en-US" sz="1000" i="1" dirty="0"/>
              <a:t>(Winston-Salem, Wake Forest Baptist Medical Center)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="" xmlns:a16="http://schemas.microsoft.com/office/drawing/2014/main" id="{AF3AC563-C894-4D28-AA90-0B06B8D07D10}"/>
              </a:ext>
            </a:extLst>
          </p:cNvPr>
          <p:cNvCxnSpPr>
            <a:cxnSpLocks/>
            <a:stCxn id="73" idx="2"/>
          </p:cNvCxnSpPr>
          <p:nvPr/>
        </p:nvCxnSpPr>
        <p:spPr>
          <a:xfrm>
            <a:off x="2470341" y="1010084"/>
            <a:ext cx="1492059" cy="2182157"/>
          </a:xfrm>
          <a:prstGeom prst="straightConnector1">
            <a:avLst/>
          </a:prstGeom>
          <a:ln w="1905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962A5BBC-9019-48AF-BD80-59281AD731B0}"/>
              </a:ext>
            </a:extLst>
          </p:cNvPr>
          <p:cNvSpPr txBox="1"/>
          <p:nvPr/>
        </p:nvSpPr>
        <p:spPr>
          <a:xfrm>
            <a:off x="4255703" y="1134246"/>
            <a:ext cx="1858591" cy="415498"/>
          </a:xfrm>
          <a:prstGeom prst="rect">
            <a:avLst/>
          </a:prstGeom>
          <a:solidFill>
            <a:srgbClr val="FFFFFF"/>
          </a:solidFill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Orange</a:t>
            </a:r>
            <a:r>
              <a:rPr lang="en-US" sz="1100" dirty="0"/>
              <a:t> County: </a:t>
            </a:r>
            <a:r>
              <a:rPr lang="en-US" sz="1100" b="1" dirty="0">
                <a:highlight>
                  <a:srgbClr val="FFFF00"/>
                </a:highlight>
              </a:rPr>
              <a:t>50</a:t>
            </a:r>
          </a:p>
          <a:p>
            <a:pPr algn="ctr"/>
            <a:r>
              <a:rPr lang="en-US" sz="1000" i="1" dirty="0"/>
              <a:t>(Chapel-Hill, UNC Hospitals) </a:t>
            </a:r>
            <a:endParaRPr lang="en-US" sz="1000" b="1" i="1" dirty="0"/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="" xmlns:a16="http://schemas.microsoft.com/office/drawing/2014/main" id="{5726A3EB-D28E-4144-B8A9-B1A73D36F591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4734578" y="1549744"/>
            <a:ext cx="450421" cy="1522861"/>
          </a:xfrm>
          <a:prstGeom prst="straightConnector1">
            <a:avLst/>
          </a:prstGeom>
          <a:ln w="1905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8662B28E-CA31-4E96-99E4-6F219D0D989C}"/>
              </a:ext>
            </a:extLst>
          </p:cNvPr>
          <p:cNvGrpSpPr/>
          <p:nvPr/>
        </p:nvGrpSpPr>
        <p:grpSpPr>
          <a:xfrm>
            <a:off x="6438812" y="3388361"/>
            <a:ext cx="2671829" cy="569387"/>
            <a:chOff x="407570" y="3543387"/>
            <a:chExt cx="2671829" cy="569387"/>
          </a:xfrm>
        </p:grpSpPr>
        <p:cxnSp>
          <p:nvCxnSpPr>
            <p:cNvPr id="78" name="Straight Arrow Connector 77">
              <a:extLst>
                <a:ext uri="{FF2B5EF4-FFF2-40B4-BE49-F238E27FC236}">
                  <a16:creationId xmlns="" xmlns:a16="http://schemas.microsoft.com/office/drawing/2014/main" id="{6B09F400-F82C-471F-AB80-136DF190982F}"/>
                </a:ext>
              </a:extLst>
            </p:cNvPr>
            <p:cNvCxnSpPr>
              <a:cxnSpLocks/>
              <a:stCxn id="79" idx="1"/>
            </p:cNvCxnSpPr>
            <p:nvPr/>
          </p:nvCxnSpPr>
          <p:spPr>
            <a:xfrm flipH="1">
              <a:off x="407570" y="3828081"/>
              <a:ext cx="752638" cy="85782"/>
            </a:xfrm>
            <a:prstGeom prst="straightConnector1">
              <a:avLst/>
            </a:prstGeom>
            <a:ln w="190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="" xmlns:a16="http://schemas.microsoft.com/office/drawing/2014/main" id="{A951200F-04E8-4619-8F69-67E7FCA5BB4C}"/>
                </a:ext>
              </a:extLst>
            </p:cNvPr>
            <p:cNvSpPr txBox="1"/>
            <p:nvPr/>
          </p:nvSpPr>
          <p:spPr>
            <a:xfrm>
              <a:off x="1160208" y="3543387"/>
              <a:ext cx="1919191" cy="56938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C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Craven </a:t>
              </a:r>
              <a:r>
                <a:rPr lang="en-US" sz="1100" dirty="0"/>
                <a:t>County: </a:t>
              </a:r>
              <a:r>
                <a:rPr lang="en-US" sz="1100" b="1" dirty="0">
                  <a:highlight>
                    <a:srgbClr val="FFFF00"/>
                  </a:highlight>
                </a:rPr>
                <a:t>53</a:t>
              </a:r>
              <a:r>
                <a:rPr lang="en-US" sz="1100" dirty="0"/>
                <a:t> </a:t>
              </a:r>
            </a:p>
            <a:p>
              <a:pPr algn="ctr"/>
              <a:r>
                <a:rPr lang="en-US" sz="1000" i="1" dirty="0"/>
                <a:t>(New Bern, Carolina East Health System)</a:t>
              </a:r>
            </a:p>
          </p:txBody>
        </p:sp>
      </p:grpSp>
      <p:cxnSp>
        <p:nvCxnSpPr>
          <p:cNvPr id="80" name="Straight Arrow Connector 79">
            <a:extLst>
              <a:ext uri="{FF2B5EF4-FFF2-40B4-BE49-F238E27FC236}">
                <a16:creationId xmlns="" xmlns:a16="http://schemas.microsoft.com/office/drawing/2014/main" id="{1BEC23AB-03FA-4B8A-B1EC-906056DFABC3}"/>
              </a:ext>
            </a:extLst>
          </p:cNvPr>
          <p:cNvCxnSpPr>
            <a:cxnSpLocks/>
            <a:stCxn id="79" idx="1"/>
          </p:cNvCxnSpPr>
          <p:nvPr/>
        </p:nvCxnSpPr>
        <p:spPr>
          <a:xfrm flipH="1">
            <a:off x="6153588" y="3673055"/>
            <a:ext cx="1037862" cy="48196"/>
          </a:xfrm>
          <a:prstGeom prst="straightConnector1">
            <a:avLst/>
          </a:prstGeom>
          <a:ln w="1905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170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Rectangle 70">
            <a:extLst>
              <a:ext uri="{FF2B5EF4-FFF2-40B4-BE49-F238E27FC236}">
                <a16:creationId xmlns="" xmlns:a16="http://schemas.microsoft.com/office/drawing/2014/main" id="{72257994-BD97-4691-8B89-198A6D2BAB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918509"/>
            <a:ext cx="9144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32" y="468977"/>
            <a:ext cx="5551476" cy="353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00150" y="4269282"/>
            <a:ext cx="67437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500" kern="120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en-US" sz="3500" i="1" kern="120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Difference</a:t>
            </a:r>
            <a:r>
              <a:rPr lang="en-US" sz="3500" kern="120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 That Differences</a:t>
            </a:r>
            <a:br>
              <a:rPr lang="en-US" sz="3500" kern="1200">
                <a:solidFill>
                  <a:srgbClr val="404040"/>
                </a:solidFill>
                <a:latin typeface="+mj-lt"/>
                <a:ea typeface="+mj-ea"/>
                <a:cs typeface="+mj-cs"/>
              </a:rPr>
            </a:br>
            <a:r>
              <a:rPr lang="en-US" sz="3500" kern="120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Make in Health Care</a:t>
            </a:r>
          </a:p>
        </p:txBody>
      </p:sp>
    </p:spTree>
    <p:extLst>
      <p:ext uri="{BB962C8B-B14F-4D97-AF65-F5344CB8AC3E}">
        <p14:creationId xmlns:p14="http://schemas.microsoft.com/office/powerpoint/2010/main" val="3578383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4" name="Rectangle 77">
            <a:extLst>
              <a:ext uri="{FF2B5EF4-FFF2-40B4-BE49-F238E27FC236}">
                <a16:creationId xmlns="" xmlns:a16="http://schemas.microsoft.com/office/drawing/2014/main" id="{CEB41C5C-0F34-4DDA-9D7C-5E717F35F6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4601007" y="303591"/>
            <a:ext cx="4301693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68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303590"/>
            <a:ext cx="3902257" cy="5896743"/>
          </a:xfrm>
          <a:prstGeom prst="rect">
            <a:avLst/>
          </a:prstGeom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 bwMode="auto">
          <a:xfrm>
            <a:off x="4794448" y="640263"/>
            <a:ext cx="3915950" cy="1344975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defTabSz="914400">
              <a:defRPr/>
            </a:pPr>
            <a:r>
              <a:rPr lang="en-US" sz="2700" b="0" kern="1200" dirty="0">
                <a:solidFill>
                  <a:schemeClr val="tx1"/>
                </a:solidFill>
              </a:rPr>
              <a:t>WHY IS UNCONSCIOUS BIAS A CONCERN FOR HEALTHCARE PROVIDERS?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793927" y="1985238"/>
            <a:ext cx="3926617" cy="3909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Found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significant variation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rates of medical procedures by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race</a:t>
            </a:r>
          </a:p>
          <a:p>
            <a:pPr marL="342900" marR="0" lvl="0" indent="-2286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U.S.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racial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ethnic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minorities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experience a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lower quality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health services </a:t>
            </a:r>
          </a:p>
          <a:p>
            <a:pPr marL="342900" marR="0" lvl="0" indent="-2286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was hypothesized to be one of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factors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contributing to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disparities</a:t>
            </a:r>
          </a:p>
        </p:txBody>
      </p:sp>
    </p:spTree>
    <p:extLst>
      <p:ext uri="{BB962C8B-B14F-4D97-AF65-F5344CB8AC3E}">
        <p14:creationId xmlns:p14="http://schemas.microsoft.com/office/powerpoint/2010/main" val="4238215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A376EFB1-01CF-419F-ABF1-2AF02BBFCBD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37953" y="0"/>
            <a:ext cx="4606047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="" xmlns:a16="http://schemas.microsoft.com/office/drawing/2014/main" id="{FF9DEA15-78BD-4750-AA18-B9F28A6D5A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37953" y="0"/>
            <a:ext cx="323928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9613" y="283278"/>
            <a:ext cx="3810000" cy="748687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Minorities are less likely to…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657621"/>
            <a:ext cx="3750825" cy="5867400"/>
          </a:xfrm>
        </p:spPr>
        <p:txBody>
          <a:bodyPr anchor="ctr">
            <a:noAutofit/>
          </a:bodyPr>
          <a:lstStyle/>
          <a:p>
            <a:pPr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 Appropriate Cardiac Medications 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Undergo Cardiac Catheterization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Undergo Bypass Surgery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 Hemodialysis 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Referred For Renal Transplantation 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 Pain Medication 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 Antiretroviral Therapy 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Undergo Curative Surgery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A4ACCC9-2916-44EC-AB4F-3F7E3ABDF595}"/>
              </a:ext>
            </a:extLst>
          </p:cNvPr>
          <p:cNvGrpSpPr/>
          <p:nvPr/>
        </p:nvGrpSpPr>
        <p:grpSpPr>
          <a:xfrm>
            <a:off x="329930" y="1033824"/>
            <a:ext cx="3962400" cy="3638729"/>
            <a:chOff x="302685" y="1371600"/>
            <a:chExt cx="3962400" cy="3638729"/>
          </a:xfrm>
        </p:grpSpPr>
        <p:pic>
          <p:nvPicPr>
            <p:cNvPr id="73730" name="Picture 2" descr="http://healthpowerforminorities.com/wp-content/uploads/2014/05/health-inequality-copy5B15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359" y="1371600"/>
              <a:ext cx="3845052" cy="2210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5F32511F-8A38-499F-9D9D-249F8C556664}"/>
                </a:ext>
              </a:extLst>
            </p:cNvPr>
            <p:cNvSpPr/>
            <p:nvPr/>
          </p:nvSpPr>
          <p:spPr>
            <a:xfrm>
              <a:off x="302685" y="3810000"/>
              <a:ext cx="39624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DISPARITIES AT EVERY TURN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E9C54C5-BF1F-4055-A4A8-B1B5F980C1D2}"/>
              </a:ext>
            </a:extLst>
          </p:cNvPr>
          <p:cNvSpPr/>
          <p:nvPr/>
        </p:nvSpPr>
        <p:spPr>
          <a:xfrm>
            <a:off x="0" y="6502719"/>
            <a:ext cx="42138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Institute of Medicine. 2003. 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Unequal Treatment: Confronting Racial and Ethnic Disparities in Health Care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. Washington, DC: The National Academies Press. </a:t>
            </a:r>
          </a:p>
        </p:txBody>
      </p:sp>
    </p:spTree>
    <p:extLst>
      <p:ext uri="{BB962C8B-B14F-4D97-AF65-F5344CB8AC3E}">
        <p14:creationId xmlns:p14="http://schemas.microsoft.com/office/powerpoint/2010/main" val="2656252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0"/>
            <a:ext cx="9906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971800" y="320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My Uber Story</a:t>
            </a:r>
          </a:p>
        </p:txBody>
      </p:sp>
    </p:spTree>
    <p:extLst>
      <p:ext uri="{BB962C8B-B14F-4D97-AF65-F5344CB8AC3E}">
        <p14:creationId xmlns:p14="http://schemas.microsoft.com/office/powerpoint/2010/main" val="1672078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C2B035F-323F-40F0-A8F3-BA8EC3EAD9D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96" t="9683" r="8878" b="7692"/>
          <a:stretch/>
        </p:blipFill>
        <p:spPr>
          <a:xfrm>
            <a:off x="3962400" y="1600200"/>
            <a:ext cx="4953000" cy="4953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5334000" cy="3866536"/>
          </a:xfrm>
        </p:spPr>
        <p:txBody>
          <a:bodyPr numCol="1" anchor="t">
            <a:normAutofit lnSpcReduction="10000"/>
          </a:bodyPr>
          <a:lstStyle/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/>
              <a:t>Joint Center Health Policy Institute</a:t>
            </a:r>
          </a:p>
          <a:p>
            <a:pPr lvl="1">
              <a:lnSpc>
                <a:spcPct val="200000"/>
              </a:lnSpc>
              <a:spcBef>
                <a:spcPts val="0"/>
              </a:spcBef>
            </a:pPr>
            <a:r>
              <a:rPr lang="en-US" sz="1600" dirty="0"/>
              <a:t>Found between 2003 &amp; 2006 combined costs of </a:t>
            </a:r>
            <a:r>
              <a:rPr lang="en-US" sz="1600" b="1" dirty="0"/>
              <a:t>health inequalities</a:t>
            </a:r>
            <a:r>
              <a:rPr lang="en-US" sz="1600" dirty="0"/>
              <a:t> and </a:t>
            </a:r>
            <a:r>
              <a:rPr lang="en-US" sz="1600" b="1" dirty="0"/>
              <a:t>premature death </a:t>
            </a:r>
            <a:r>
              <a:rPr lang="en-US" sz="1600" dirty="0"/>
              <a:t>in U.S. were </a:t>
            </a:r>
            <a:r>
              <a:rPr lang="en-US" sz="1600" b="1" dirty="0">
                <a:highlight>
                  <a:srgbClr val="99FF33"/>
                </a:highlight>
              </a:rPr>
              <a:t>$1.24 trillion</a:t>
            </a:r>
          </a:p>
          <a:p>
            <a:pPr lvl="1">
              <a:lnSpc>
                <a:spcPct val="200000"/>
              </a:lnSpc>
              <a:spcBef>
                <a:spcPts val="0"/>
              </a:spcBef>
            </a:pPr>
            <a:endParaRPr lang="en-US" sz="300" b="1" dirty="0"/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/>
              <a:t>Urban Institute</a:t>
            </a:r>
          </a:p>
          <a:p>
            <a:pPr lvl="1">
              <a:lnSpc>
                <a:spcPct val="200000"/>
              </a:lnSpc>
            </a:pPr>
            <a:r>
              <a:rPr lang="en-US" sz="1600" dirty="0"/>
              <a:t>Projects</a:t>
            </a:r>
            <a:r>
              <a:rPr lang="en-US" sz="1600" b="1" dirty="0"/>
              <a:t> </a:t>
            </a:r>
            <a:r>
              <a:rPr lang="en-US" sz="1600" b="1" dirty="0">
                <a:highlight>
                  <a:srgbClr val="99FF33"/>
                </a:highlight>
              </a:rPr>
              <a:t>$337 billion</a:t>
            </a:r>
            <a:r>
              <a:rPr lang="en-US" sz="1600" b="1" dirty="0"/>
              <a:t> </a:t>
            </a:r>
            <a:r>
              <a:rPr lang="en-US" sz="1600" dirty="0"/>
              <a:t>to be spent 2009-2018 on health care related to disparities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8600" y="145111"/>
            <a:ext cx="8686800" cy="1142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So, what’s the big deal? 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Skyrocketing Costs &amp; Changing Reimbursement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6C69653-748B-4439-ADD6-537C5F121DD7}"/>
              </a:ext>
            </a:extLst>
          </p:cNvPr>
          <p:cNvSpPr/>
          <p:nvPr/>
        </p:nvSpPr>
        <p:spPr>
          <a:xfrm>
            <a:off x="12700" y="6409003"/>
            <a:ext cx="47117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Sources: LaVeist, T. A., Gaskin, D. J., &amp; Richard, P. (2013). The economic burden of health inequalities in the United States. 2009. Joint Center for Political and Economic Studies. Available at http://www. jointcenter. org.</a:t>
            </a:r>
          </a:p>
          <a:p>
            <a:endParaRPr lang="en-US" sz="1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Waidmann, T. (2009). Estimating the Cost of Racial and Ethnic Health Disparities.</a:t>
            </a:r>
          </a:p>
        </p:txBody>
      </p:sp>
    </p:spTree>
    <p:extLst>
      <p:ext uri="{BB962C8B-B14F-4D97-AF65-F5344CB8AC3E}">
        <p14:creationId xmlns:p14="http://schemas.microsoft.com/office/powerpoint/2010/main" val="2072382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clicktop10.com/wp-content/uploads/2013/07/Plane-Cras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38"/>
            <a:ext cx="10269674" cy="683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538" y="518160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What if a 747 crashed every day in the U.S.?</a:t>
            </a:r>
          </a:p>
        </p:txBody>
      </p:sp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2590800" y="228600"/>
            <a:ext cx="48768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US" i="1" dirty="0">
                <a:solidFill>
                  <a:schemeClr val="bg1"/>
                </a:solidFill>
              </a:rPr>
              <a:t>U</a:t>
            </a:r>
            <a:r>
              <a:rPr lang="en-US" sz="3600" b="1" i="1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nequal Outcomes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606681"/>
            <a:ext cx="47679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Source: The National Institute on Minority Health and Health Disparities (NIMHD)</a:t>
            </a:r>
          </a:p>
        </p:txBody>
      </p:sp>
    </p:spTree>
    <p:extLst>
      <p:ext uri="{BB962C8B-B14F-4D97-AF65-F5344CB8AC3E}">
        <p14:creationId xmlns:p14="http://schemas.microsoft.com/office/powerpoint/2010/main" val="2022461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6">
            <a:extLst>
              <a:ext uri="{FF2B5EF4-FFF2-40B4-BE49-F238E27FC236}">
                <a16:creationId xmlns="" xmlns:a16="http://schemas.microsoft.com/office/drawing/2014/main" id="{B630B15B-CFE8-4FE5-8F6E-666207C9457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82268" y="253548"/>
            <a:ext cx="4388846" cy="610280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0" name="Rectangle 18">
            <a:extLst>
              <a:ext uri="{FF2B5EF4-FFF2-40B4-BE49-F238E27FC236}">
                <a16:creationId xmlns="" xmlns:a16="http://schemas.microsoft.com/office/drawing/2014/main" id="{2B51AAA3-DDFE-48DE-AF38-BE32846EC4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2136" y="420017"/>
            <a:ext cx="4149109" cy="5769864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7" t="7125" r="5196" b="15001"/>
          <a:stretch/>
        </p:blipFill>
        <p:spPr bwMode="auto">
          <a:xfrm>
            <a:off x="544280" y="740057"/>
            <a:ext cx="3664822" cy="51297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0">
            <a:extLst>
              <a:ext uri="{FF2B5EF4-FFF2-40B4-BE49-F238E27FC236}">
                <a16:creationId xmlns="" xmlns:a16="http://schemas.microsoft.com/office/drawing/2014/main" id="{5341D4B7-8A53-4C37-8E33-372EAB57763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56825" y="253548"/>
            <a:ext cx="4206701" cy="61028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D9E2781F-DAD1-48AE-B52E-081C1C3F4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962" y="420017"/>
            <a:ext cx="3801979" cy="57698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700" b="0"/>
              <a:t>BUT ARE ALL OF THESE INEQUALITIES INTENTIONAL? </a:t>
            </a:r>
          </a:p>
        </p:txBody>
      </p:sp>
    </p:spTree>
    <p:extLst>
      <p:ext uri="{BB962C8B-B14F-4D97-AF65-F5344CB8AC3E}">
        <p14:creationId xmlns:p14="http://schemas.microsoft.com/office/powerpoint/2010/main" val="4066485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58188"/>
            <a:ext cx="7829550" cy="116002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0" dirty="0"/>
              <a:t>How Many Triangles Do You See?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450214-09A9-4165-8381-B22FEEFF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8613">
            <a:off x="1591830" y="1848130"/>
            <a:ext cx="5255491" cy="511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5035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 bwMode="auto">
          <a:xfrm>
            <a:off x="4495800" y="1828800"/>
            <a:ext cx="4267200" cy="19050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b="1" dirty="0">
                <a:cs typeface="Arial" panose="020B0604020202020204" pitchFamily="34" charset="0"/>
              </a:rPr>
              <a:t>The “New Science” of Unconscious Bias</a:t>
            </a:r>
          </a:p>
        </p:txBody>
      </p:sp>
      <p:pic>
        <p:nvPicPr>
          <p:cNvPr id="45058" name="Picture 2" descr="http://ecx.images-amazon.com/images/I/51BH1tKs-G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48194">
            <a:off x="821697" y="1280315"/>
            <a:ext cx="3073400" cy="4602163"/>
          </a:xfrm>
          <a:prstGeom prst="rect">
            <a:avLst/>
          </a:prstGeom>
          <a:ln>
            <a:noFill/>
          </a:ln>
          <a:effectLst>
            <a:outerShdw blurRad="292100" dist="139700" dir="2700000" sx="105000" sy="105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75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What is Unconscious</a:t>
            </a:r>
            <a:r>
              <a:rPr lang="en-US" sz="4000"/>
              <a:t> </a:t>
            </a:r>
            <a:r>
              <a:rPr lang="en-US" b="1"/>
              <a:t>Bias?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28600" y="1414144"/>
            <a:ext cx="4495800" cy="4041775"/>
          </a:xfrm>
        </p:spPr>
        <p:txBody>
          <a:bodyPr anchor="ctr"/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Unconscious biases are social stereotypes about certain groups of people that individuals form </a:t>
            </a:r>
            <a:r>
              <a:rPr lang="en-US" sz="2000" b="1" u="sng" dirty="0">
                <a:solidFill>
                  <a:srgbClr val="008C95"/>
                </a:solidFill>
              </a:rPr>
              <a:t>outside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their own</a:t>
            </a:r>
            <a:r>
              <a:rPr lang="en-US" sz="2000" b="1" dirty="0">
                <a:solidFill>
                  <a:srgbClr val="008C95"/>
                </a:solidFill>
              </a:rPr>
              <a:t> </a:t>
            </a:r>
            <a:r>
              <a:rPr lang="en-US" sz="2000" b="1" u="sng" dirty="0">
                <a:solidFill>
                  <a:srgbClr val="008C95"/>
                </a:solidFill>
              </a:rPr>
              <a:t>conscious</a:t>
            </a:r>
            <a:r>
              <a:rPr lang="en-US" sz="2000" b="1" dirty="0">
                <a:solidFill>
                  <a:srgbClr val="008C95"/>
                </a:solidFill>
              </a:rPr>
              <a:t> </a:t>
            </a:r>
            <a:r>
              <a:rPr lang="en-US" sz="2000" b="1" u="sng" dirty="0">
                <a:solidFill>
                  <a:srgbClr val="008C95"/>
                </a:solidFill>
              </a:rPr>
              <a:t>awareness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000" b="1" i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Nearly </a:t>
            </a:r>
            <a:r>
              <a:rPr lang="en-US" sz="2000" b="1" u="sng" dirty="0">
                <a:solidFill>
                  <a:srgbClr val="008C95"/>
                </a:solidFill>
              </a:rPr>
              <a:t>everyone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has unconscious biases of some kind</a:t>
            </a:r>
            <a:endParaRPr lang="en-US" sz="2000" b="1" i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408112"/>
            <a:ext cx="4041775" cy="40417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-28074" y="6596390"/>
            <a:ext cx="29498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r" fontAlgn="auto">
              <a:spcAft>
                <a:spcPts val="0"/>
              </a:spcAft>
              <a:buNone/>
              <a:defRPr/>
            </a:pPr>
            <a:r>
              <a:rPr lang="en-US" sz="1100" dirty="0">
                <a:solidFill>
                  <a:schemeClr val="bg1"/>
                </a:solidFill>
              </a:rPr>
              <a:t>Source: Fiske &amp; Taylor 1991; Valian, 1998; 1999)</a:t>
            </a:r>
          </a:p>
        </p:txBody>
      </p:sp>
    </p:spTree>
    <p:extLst>
      <p:ext uri="{BB962C8B-B14F-4D97-AF65-F5344CB8AC3E}">
        <p14:creationId xmlns:p14="http://schemas.microsoft.com/office/powerpoint/2010/main" val="849610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828800"/>
            <a:ext cx="8458200" cy="3535363"/>
          </a:xfrm>
        </p:spPr>
        <p:txBody>
          <a:bodyPr rtlCol="0" anchor="ctr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Harvard Implicit Association Test (IAT)</a:t>
            </a: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sz="1600" dirty="0"/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700" dirty="0"/>
              <a:t> </a:t>
            </a:r>
            <a:r>
              <a:rPr lang="en-US" sz="2700" b="1" u="sng" dirty="0">
                <a:solidFill>
                  <a:srgbClr val="FF0000"/>
                </a:solidFill>
              </a:rPr>
              <a:t>www.implicit.harvard.edu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67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Test Your Unconscious Biases</a:t>
            </a:r>
          </a:p>
        </p:txBody>
      </p:sp>
    </p:spTree>
    <p:extLst>
      <p:ext uri="{BB962C8B-B14F-4D97-AF65-F5344CB8AC3E}">
        <p14:creationId xmlns:p14="http://schemas.microsoft.com/office/powerpoint/2010/main" val="3074949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 bwMode="auto">
          <a:xfrm>
            <a:off x="5105400" y="990600"/>
            <a:ext cx="3276600" cy="1915564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defRPr/>
            </a:pPr>
            <a:r>
              <a:rPr lang="en-US" sz="3600" b="1" dirty="0"/>
              <a:t>WHO COMES TO MIND?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4114800" cy="5562600"/>
          </a:xfrm>
        </p:spPr>
        <p:txBody>
          <a:bodyPr rtlCol="0" anchor="ctr">
            <a:noAutofit/>
          </a:bodyPr>
          <a:lstStyle/>
          <a:p>
            <a:pPr marL="514350" indent="-5143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/>
              <a:t>Teacher</a:t>
            </a:r>
          </a:p>
          <a:p>
            <a:pPr marL="514350" indent="-5143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/>
              <a:t>Police Officer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000" dirty="0"/>
              <a:t>CEO</a:t>
            </a:r>
          </a:p>
          <a:p>
            <a:pPr marL="514350" indent="-5143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/>
              <a:t>Janitor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000" dirty="0"/>
              <a:t>Physician</a:t>
            </a:r>
          </a:p>
          <a:p>
            <a:pPr marL="514350" indent="-5143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/>
              <a:t>Secretary</a:t>
            </a:r>
          </a:p>
          <a:p>
            <a:pPr marL="514350" indent="-5143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/>
              <a:t>Gang Member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000" dirty="0"/>
              <a:t>Homeless Person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000" dirty="0"/>
              <a:t>Construction Worker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000" dirty="0"/>
              <a:t>Medicaid Patient</a:t>
            </a:r>
          </a:p>
          <a:p>
            <a:pPr marL="514350" indent="-5143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/>
              <a:t>Attorney</a:t>
            </a:r>
          </a:p>
          <a:p>
            <a:pPr marL="514350" indent="-5143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/>
              <a:t>Drug Seeking Patient</a:t>
            </a:r>
          </a:p>
        </p:txBody>
      </p:sp>
      <p:pic>
        <p:nvPicPr>
          <p:cNvPr id="13316" name="Picture 2" descr="C:\Documents and Settings\tkc07a\Local Settings\Temporary Internet Files\Content.IE5\FKZHIT92\MC900433797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06164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56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142623"/>
            <a:ext cx="3886200" cy="1020763"/>
          </a:xfrm>
          <a:solidFill>
            <a:srgbClr val="FFFFFF">
              <a:alpha val="10196"/>
            </a:srgbClr>
          </a:solidFill>
          <a:effectLst/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u="sng" dirty="0">
                <a:ea typeface="+mn-ea"/>
                <a:cs typeface="+mn-cs"/>
              </a:rPr>
              <a:t>WHO</a:t>
            </a:r>
            <a:r>
              <a:rPr lang="en-US" b="1" dirty="0">
                <a:ea typeface="+mn-ea"/>
                <a:cs typeface="+mn-cs"/>
              </a:rPr>
              <a:t> </a:t>
            </a:r>
            <a:r>
              <a:rPr lang="en-US" dirty="0">
                <a:ea typeface="+mn-ea"/>
                <a:cs typeface="+mn-cs"/>
              </a:rPr>
              <a:t>gets hired…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A7A3C21-7DD7-45E0-838E-A0436E1EC051}"/>
              </a:ext>
            </a:extLst>
          </p:cNvPr>
          <p:cNvSpPr/>
          <p:nvPr/>
        </p:nvSpPr>
        <p:spPr>
          <a:xfrm>
            <a:off x="4495800" y="525090"/>
            <a:ext cx="4419600" cy="1097280"/>
          </a:xfrm>
          <a:prstGeom prst="roundRect">
            <a:avLst>
              <a:gd name="adj" fmla="val 10000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1">
            <a:scrgbClr r="0" g="0" b="0"/>
          </a:lnRef>
          <a:fillRef idx="1">
            <a:scrgbClr r="0" g="0" b="0"/>
          </a:fillRef>
          <a:effect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1783918D-0886-41B1-A814-0F88629B14C4}"/>
              </a:ext>
            </a:extLst>
          </p:cNvPr>
          <p:cNvSpPr/>
          <p:nvPr/>
        </p:nvSpPr>
        <p:spPr>
          <a:xfrm>
            <a:off x="4663440" y="280813"/>
            <a:ext cx="1998846" cy="2438397"/>
          </a:xfrm>
          <a:prstGeom prst="roundRect">
            <a:avLst>
              <a:gd name="adj" fmla="val 16354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" contrast="20000"/>
                      </a14:imgEffect>
                    </a14:imgLayer>
                  </a14:imgProps>
                </a:ext>
              </a:extLst>
            </a:blip>
            <a:stretch>
              <a:fillRect l="-1752" r="1752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419C1D35-6175-4558-BA3B-A041BD9E9DE8}"/>
              </a:ext>
            </a:extLst>
          </p:cNvPr>
          <p:cNvSpPr/>
          <p:nvPr/>
        </p:nvSpPr>
        <p:spPr>
          <a:xfrm>
            <a:off x="4648064" y="2230653"/>
            <a:ext cx="1959558" cy="977114"/>
          </a:xfrm>
          <a:custGeom>
            <a:avLst/>
            <a:gdLst>
              <a:gd name="connsiteX0" fmla="*/ 102597 w 1959557"/>
              <a:gd name="connsiteY0" fmla="*/ 0 h 977113"/>
              <a:gd name="connsiteX1" fmla="*/ 1856960 w 1959557"/>
              <a:gd name="connsiteY1" fmla="*/ 0 h 977113"/>
              <a:gd name="connsiteX2" fmla="*/ 1959557 w 1959557"/>
              <a:gd name="connsiteY2" fmla="*/ 102597 h 977113"/>
              <a:gd name="connsiteX3" fmla="*/ 1959557 w 1959557"/>
              <a:gd name="connsiteY3" fmla="*/ 977113 h 977113"/>
              <a:gd name="connsiteX4" fmla="*/ 1959557 w 1959557"/>
              <a:gd name="connsiteY4" fmla="*/ 977113 h 977113"/>
              <a:gd name="connsiteX5" fmla="*/ 0 w 1959557"/>
              <a:gd name="connsiteY5" fmla="*/ 977113 h 977113"/>
              <a:gd name="connsiteX6" fmla="*/ 0 w 1959557"/>
              <a:gd name="connsiteY6" fmla="*/ 977113 h 977113"/>
              <a:gd name="connsiteX7" fmla="*/ 0 w 1959557"/>
              <a:gd name="connsiteY7" fmla="*/ 102597 h 977113"/>
              <a:gd name="connsiteX8" fmla="*/ 102597 w 1959557"/>
              <a:gd name="connsiteY8" fmla="*/ 0 h 97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9557" h="977113">
                <a:moveTo>
                  <a:pt x="1856960" y="977112"/>
                </a:moveTo>
                <a:lnTo>
                  <a:pt x="102597" y="977112"/>
                </a:lnTo>
                <a:cubicBezTo>
                  <a:pt x="45934" y="977112"/>
                  <a:pt x="0" y="931178"/>
                  <a:pt x="0" y="874515"/>
                </a:cubicBezTo>
                <a:lnTo>
                  <a:pt x="0" y="1"/>
                </a:lnTo>
                <a:lnTo>
                  <a:pt x="0" y="1"/>
                </a:lnTo>
                <a:lnTo>
                  <a:pt x="1959557" y="1"/>
                </a:lnTo>
                <a:lnTo>
                  <a:pt x="1959557" y="1"/>
                </a:lnTo>
                <a:lnTo>
                  <a:pt x="1959557" y="874515"/>
                </a:lnTo>
                <a:cubicBezTo>
                  <a:pt x="1959557" y="931178"/>
                  <a:pt x="1913623" y="977112"/>
                  <a:pt x="1856960" y="977112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4746" tIns="234697" rIns="264747" bIns="264746" numCol="1" spcCol="1270" anchor="t" anchorCtr="0">
            <a:noAutofit/>
          </a:bodyPr>
          <a:lstStyle/>
          <a:p>
            <a:pPr marL="0" marR="0" lvl="0" indent="0" algn="ctr" defTabSz="1466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Karen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F7440E2-FF3C-4E44-94FF-D13972D16371}"/>
              </a:ext>
            </a:extLst>
          </p:cNvPr>
          <p:cNvSpPr/>
          <p:nvPr/>
        </p:nvSpPr>
        <p:spPr>
          <a:xfrm>
            <a:off x="6823222" y="280813"/>
            <a:ext cx="1959557" cy="2438397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9939AB0B-EA2B-4C41-9791-E642440DEA14}"/>
              </a:ext>
            </a:extLst>
          </p:cNvPr>
          <p:cNvSpPr/>
          <p:nvPr/>
        </p:nvSpPr>
        <p:spPr>
          <a:xfrm>
            <a:off x="6823222" y="2230653"/>
            <a:ext cx="1959557" cy="977114"/>
          </a:xfrm>
          <a:custGeom>
            <a:avLst/>
            <a:gdLst>
              <a:gd name="connsiteX0" fmla="*/ 102597 w 1959557"/>
              <a:gd name="connsiteY0" fmla="*/ 0 h 977113"/>
              <a:gd name="connsiteX1" fmla="*/ 1856960 w 1959557"/>
              <a:gd name="connsiteY1" fmla="*/ 0 h 977113"/>
              <a:gd name="connsiteX2" fmla="*/ 1959557 w 1959557"/>
              <a:gd name="connsiteY2" fmla="*/ 102597 h 977113"/>
              <a:gd name="connsiteX3" fmla="*/ 1959557 w 1959557"/>
              <a:gd name="connsiteY3" fmla="*/ 977113 h 977113"/>
              <a:gd name="connsiteX4" fmla="*/ 1959557 w 1959557"/>
              <a:gd name="connsiteY4" fmla="*/ 977113 h 977113"/>
              <a:gd name="connsiteX5" fmla="*/ 0 w 1959557"/>
              <a:gd name="connsiteY5" fmla="*/ 977113 h 977113"/>
              <a:gd name="connsiteX6" fmla="*/ 0 w 1959557"/>
              <a:gd name="connsiteY6" fmla="*/ 977113 h 977113"/>
              <a:gd name="connsiteX7" fmla="*/ 0 w 1959557"/>
              <a:gd name="connsiteY7" fmla="*/ 102597 h 977113"/>
              <a:gd name="connsiteX8" fmla="*/ 102597 w 1959557"/>
              <a:gd name="connsiteY8" fmla="*/ 0 h 97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9557" h="977113">
                <a:moveTo>
                  <a:pt x="1856960" y="977112"/>
                </a:moveTo>
                <a:lnTo>
                  <a:pt x="102597" y="977112"/>
                </a:lnTo>
                <a:cubicBezTo>
                  <a:pt x="45934" y="977112"/>
                  <a:pt x="0" y="931178"/>
                  <a:pt x="0" y="874515"/>
                </a:cubicBezTo>
                <a:lnTo>
                  <a:pt x="0" y="1"/>
                </a:lnTo>
                <a:lnTo>
                  <a:pt x="0" y="1"/>
                </a:lnTo>
                <a:lnTo>
                  <a:pt x="1959557" y="1"/>
                </a:lnTo>
                <a:lnTo>
                  <a:pt x="1959557" y="1"/>
                </a:lnTo>
                <a:lnTo>
                  <a:pt x="1959557" y="874515"/>
                </a:lnTo>
                <a:cubicBezTo>
                  <a:pt x="1959557" y="931178"/>
                  <a:pt x="1913623" y="977112"/>
                  <a:pt x="1856960" y="977112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4746" tIns="234697" rIns="264746" bIns="264746" numCol="1" spcCol="1270" anchor="t" anchorCtr="0">
            <a:noAutofit/>
          </a:bodyPr>
          <a:lstStyle/>
          <a:p>
            <a:pPr marL="0" marR="0" lvl="0" indent="0" algn="ctr" defTabSz="1466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Brian</a:t>
            </a:r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228600" y="3674364"/>
          <a:ext cx="45720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029200" y="4343400"/>
            <a:ext cx="3886200" cy="1024128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/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itchFamily="34" charset="0"/>
              </a:rPr>
              <a:t>…and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itchFamily="34" charset="0"/>
              </a:rPr>
              <a:t>WHY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itchFamily="34" charset="0"/>
              </a:rPr>
              <a:t>?</a:t>
            </a:r>
          </a:p>
        </p:txBody>
      </p:sp>
      <p:sp>
        <p:nvSpPr>
          <p:cNvPr id="13318" name="Rectangle 3"/>
          <p:cNvSpPr>
            <a:spLocks noChangeArrowheads="1"/>
          </p:cNvSpPr>
          <p:nvPr/>
        </p:nvSpPr>
        <p:spPr bwMode="auto">
          <a:xfrm>
            <a:off x="128743" y="6611779"/>
            <a:ext cx="54864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Source: Steinpreis et al, 1999	</a:t>
            </a:r>
            <a:r>
              <a:rPr kumimoji="0" lang="en-US" alt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Bertrain</a:t>
            </a:r>
            <a:r>
              <a:rPr kumimoji="0" lang="en-US" alt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and Mullainathan, 2004</a:t>
            </a:r>
          </a:p>
        </p:txBody>
      </p:sp>
    </p:spTree>
    <p:extLst>
      <p:ext uri="{BB962C8B-B14F-4D97-AF65-F5344CB8AC3E}">
        <p14:creationId xmlns:p14="http://schemas.microsoft.com/office/powerpoint/2010/main" val="3808809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 bwMode="auto">
          <a:xfrm>
            <a:off x="266700" y="457200"/>
            <a:ext cx="8229600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/>
              <a:t>NBA Referees and Racial Bias</a:t>
            </a: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0" y="6449868"/>
            <a:ext cx="43815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Source: Price, J &amp; Wolfers, J. (2010). Racial Discrimination Among NBA Referees. </a:t>
            </a:r>
            <a:r>
              <a:rPr kumimoji="0" lang="en-US" alt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Quarterly Journal of Economics,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125 (4): 1859-1887. </a:t>
            </a:r>
          </a:p>
        </p:txBody>
      </p:sp>
      <p:pic>
        <p:nvPicPr>
          <p:cNvPr id="15364" name="Picture 2" descr="http://sinbapointforward.files.wordpress.com/2010/12/ref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32734"/>
            <a:ext cx="55626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834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C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743200" y="762000"/>
            <a:ext cx="3103902" cy="4885611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71413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>
            <a:spLocks noGrp="1"/>
          </p:cNvSpPr>
          <p:nvPr>
            <p:ph type="title" idx="4294967295"/>
          </p:nvPr>
        </p:nvSpPr>
        <p:spPr>
          <a:xfrm>
            <a:off x="152400" y="762000"/>
            <a:ext cx="8789987" cy="260508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Why is unconscious bias </a:t>
            </a:r>
            <a:b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such a big deal in healthcare?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37B2EC5-8418-4436-BDF4-581ACF92FC33}"/>
              </a:ext>
            </a:extLst>
          </p:cNvPr>
          <p:cNvGrpSpPr/>
          <p:nvPr/>
        </p:nvGrpSpPr>
        <p:grpSpPr>
          <a:xfrm>
            <a:off x="0" y="3501839"/>
            <a:ext cx="9144000" cy="3360738"/>
            <a:chOff x="0" y="3501839"/>
            <a:chExt cx="9144000" cy="3360738"/>
          </a:xfrm>
        </p:grpSpPr>
        <p:pic>
          <p:nvPicPr>
            <p:cNvPr id="38915" name="Picture 4" descr="C:\Users\Ashley L. Cook\AppData\Local\Microsoft\Windows\Temporary Internet Files\Content.IE5\10F7DO34\MPj04358920000[1]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3" t="5357" b="27780"/>
            <a:stretch>
              <a:fillRect/>
            </a:stretch>
          </p:blipFill>
          <p:spPr bwMode="auto">
            <a:xfrm>
              <a:off x="0" y="4016190"/>
              <a:ext cx="2819400" cy="284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16" name="Picture 6" descr="Fotolia_10341756_M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764"/>
            <a:stretch>
              <a:fillRect/>
            </a:stretch>
          </p:blipFill>
          <p:spPr bwMode="auto">
            <a:xfrm>
              <a:off x="1752600" y="3501839"/>
              <a:ext cx="7391400" cy="3360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0140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027"/>
          <p:cNvSpPr>
            <a:spLocks noGrp="1" noChangeArrowheads="1"/>
          </p:cNvSpPr>
          <p:nvPr>
            <p:ph idx="1"/>
          </p:nvPr>
        </p:nvSpPr>
        <p:spPr bwMode="auto">
          <a:xfrm>
            <a:off x="3733800" y="1540018"/>
            <a:ext cx="5105400" cy="455429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STUDY</a:t>
            </a:r>
            <a:endParaRPr lang="en-US" altLang="en-US" sz="500" b="1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720 physicians reviewed recorded interviews and data about a hypothetical patient, then made recommendations about that patient's care</a:t>
            </a:r>
            <a:endParaRPr lang="en-US" altLang="en-US" sz="1050" i="1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sz="10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FINDINGS</a:t>
            </a:r>
            <a:endParaRPr lang="en-US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Women and blacks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were 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 likely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 be referred for cardiac catheterization than 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men and whites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respectively. 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Bef>
                <a:spcPct val="85000"/>
              </a:spcBef>
              <a:buNone/>
              <a:defRPr/>
            </a:pP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Black women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were 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significantly less likely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be referred for catheterization than 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white men</a:t>
            </a:r>
          </a:p>
        </p:txBody>
      </p:sp>
      <p:sp>
        <p:nvSpPr>
          <p:cNvPr id="2150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991600" cy="1219200"/>
          </a:xfrm>
          <a:ln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 eaLnBrk="1" hangingPunct="1">
              <a:defRPr/>
            </a:pPr>
            <a:r>
              <a:rPr lang="en-US" b="1" dirty="0"/>
              <a:t>The Effect of Race and Sex on Physicians'</a:t>
            </a:r>
            <a:br>
              <a:rPr lang="en-US" b="1" dirty="0"/>
            </a:br>
            <a:r>
              <a:rPr lang="en-US" b="1" dirty="0"/>
              <a:t>Recommendations for Cardiac Catheterization</a:t>
            </a:r>
          </a:p>
        </p:txBody>
      </p:sp>
      <p:sp>
        <p:nvSpPr>
          <p:cNvPr id="21508" name="Rectangle 1028"/>
          <p:cNvSpPr>
            <a:spLocks noChangeArrowheads="1"/>
          </p:cNvSpPr>
          <p:nvPr/>
        </p:nvSpPr>
        <p:spPr bwMode="auto">
          <a:xfrm>
            <a:off x="0" y="6612167"/>
            <a:ext cx="2706687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Schulman et.al.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NEJM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1999;340:618.</a:t>
            </a: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9" t="23875" r="42308" b="23524"/>
          <a:stretch>
            <a:fillRect/>
          </a:stretch>
        </p:blipFill>
        <p:spPr bwMode="auto">
          <a:xfrm>
            <a:off x="457200" y="1721663"/>
            <a:ext cx="292496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90755"/>
      </p:ext>
    </p:extLst>
  </p:cSld>
  <p:clrMapOvr>
    <a:masterClrMapping/>
  </p:clrMapOvr>
  <p:transition spd="slow" advTm="52416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76" t="35938" r="33749" b="20313"/>
          <a:stretch>
            <a:fillRect/>
          </a:stretch>
        </p:blipFill>
        <p:spPr bwMode="auto">
          <a:xfrm>
            <a:off x="1117801" y="1260007"/>
            <a:ext cx="7162802" cy="51340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-1" y="6653054"/>
            <a:ext cx="889079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Greene et al.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Gen Intern Med.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2007 September; 22(9): 1231–1238.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304209" y="238992"/>
            <a:ext cx="8789987" cy="7620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defRPr/>
            </a:pPr>
            <a:r>
              <a:rPr lang="en-US" sz="2800" dirty="0">
                <a:solidFill>
                  <a:srgbClr val="008C95"/>
                </a:solidFill>
              </a:rPr>
              <a:t>Groundbreaking Study on Implicit Bias &amp;</a:t>
            </a:r>
            <a:br>
              <a:rPr lang="en-US" sz="2800" dirty="0">
                <a:solidFill>
                  <a:srgbClr val="008C95"/>
                </a:solidFill>
              </a:rPr>
            </a:br>
            <a:r>
              <a:rPr lang="en-US" sz="2800" dirty="0">
                <a:solidFill>
                  <a:srgbClr val="008C95"/>
                </a:solidFill>
              </a:rPr>
              <a:t>Physician Treatment Decisions</a:t>
            </a:r>
          </a:p>
        </p:txBody>
      </p:sp>
    </p:spTree>
    <p:extLst>
      <p:ext uri="{BB962C8B-B14F-4D97-AF65-F5344CB8AC3E}">
        <p14:creationId xmlns:p14="http://schemas.microsoft.com/office/powerpoint/2010/main" val="1809355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381000" y="228600"/>
            <a:ext cx="65532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b="1" dirty="0"/>
              <a:t>Physician </a:t>
            </a:r>
            <a:r>
              <a:rPr lang="en-US" altLang="en-US" b="1" u="sng" dirty="0"/>
              <a:t>Anti- Fat</a:t>
            </a:r>
            <a:r>
              <a:rPr lang="en-US" altLang="en-US" b="1" dirty="0"/>
              <a:t> Bias</a:t>
            </a:r>
          </a:p>
        </p:txBody>
      </p:sp>
      <p:sp>
        <p:nvSpPr>
          <p:cNvPr id="4" name="Rectangle 3"/>
          <p:cNvSpPr/>
          <p:nvPr/>
        </p:nvSpPr>
        <p:spPr>
          <a:xfrm>
            <a:off x="-76200" y="6306179"/>
            <a:ext cx="3886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Sabin JA, Marini M, Nosek BA (2012) Implicit and Explicit Anti-Fat Bias among a Large Sample of Medical Doctors by BMI, Race/Ethnicity and Gender. PLoS ONE 7(11): e48448. </a:t>
            </a:r>
          </a:p>
        </p:txBody>
      </p:sp>
      <p:pic>
        <p:nvPicPr>
          <p:cNvPr id="40964" name="Picture 2" descr="http://i.dailymail.co.uk/i/pix/2015/07/06/14/2A467EE700000578-3150888-image-m-2_14361891752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58674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846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healthca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979095"/>
            <a:ext cx="9144000" cy="448716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512763"/>
            <a:ext cx="9144000" cy="1028700"/>
          </a:xfrm>
          <a:solidFill>
            <a:srgbClr val="008C95">
              <a:alpha val="80000"/>
            </a:srgbClr>
          </a:solidFill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176213" algn="l"/>
            <a:r>
              <a:rPr lang="en-US" altLang="en-US" sz="3200" b="1" dirty="0">
                <a:solidFill>
                  <a:schemeClr val="bg1"/>
                </a:solidFill>
              </a:rPr>
              <a:t>Clinicians’ Implicit Ethnic/Racial Bias &amp; Perceptions of Care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177" y="6611779"/>
            <a:ext cx="4572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Blair et al.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Annals of Family Med.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2013 Jan/Feb; 11(1): 43–52.</a:t>
            </a: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152400" y="1979095"/>
            <a:ext cx="8839200" cy="425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STUDY</a:t>
            </a:r>
            <a:endParaRPr kumimoji="0" lang="en-US" altLang="en-US" sz="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Surveyed 2,908 patients, stratified by race/ethnicity; randomly selected from patient panels of 134 clinicians who had completed tests of explicit and implicit ethnic/racial bias.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FINDINGS</a:t>
            </a: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Explicit bias was 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among physicians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unrelated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patients’ perceptions.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Physicians with greater implicit bias were 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rated lower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their </a:t>
            </a:r>
            <a: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 patients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compared with a reference group of </a:t>
            </a:r>
            <a: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white patients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altLang="en-US" sz="10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Latino patients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gave clinicians 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lower ratings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 other groups and this </a:t>
            </a:r>
            <a: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 not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 on the clinician’s implicit bias.</a:t>
            </a:r>
          </a:p>
        </p:txBody>
      </p:sp>
    </p:spTree>
    <p:extLst>
      <p:ext uri="{BB962C8B-B14F-4D97-AF65-F5344CB8AC3E}">
        <p14:creationId xmlns:p14="http://schemas.microsoft.com/office/powerpoint/2010/main" val="29574494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 bwMode="auto">
          <a:xfrm>
            <a:off x="381000" y="304800"/>
            <a:ext cx="8763000" cy="1020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b="1" dirty="0"/>
              <a:t>Providers’ Nonverbal Communication </a:t>
            </a:r>
            <a:br>
              <a:rPr lang="en-US" altLang="en-US" b="1" dirty="0"/>
            </a:br>
            <a:r>
              <a:rPr lang="en-US" altLang="en-US" b="1" dirty="0"/>
              <a:t>May Differ by Race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57950"/>
            <a:ext cx="4572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Elliott, et al. (2016).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Differences in Physicians’ Verbal and Nonverbal Communication With Black and White Patients at the End of Life.</a:t>
            </a:r>
          </a:p>
        </p:txBody>
      </p:sp>
      <p:pic>
        <p:nvPicPr>
          <p:cNvPr id="43012" name="Picture 2" descr="doctor-patient-bedside-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2" y="1693235"/>
            <a:ext cx="5451475" cy="362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0540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6" name="Picture 6" descr="patient%20clipar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80718"/>
            <a:ext cx="29718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114800" y="4761843"/>
            <a:ext cx="1447800" cy="1195387"/>
            <a:chOff x="3749040" y="5370341"/>
            <a:chExt cx="1448550" cy="1422400"/>
          </a:xfrm>
        </p:grpSpPr>
        <p:pic>
          <p:nvPicPr>
            <p:cNvPr id="44064" name="Picture 8" descr="Free Prescription Bottle and Pill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9180" y="5473413"/>
              <a:ext cx="898410" cy="1319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5" name="Picture 12" descr="Vector Illustration Of A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/>
            <a:stretch>
              <a:fillRect/>
            </a:stretch>
          </p:blipFill>
          <p:spPr bwMode="auto">
            <a:xfrm>
              <a:off x="3749040" y="5370341"/>
              <a:ext cx="1328131" cy="142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loud Callout 2"/>
          <p:cNvSpPr/>
          <p:nvPr/>
        </p:nvSpPr>
        <p:spPr>
          <a:xfrm flipH="1">
            <a:off x="6623050" y="1663043"/>
            <a:ext cx="2435225" cy="1308100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Provider’s biases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(conscious or unconscious)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 patient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15857719"/>
              </p:ext>
            </p:extLst>
          </p:nvPr>
        </p:nvGraphicFramePr>
        <p:xfrm>
          <a:off x="2590800" y="0"/>
          <a:ext cx="5105400" cy="4137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Cloud Callout 10"/>
          <p:cNvSpPr/>
          <p:nvPr/>
        </p:nvSpPr>
        <p:spPr>
          <a:xfrm flipH="1">
            <a:off x="249238" y="1663043"/>
            <a:ext cx="2435225" cy="1452562"/>
          </a:xfrm>
          <a:prstGeom prst="cloudCallout">
            <a:avLst>
              <a:gd name="adj1" fmla="val 11834"/>
              <a:gd name="adj2" fmla="val 7068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Patient’s thoughts and feelings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 acceptance of medical advice, attitude, self-efficacy)</a:t>
            </a:r>
          </a:p>
        </p:txBody>
      </p:sp>
      <p:sp>
        <p:nvSpPr>
          <p:cNvPr id="8" name="Right Arrow 7"/>
          <p:cNvSpPr/>
          <p:nvPr/>
        </p:nvSpPr>
        <p:spPr>
          <a:xfrm rot="19718419">
            <a:off x="1917407" y="640334"/>
            <a:ext cx="1496203" cy="1053377"/>
          </a:xfrm>
          <a:prstGeom prst="rightArrow">
            <a:avLst>
              <a:gd name="adj1" fmla="val 42842"/>
              <a:gd name="adj2" fmla="val 4390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 Behavior in Encounter</a:t>
            </a:r>
          </a:p>
        </p:txBody>
      </p:sp>
      <p:sp>
        <p:nvSpPr>
          <p:cNvPr id="17" name="Right Arrow 16"/>
          <p:cNvSpPr/>
          <p:nvPr/>
        </p:nvSpPr>
        <p:spPr>
          <a:xfrm rot="2490058">
            <a:off x="2388971" y="3067614"/>
            <a:ext cx="1197951" cy="994659"/>
          </a:xfrm>
          <a:prstGeom prst="rightArrow">
            <a:avLst>
              <a:gd name="adj1" fmla="val 50000"/>
              <a:gd name="adj2" fmla="val 4390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 Satisfaction</a:t>
            </a:r>
          </a:p>
        </p:txBody>
      </p:sp>
      <p:sp>
        <p:nvSpPr>
          <p:cNvPr id="18" name="Right Arrow 17"/>
          <p:cNvSpPr/>
          <p:nvPr/>
        </p:nvSpPr>
        <p:spPr>
          <a:xfrm rot="2542013">
            <a:off x="3411063" y="4092706"/>
            <a:ext cx="1197951" cy="968359"/>
          </a:xfrm>
          <a:prstGeom prst="rightArrow">
            <a:avLst>
              <a:gd name="adj1" fmla="val 50000"/>
              <a:gd name="adj2" fmla="val 4390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Adherence</a:t>
            </a:r>
          </a:p>
        </p:txBody>
      </p:sp>
      <p:sp>
        <p:nvSpPr>
          <p:cNvPr id="19" name="Right Arrow 18"/>
          <p:cNvSpPr/>
          <p:nvPr/>
        </p:nvSpPr>
        <p:spPr>
          <a:xfrm rot="2175006" flipH="1">
            <a:off x="7027446" y="1059478"/>
            <a:ext cx="777409" cy="454188"/>
          </a:xfrm>
          <a:prstGeom prst="rightArrow">
            <a:avLst>
              <a:gd name="adj1" fmla="val 46753"/>
              <a:gd name="adj2" fmla="val 4390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4953000" y="4130100"/>
            <a:ext cx="638175" cy="408432"/>
          </a:xfrm>
          <a:prstGeom prst="downArrow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Striped Right Arrow 12"/>
          <p:cNvSpPr/>
          <p:nvPr/>
        </p:nvSpPr>
        <p:spPr>
          <a:xfrm flipH="1">
            <a:off x="5715000" y="4096572"/>
            <a:ext cx="2133600" cy="1447800"/>
          </a:xfrm>
          <a:prstGeom prst="stripedRightArrow">
            <a:avLst>
              <a:gd name="adj1" fmla="val 60337"/>
              <a:gd name="adj2" fmla="val 39043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Provider Interpersonal cues toward patient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191000" y="5922305"/>
            <a:ext cx="2179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Treatment Received 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7284" name="Picture 4" descr="clipart-woman-doctor-512x512- ..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3260068"/>
            <a:ext cx="1057275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loud Callout 28"/>
          <p:cNvSpPr/>
          <p:nvPr/>
        </p:nvSpPr>
        <p:spPr>
          <a:xfrm flipH="1">
            <a:off x="-228601" y="3380719"/>
            <a:ext cx="1676400" cy="1041400"/>
          </a:xfrm>
          <a:prstGeom prst="cloudCallout">
            <a:avLst>
              <a:gd name="adj1" fmla="val -55029"/>
              <a:gd name="adj2" fmla="val -1838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Patient’s biases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(conscious or unconscious)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 provider</a:t>
            </a:r>
          </a:p>
        </p:txBody>
      </p:sp>
      <p:sp>
        <p:nvSpPr>
          <p:cNvPr id="16" name="Circular Arrow 15"/>
          <p:cNvSpPr/>
          <p:nvPr/>
        </p:nvSpPr>
        <p:spPr>
          <a:xfrm rot="959686" flipV="1">
            <a:off x="2745969" y="368051"/>
            <a:ext cx="4414063" cy="2227917"/>
          </a:xfrm>
          <a:prstGeom prst="circularArrow">
            <a:avLst>
              <a:gd name="adj1" fmla="val 6305"/>
              <a:gd name="adj2" fmla="val 776721"/>
              <a:gd name="adj3" fmla="val 19976359"/>
              <a:gd name="adj4" fmla="val 12088561"/>
              <a:gd name="adj5" fmla="val 10371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49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2" grpId="0">
        <p:bldAsOne/>
      </p:bldGraphic>
      <p:bldP spid="11" grpId="0" animBg="1"/>
      <p:bldP spid="14" grpId="0"/>
      <p:bldP spid="14" grpId="1"/>
      <p:bldP spid="14" grpId="2"/>
      <p:bldP spid="2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195943" y="156721"/>
            <a:ext cx="8788902" cy="10624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cs typeface="Arial" panose="020B0604020202020204" pitchFamily="34" charset="0"/>
              </a:rPr>
              <a:t>When is Unconscious Bias in Action?</a:t>
            </a:r>
          </a:p>
        </p:txBody>
      </p:sp>
      <p:sp>
        <p:nvSpPr>
          <p:cNvPr id="228355" name="Rectangle 2051"/>
          <p:cNvSpPr>
            <a:spLocks noGrp="1" noChangeArrowheads="1"/>
          </p:cNvSpPr>
          <p:nvPr>
            <p:ph idx="1"/>
          </p:nvPr>
        </p:nvSpPr>
        <p:spPr>
          <a:xfrm>
            <a:off x="180703" y="3886200"/>
            <a:ext cx="8788902" cy="2290762"/>
          </a:xfrm>
          <a:noFill/>
        </p:spPr>
        <p:txBody>
          <a:bodyPr numCol="2" rtlCol="0" anchor="ctr">
            <a:no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000" dirty="0">
                <a:cs typeface="Times New Roman" pitchFamily="18" charset="0"/>
              </a:rPr>
              <a:t>When there is a need for </a:t>
            </a:r>
            <a:r>
              <a:rPr lang="en-US" sz="2000" i="1" dirty="0">
                <a:cs typeface="Times New Roman" pitchFamily="18" charset="0"/>
              </a:rPr>
              <a:t>“</a:t>
            </a:r>
            <a:r>
              <a:rPr lang="en-US" sz="2000" i="1" u="sng" dirty="0">
                <a:cs typeface="Times New Roman" pitchFamily="18" charset="0"/>
              </a:rPr>
              <a:t>cognitive shortcuts</a:t>
            </a:r>
            <a:r>
              <a:rPr lang="en-US" sz="2000" i="1" dirty="0">
                <a:cs typeface="Times New Roman" pitchFamily="18" charset="0"/>
              </a:rPr>
              <a:t>” </a:t>
            </a:r>
            <a:r>
              <a:rPr lang="en-US" sz="2000" dirty="0">
                <a:cs typeface="Times New Roman" pitchFamily="18" charset="0"/>
              </a:rPr>
              <a:t>and a </a:t>
            </a:r>
            <a:r>
              <a:rPr lang="en-US" sz="2000" i="1" u="sng" dirty="0">
                <a:cs typeface="Times New Roman" pitchFamily="18" charset="0"/>
              </a:rPr>
              <a:t>lack of full information</a:t>
            </a:r>
            <a:r>
              <a:rPr lang="en-US" sz="2000" i="1" dirty="0">
                <a:cs typeface="Times New Roman" pitchFamily="18" charset="0"/>
              </a:rPr>
              <a:t>.</a:t>
            </a:r>
            <a:endParaRPr lang="en-US" altLang="en-US" sz="1000" dirty="0"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en-US" sz="2000" dirty="0">
                <a:cs typeface="Times New Roman" pitchFamily="18" charset="0"/>
              </a:rPr>
              <a:t>Physicians, like everyone else, use these “cognitive shortcuts.”</a:t>
            </a:r>
          </a:p>
          <a:p>
            <a:pPr marL="627063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en-US" sz="2000" dirty="0">
                <a:cs typeface="Times New Roman" pitchFamily="18" charset="0"/>
              </a:rPr>
              <a:t>Situations characterized by:</a:t>
            </a:r>
          </a:p>
          <a:p>
            <a:pPr marL="1201738" lvl="1" indent="-34290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en-US" sz="1900" u="sng" dirty="0">
                <a:cs typeface="Times New Roman" pitchFamily="18" charset="0"/>
              </a:rPr>
              <a:t>time pressure </a:t>
            </a:r>
          </a:p>
          <a:p>
            <a:pPr marL="1201738" lvl="1" indent="-34290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en-US" sz="1900" u="sng" dirty="0">
                <a:cs typeface="Times New Roman" pitchFamily="18" charset="0"/>
              </a:rPr>
              <a:t>resource constraints</a:t>
            </a:r>
          </a:p>
          <a:p>
            <a:pPr marL="1201738" lvl="1" indent="-34290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en-US" sz="1900" u="sng" dirty="0">
                <a:cs typeface="Times New Roman" pitchFamily="18" charset="0"/>
              </a:rPr>
              <a:t>high cognitive demand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endParaRPr lang="en-US" sz="2000" dirty="0">
              <a:cs typeface="Times New Roman" pitchFamily="18" charset="0"/>
            </a:endParaRPr>
          </a:p>
        </p:txBody>
      </p:sp>
      <p:pic>
        <p:nvPicPr>
          <p:cNvPr id="45060" name="Picture 6" descr="multi-tasking, organize, man, men, women, woman, gender, differences, tasks, evolution, psychology, plan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0" t="1285" r="5663" b="3300"/>
          <a:stretch/>
        </p:blipFill>
        <p:spPr bwMode="auto">
          <a:xfrm>
            <a:off x="2028483" y="1135380"/>
            <a:ext cx="5123821" cy="233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9916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2AD6300-FDF4-40E8-BB28-B52B0B4BAD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t="25120"/>
          <a:stretch/>
        </p:blipFill>
        <p:spPr>
          <a:xfrm flipH="1">
            <a:off x="20" y="1676400"/>
            <a:ext cx="9143980" cy="417670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9610758B-DF17-401F-83B3-DF1652FA5200}"/>
              </a:ext>
            </a:extLst>
          </p:cNvPr>
          <p:cNvSpPr/>
          <p:nvPr/>
        </p:nvSpPr>
        <p:spPr>
          <a:xfrm>
            <a:off x="-457200" y="319087"/>
            <a:ext cx="9982200" cy="1143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3">
            <a:extLst>
              <a:ext uri="{FF2B5EF4-FFF2-40B4-BE49-F238E27FC236}">
                <a16:creationId xmlns="" xmlns:a16="http://schemas.microsoft.com/office/drawing/2014/main" id="{608F9C02-E926-4AED-9505-C37AF6668534}"/>
              </a:ext>
            </a:extLst>
          </p:cNvPr>
          <p:cNvSpPr txBox="1">
            <a:spLocks/>
          </p:cNvSpPr>
          <p:nvPr/>
        </p:nvSpPr>
        <p:spPr>
          <a:xfrm>
            <a:off x="152400" y="381000"/>
            <a:ext cx="8503940" cy="101917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600"/>
              </a:spcAft>
              <a:defRPr/>
            </a:pPr>
            <a:r>
              <a:rPr lang="en-US" sz="2900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Unconscious Biases Multiply to Produce Unequal Outcomes in Populations</a:t>
            </a:r>
          </a:p>
        </p:txBody>
      </p:sp>
    </p:spTree>
    <p:extLst>
      <p:ext uri="{BB962C8B-B14F-4D97-AF65-F5344CB8AC3E}">
        <p14:creationId xmlns:p14="http://schemas.microsoft.com/office/powerpoint/2010/main" val="176870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" r="25000" b="-2"/>
          <a:stretch/>
        </p:blipFill>
        <p:spPr bwMode="auto">
          <a:xfrm>
            <a:off x="457200" y="457202"/>
            <a:ext cx="3962400" cy="59435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C3647D6-E8F1-4FA9-8259-C554DAC80B2A}"/>
              </a:ext>
            </a:extLst>
          </p:cNvPr>
          <p:cNvSpPr txBox="1"/>
          <p:nvPr/>
        </p:nvSpPr>
        <p:spPr>
          <a:xfrm>
            <a:off x="5003800" y="571501"/>
            <a:ext cx="4114800" cy="571499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Reorganize structures and systems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forms of accountability based on outcomes…not good intentions</a:t>
            </a:r>
          </a:p>
        </p:txBody>
      </p:sp>
    </p:spTree>
    <p:extLst>
      <p:ext uri="{BB962C8B-B14F-4D97-AF65-F5344CB8AC3E}">
        <p14:creationId xmlns:p14="http://schemas.microsoft.com/office/powerpoint/2010/main" val="16648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playing IMG_2183.JPG">
            <a:extLst>
              <a:ext uri="{FF2B5EF4-FFF2-40B4-BE49-F238E27FC236}">
                <a16:creationId xmlns="" xmlns:a16="http://schemas.microsoft.com/office/drawing/2014/main" id="{934A680C-5766-4541-BE13-84744A669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6521268" cy="4888659"/>
          </a:xfrm>
          <a:prstGeom prst="rect">
            <a:avLst/>
          </a:prstGeom>
          <a:ln w="88900" cap="sq" cmpd="thickThin">
            <a:solidFill>
              <a:srgbClr val="008C95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6361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303B3BA0-E6D1-4B51-B0FC-AB26E30A464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9EC5C977-1B4A-4938-A7A6-A8EDE5399D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241300" y="321733"/>
            <a:ext cx="8680116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811575C1-D79C-46B7-B304-2F5B124A0C0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543300" y="4109417"/>
            <a:ext cx="20574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E9F4CBA5-2FE8-40D4-B987-AD7CD03CB6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0683" y="1106853"/>
            <a:ext cx="8242634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0" dirty="0"/>
              <a:t>Moving From Equal Treatment To Equal Outcomes: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1895BA2-A755-4084-88CF-99D9905B11FC}"/>
              </a:ext>
            </a:extLst>
          </p:cNvPr>
          <p:cNvSpPr/>
          <p:nvPr/>
        </p:nvSpPr>
        <p:spPr>
          <a:xfrm>
            <a:off x="1488592" y="4298540"/>
            <a:ext cx="616681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/>
              <a:t>A CALL TO ACTION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15387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63" y="237127"/>
            <a:ext cx="9017000" cy="1080343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</a:pPr>
            <a:r>
              <a:rPr lang="en-US" sz="2800" b="0" dirty="0"/>
              <a:t>Rule #1: Patients First - Ensure High Quality Standardized Demographic Data Collection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26027FD-6C19-40C7-B701-0C05547E2C54}"/>
              </a:ext>
            </a:extLst>
          </p:cNvPr>
          <p:cNvGrpSpPr>
            <a:grpSpLocks noChangeAspect="1"/>
          </p:cNvGrpSpPr>
          <p:nvPr/>
        </p:nvGrpSpPr>
        <p:grpSpPr>
          <a:xfrm>
            <a:off x="285563" y="1676400"/>
            <a:ext cx="8444310" cy="4878833"/>
            <a:chOff x="745010" y="2077991"/>
            <a:chExt cx="8050992" cy="465158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77418" y="2077991"/>
              <a:ext cx="236220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3048" r="24153" b="32258"/>
            <a:stretch>
              <a:fillRect/>
            </a:stretch>
          </p:blipFill>
          <p:spPr bwMode="auto">
            <a:xfrm>
              <a:off x="3657600" y="3276600"/>
              <a:ext cx="2137558" cy="3452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5"/>
            <a:srcRect l="52727" b="59952"/>
            <a:stretch>
              <a:fillRect/>
            </a:stretch>
          </p:blipFill>
          <p:spPr bwMode="auto">
            <a:xfrm>
              <a:off x="6937097" y="3931890"/>
              <a:ext cx="1858905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l="15385" b="24786"/>
            <a:stretch>
              <a:fillRect/>
            </a:stretch>
          </p:blipFill>
          <p:spPr bwMode="auto">
            <a:xfrm>
              <a:off x="5767076" y="2077991"/>
              <a:ext cx="1600200" cy="2133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010" y="4105392"/>
              <a:ext cx="1718466" cy="2341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8014025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3">
            <a:extLst>
              <a:ext uri="{FF2B5EF4-FFF2-40B4-BE49-F238E27FC236}">
                <a16:creationId xmlns="" xmlns:a16="http://schemas.microsoft.com/office/drawing/2014/main" id="{5E39A796-BE83-48B1-B33F-35C4A32AAB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9">
            <a:extLst>
              <a:ext uri="{FF2B5EF4-FFF2-40B4-BE49-F238E27FC236}">
                <a16:creationId xmlns="" xmlns:a16="http://schemas.microsoft.com/office/drawing/2014/main" id="{72F84B47-E267-4194-8194-831DB7B5547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842766" y="484632"/>
            <a:ext cx="4938073" cy="573918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noFill/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2" t="-1" r="16362" b="781"/>
          <a:stretch/>
        </p:blipFill>
        <p:spPr>
          <a:xfrm>
            <a:off x="4206239" y="2058701"/>
            <a:ext cx="4211126" cy="2587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C00F3C02-18EC-4BD9-BAB7-205DEFEB6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72" y="484632"/>
            <a:ext cx="2878321" cy="2209800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defTabSz="914400">
              <a:lnSpc>
                <a:spcPct val="125000"/>
              </a:lnSpc>
            </a:pPr>
            <a:r>
              <a:rPr lang="en-US" sz="2400" kern="1200" dirty="0">
                <a:cs typeface="Arial" panose="020B0604020202020204" pitchFamily="34" charset="0"/>
              </a:rPr>
              <a:t>Rule #</a:t>
            </a:r>
            <a:r>
              <a:rPr lang="en-US" sz="2400" dirty="0">
                <a:cs typeface="Arial" panose="020B0604020202020204" pitchFamily="34" charset="0"/>
              </a:rPr>
              <a:t>2: Develop a Cadence for Examining Quality Metrics, Population Health &amp; Patient Satisfaction by:</a:t>
            </a:r>
            <a:endParaRPr lang="en-US" sz="2400" kern="1200" dirty="0"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7501" y="2694432"/>
            <a:ext cx="3020054" cy="3529387"/>
          </a:xfrm>
        </p:spPr>
        <p:txBody>
          <a:bodyPr vert="horz" lIns="91440" tIns="45720" rIns="91440" bIns="45720" numCol="1" rtlCol="0">
            <a:normAutofit/>
          </a:bodyPr>
          <a:lstStyle/>
          <a:p>
            <a:pPr defTabSz="914400">
              <a:lnSpc>
                <a:spcPct val="16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2400" kern="1200" dirty="0">
                <a:cs typeface="Arial" panose="020B0604020202020204" pitchFamily="34" charset="0"/>
              </a:rPr>
              <a:t>Race</a:t>
            </a:r>
          </a:p>
          <a:p>
            <a:pPr defTabSz="914400">
              <a:lnSpc>
                <a:spcPct val="16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2400" kern="1200" dirty="0">
                <a:cs typeface="Arial" panose="020B0604020202020204" pitchFamily="34" charset="0"/>
              </a:rPr>
              <a:t>Ethnicity</a:t>
            </a:r>
            <a:endParaRPr lang="en-US" sz="2400" dirty="0">
              <a:cs typeface="Arial" panose="020B0604020202020204" pitchFamily="34" charset="0"/>
            </a:endParaRPr>
          </a:p>
          <a:p>
            <a:pPr defTabSz="914400">
              <a:lnSpc>
                <a:spcPct val="16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2400" kern="1200" dirty="0">
                <a:cs typeface="Arial" panose="020B0604020202020204" pitchFamily="34" charset="0"/>
              </a:rPr>
              <a:t>Language Preference </a:t>
            </a:r>
          </a:p>
          <a:p>
            <a:pPr defTabSz="914400">
              <a:lnSpc>
                <a:spcPct val="16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2400" kern="1200" dirty="0">
                <a:cs typeface="Arial" panose="020B0604020202020204" pitchFamily="34" charset="0"/>
              </a:rPr>
              <a:t>Sexual Orientation </a:t>
            </a:r>
          </a:p>
          <a:p>
            <a:pPr defTabSz="914400">
              <a:lnSpc>
                <a:spcPct val="16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2400" kern="1200" dirty="0">
                <a:cs typeface="Arial" panose="020B0604020202020204" pitchFamily="34" charset="0"/>
              </a:rPr>
              <a:t>Gender Identity</a:t>
            </a:r>
          </a:p>
        </p:txBody>
      </p:sp>
    </p:spTree>
    <p:extLst>
      <p:ext uri="{BB962C8B-B14F-4D97-AF65-F5344CB8AC3E}">
        <p14:creationId xmlns:p14="http://schemas.microsoft.com/office/powerpoint/2010/main" val="38680072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7">
            <a:extLst>
              <a:ext uri="{FF2B5EF4-FFF2-40B4-BE49-F238E27FC236}">
                <a16:creationId xmlns="" xmlns:a16="http://schemas.microsoft.com/office/drawing/2014/main" id="{B558F58E-93BA-44A3-BCDA-585AFF2E4F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9">
            <a:extLst>
              <a:ext uri="{FF2B5EF4-FFF2-40B4-BE49-F238E27FC236}">
                <a16:creationId xmlns="" xmlns:a16="http://schemas.microsoft.com/office/drawing/2014/main" id="{BCD0BBC1-A7D4-445D-98AC-95A6A45D8E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1490" y="2316480"/>
            <a:ext cx="370332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491490" y="2514600"/>
            <a:ext cx="3928110" cy="23974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dirty="0"/>
              <a:t>Rule # 3: </a:t>
            </a:r>
            <a:br>
              <a:rPr lang="en-US" dirty="0"/>
            </a:br>
            <a:r>
              <a:rPr lang="en-US" dirty="0"/>
              <a:t>Develop Goals &amp; Interventions That Respond to Inequities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904E633-113F-4C5F-8CCC-9B74D7D16C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2" r="-3623" b="5460"/>
          <a:stretch/>
        </p:blipFill>
        <p:spPr>
          <a:xfrm>
            <a:off x="4419600" y="0"/>
            <a:ext cx="6262914" cy="6858000"/>
          </a:xfrm>
          <a:prstGeom prst="flowChartOnlineStorage">
            <a:avLst/>
          </a:prstGeom>
        </p:spPr>
      </p:pic>
    </p:spTree>
    <p:extLst>
      <p:ext uri="{BB962C8B-B14F-4D97-AF65-F5344CB8AC3E}">
        <p14:creationId xmlns:p14="http://schemas.microsoft.com/office/powerpoint/2010/main" val="1854592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http://joichronicles.yolasite.com/resources/Hands_holding_world.jpg"/>
          <p:cNvPicPr>
            <a:picLocks noChangeAspect="1" noChangeArrowheads="1"/>
          </p:cNvPicPr>
          <p:nvPr/>
        </p:nvPicPr>
        <p:blipFill>
          <a:blip r:embed="rId3" cstate="print"/>
          <a:srcRect b="241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6581" y="649069"/>
            <a:ext cx="906741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It’s in your hands….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8195" name="Picture 2" descr="http://fearless-selling.ca/wp-content/uploads/2013/06/Good-Inten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863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857B999-089B-4C85-81AC-431415A202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2600" y="643466"/>
            <a:ext cx="4089398" cy="5573711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6" name="Content Placeholder 5" descr="iStock_000011297036XSmall[1].jpg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/>
          <a:srcRect t="11935" r="-345" b="2608"/>
          <a:stretch/>
        </p:blipFill>
        <p:spPr>
          <a:xfrm>
            <a:off x="762000" y="1066800"/>
            <a:ext cx="3619755" cy="47243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68845" y="865427"/>
            <a:ext cx="4270355" cy="51297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Myth of Equal Treatment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d1amk1w0mr5k0.cloudfront.net/blog/wp-content/uploads/2013/04/diversity-and-childre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" b="6379"/>
          <a:stretch/>
        </p:blipFill>
        <p:spPr bwMode="auto">
          <a:xfrm>
            <a:off x="0" y="0"/>
            <a:ext cx="9143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="" xmlns:a16="http://schemas.microsoft.com/office/drawing/2014/main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="" xmlns:a16="http://schemas.microsoft.com/office/drawing/2014/main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D37393BF-D232-4865-B826-B6F98E34A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>
            <a:normAutofit/>
          </a:bodyPr>
          <a:lstStyle/>
          <a:p>
            <a:pPr algn="ctr"/>
            <a:r>
              <a:rPr lang="en-US" sz="3100">
                <a:solidFill>
                  <a:schemeClr val="bg1"/>
                </a:solidFill>
              </a:rPr>
              <a:t>So, what’s the big deal? Are we really </a:t>
            </a:r>
            <a:r>
              <a:rPr lang="en-US" sz="3100" i="1">
                <a:solidFill>
                  <a:schemeClr val="bg1"/>
                </a:solidFill>
              </a:rPr>
              <a:t>THAT</a:t>
            </a:r>
            <a:r>
              <a:rPr lang="en-US" sz="3100">
                <a:solidFill>
                  <a:schemeClr val="bg1"/>
                </a:solidFill>
              </a:rPr>
              <a:t> diverse?</a:t>
            </a:r>
          </a:p>
        </p:txBody>
      </p:sp>
    </p:spTree>
    <p:extLst>
      <p:ext uri="{BB962C8B-B14F-4D97-AF65-F5344CB8AC3E}">
        <p14:creationId xmlns:p14="http://schemas.microsoft.com/office/powerpoint/2010/main" val="3271943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5105400"/>
            <a:ext cx="9144000" cy="696913"/>
          </a:xfr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100" b="0" dirty="0">
                <a:solidFill>
                  <a:srgbClr val="333333"/>
                </a:solidFill>
                <a:latin typeface="+mj-lt"/>
                <a:cs typeface="+mj-cs"/>
              </a:rPr>
              <a:t>THE USA TODAY DIVERSITY INDEX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54D8850-A41F-4E6B-93EA-71F4381C26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1688" r="4858" b="4164"/>
          <a:stretch/>
        </p:blipFill>
        <p:spPr>
          <a:xfrm>
            <a:off x="914400" y="152400"/>
            <a:ext cx="7353299" cy="476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18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793C5D-8E2B-4B43-BADF-3AC3802DC2C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6866" r="31667" b="11578"/>
          <a:stretch/>
        </p:blipFill>
        <p:spPr>
          <a:xfrm>
            <a:off x="697230" y="1828800"/>
            <a:ext cx="6377940" cy="4023227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140121184"/>
      </p:ext>
    </p:extLst>
  </p:cSld>
  <p:clrMapOvr>
    <a:masterClrMapping/>
  </p:clrMapOvr>
</p:sld>
</file>

<file path=ppt/theme/theme1.xml><?xml version="1.0" encoding="utf-8"?>
<a:theme xmlns:a="http://schemas.openxmlformats.org/drawingml/2006/main" name="Greenville Health System-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trium Health 4_3">
  <a:themeElements>
    <a:clrScheme name="Custom 1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27CED7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rium Health 4_3" id="{6193E1ED-38F7-4961-B3EA-CF9685484137}" vid="{93C55271-411F-4CBF-AAEB-EC9A9EC13D1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Atrium Health 4_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rium Health 4_3" id="{6193E1ED-38F7-4961-B3EA-CF9685484137}" vid="{93C55271-411F-4CBF-AAEB-EC9A9EC13D12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26203</TotalTime>
  <Words>2052</Words>
  <Application>Microsoft Office PowerPoint</Application>
  <PresentationFormat>On-screen Show (4:3)</PresentationFormat>
  <Paragraphs>270</Paragraphs>
  <Slides>44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Arial</vt:lpstr>
      <vt:lpstr>Arial Black</vt:lpstr>
      <vt:lpstr>Calibri</vt:lpstr>
      <vt:lpstr>Calibri Light</vt:lpstr>
      <vt:lpstr>Times New Roman</vt:lpstr>
      <vt:lpstr>Wingdings</vt:lpstr>
      <vt:lpstr>Greenville Health System-1</vt:lpstr>
      <vt:lpstr>Atrium Health 4_3</vt:lpstr>
      <vt:lpstr>Office Theme</vt:lpstr>
      <vt:lpstr>1_Office Theme</vt:lpstr>
      <vt:lpstr>1_Atrium Health 4_3</vt:lpstr>
      <vt:lpstr>2_Office Theme</vt:lpstr>
      <vt:lpstr>3_Office Theme</vt:lpstr>
      <vt:lpstr>4_Office Theme</vt:lpstr>
      <vt:lpstr>UNCONSCIOUS BIAS: The Impact on Populations</vt:lpstr>
      <vt:lpstr>My Uber Story</vt:lpstr>
      <vt:lpstr>PowerPoint Presentation</vt:lpstr>
      <vt:lpstr>PowerPoint Presentation</vt:lpstr>
      <vt:lpstr>PowerPoint Presentation</vt:lpstr>
      <vt:lpstr>The Myth of Equal Treatment</vt:lpstr>
      <vt:lpstr>So, what’s the big deal? Are we really THAT diverse?</vt:lpstr>
      <vt:lpstr>THE USA TODAY DIVERSITY INDEX</vt:lpstr>
      <vt:lpstr>2010</vt:lpstr>
      <vt:lpstr>2020</vt:lpstr>
      <vt:lpstr>2030</vt:lpstr>
      <vt:lpstr>2040</vt:lpstr>
      <vt:lpstr>2050</vt:lpstr>
      <vt:lpstr>2060</vt:lpstr>
      <vt:lpstr>2010</vt:lpstr>
      <vt:lpstr>2020</vt:lpstr>
      <vt:lpstr>The Difference That Differences Make in Health Care</vt:lpstr>
      <vt:lpstr>WHY IS UNCONSCIOUS BIAS A CONCERN FOR HEALTHCARE PROVIDERS?</vt:lpstr>
      <vt:lpstr>Minorities are less likely to…</vt:lpstr>
      <vt:lpstr>PowerPoint Presentation</vt:lpstr>
      <vt:lpstr>Unequal Outcomes</vt:lpstr>
      <vt:lpstr>BUT ARE ALL OF THESE INEQUALITIES INTENTIONAL? </vt:lpstr>
      <vt:lpstr>How Many Triangles Do You See?</vt:lpstr>
      <vt:lpstr>The “New Science” of Unconscious Bias</vt:lpstr>
      <vt:lpstr>What is Unconscious Bias?</vt:lpstr>
      <vt:lpstr>Test Your Unconscious Biases</vt:lpstr>
      <vt:lpstr>WHO COMES TO MIND?</vt:lpstr>
      <vt:lpstr>WHO gets hired…</vt:lpstr>
      <vt:lpstr>NBA Referees and Racial Bias</vt:lpstr>
      <vt:lpstr>Why is unconscious bias  such a big deal in healthcare?</vt:lpstr>
      <vt:lpstr>The Effect of Race and Sex on Physicians' Recommendations for Cardiac Catheterization</vt:lpstr>
      <vt:lpstr>Groundbreaking Study on Implicit Bias &amp; Physician Treatment Decisions</vt:lpstr>
      <vt:lpstr>Physician Anti- Fat Bias</vt:lpstr>
      <vt:lpstr>Clinicians’ Implicit Ethnic/Racial Bias &amp; Perceptions of Care</vt:lpstr>
      <vt:lpstr>Providers’ Nonverbal Communication  May Differ by Race</vt:lpstr>
      <vt:lpstr>PowerPoint Presentation</vt:lpstr>
      <vt:lpstr>When is Unconscious Bias in Action?</vt:lpstr>
      <vt:lpstr>PowerPoint Presentation</vt:lpstr>
      <vt:lpstr>PowerPoint Presentation</vt:lpstr>
      <vt:lpstr>Moving From Equal Treatment To Equal Outcomes:</vt:lpstr>
      <vt:lpstr>Rule #1: Patients First - Ensure High Quality Standardized Demographic Data Collection</vt:lpstr>
      <vt:lpstr>Rule #2: Develop a Cadence for Examining Quality Metrics, Population Health &amp; Patient Satisfaction by:</vt:lpstr>
      <vt:lpstr>Rule # 3:  Develop Goals &amp; Interventions That Respond to Inequities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Kinneil Coltman</dc:creator>
  <cp:lastModifiedBy>Elaine Ellis</cp:lastModifiedBy>
  <cp:revision>1162</cp:revision>
  <dcterms:created xsi:type="dcterms:W3CDTF">2013-03-21T12:53:50Z</dcterms:created>
  <dcterms:modified xsi:type="dcterms:W3CDTF">2018-03-21T14:06:02Z</dcterms:modified>
</cp:coreProperties>
</file>