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21"/>
  </p:notesMasterIdLst>
  <p:handoutMasterIdLst>
    <p:handoutMasterId r:id="rId22"/>
  </p:handoutMasterIdLst>
  <p:sldIdLst>
    <p:sldId id="371" r:id="rId2"/>
    <p:sldId id="457" r:id="rId3"/>
    <p:sldId id="476" r:id="rId4"/>
    <p:sldId id="469" r:id="rId5"/>
    <p:sldId id="477" r:id="rId6"/>
    <p:sldId id="478" r:id="rId7"/>
    <p:sldId id="480" r:id="rId8"/>
    <p:sldId id="462" r:id="rId9"/>
    <p:sldId id="468" r:id="rId10"/>
    <p:sldId id="466" r:id="rId11"/>
    <p:sldId id="467" r:id="rId12"/>
    <p:sldId id="465" r:id="rId13"/>
    <p:sldId id="473" r:id="rId14"/>
    <p:sldId id="452" r:id="rId15"/>
    <p:sldId id="453" r:id="rId16"/>
    <p:sldId id="474" r:id="rId17"/>
    <p:sldId id="470" r:id="rId18"/>
    <p:sldId id="471" r:id="rId19"/>
    <p:sldId id="481" r:id="rId20"/>
  </p:sldIdLst>
  <p:sldSz cx="9144000" cy="6858000" type="screen4x3"/>
  <p:notesSz cx="7010400" cy="92964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orient="horz" pos="3396">
          <p15:clr>
            <a:srgbClr val="A4A3A4"/>
          </p15:clr>
        </p15:guide>
        <p15:guide id="3" orient="horz" pos="648">
          <p15:clr>
            <a:srgbClr val="A4A3A4"/>
          </p15:clr>
        </p15:guide>
        <p15:guide id="4" pos="3168">
          <p15:clr>
            <a:srgbClr val="A4A3A4"/>
          </p15:clr>
        </p15:guide>
        <p15:guide id="5" pos="319">
          <p15:clr>
            <a:srgbClr val="A4A3A4"/>
          </p15:clr>
        </p15:guide>
        <p15:guide id="6" pos="370">
          <p15:clr>
            <a:srgbClr val="A4A3A4"/>
          </p15:clr>
        </p15:guide>
        <p15:guide id="7" pos="5976">
          <p15:clr>
            <a:srgbClr val="A4A3A4"/>
          </p15:clr>
        </p15:guide>
        <p15:guide id="8" pos="6048">
          <p15:clr>
            <a:srgbClr val="A4A3A4"/>
          </p15:clr>
        </p15:guide>
        <p15:guide id="9" orient="horz" pos="2160">
          <p15:clr>
            <a:srgbClr val="A4A3A4"/>
          </p15:clr>
        </p15:guide>
        <p15:guide id="10" orient="horz" pos="2996">
          <p15:clr>
            <a:srgbClr val="A4A3A4"/>
          </p15:clr>
        </p15:guide>
        <p15:guide id="11" orient="horz" pos="572">
          <p15:clr>
            <a:srgbClr val="A4A3A4"/>
          </p15:clr>
        </p15:guide>
        <p15:guide id="12" pos="2880">
          <p15:clr>
            <a:srgbClr val="A4A3A4"/>
          </p15:clr>
        </p15:guide>
        <p15:guide id="13" pos="290">
          <p15:clr>
            <a:srgbClr val="A4A3A4"/>
          </p15:clr>
        </p15:guide>
        <p15:guide id="14" pos="336">
          <p15:clr>
            <a:srgbClr val="A4A3A4"/>
          </p15:clr>
        </p15:guide>
        <p15:guide id="15" pos="5433">
          <p15:clr>
            <a:srgbClr val="A4A3A4"/>
          </p15:clr>
        </p15:guide>
        <p15:guide id="16" pos="54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Drozd" initials="ED" lastIdx="1" clrIdx="0">
    <p:extLst/>
  </p:cmAuthor>
  <p:cmAuthor id="2" name="Christie Teigland, Ph.D" initials="CTP" lastIdx="4" clrIdx="1"/>
  <p:cmAuthor id="3" name="Tiffany Gillis" initials="TG" lastIdx="5" clrIdx="2">
    <p:extLst/>
  </p:cmAuthor>
  <p:cmAuthor id="4" name="Caroline Pearson" initials="CP" lastIdx="3" clrIdx="3">
    <p:extLst/>
  </p:cmAuthor>
  <p:cmAuthor id="5" name="Haydn"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4"/>
    <a:srgbClr val="003B71"/>
    <a:srgbClr val="B9C8D3"/>
    <a:srgbClr val="C32032"/>
    <a:srgbClr val="D7B49E"/>
    <a:srgbClr val="BFCDC3"/>
    <a:srgbClr val="D1C392"/>
    <a:srgbClr val="009D3D"/>
    <a:srgbClr val="00A9F6"/>
    <a:srgbClr val="A3B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77" autoAdjust="0"/>
    <p:restoredTop sz="97225" autoAdjust="0"/>
  </p:normalViewPr>
  <p:slideViewPr>
    <p:cSldViewPr snapToGrid="0">
      <p:cViewPr varScale="1">
        <p:scale>
          <a:sx n="50" d="100"/>
          <a:sy n="50" d="100"/>
        </p:scale>
        <p:origin x="874" y="48"/>
      </p:cViewPr>
      <p:guideLst>
        <p:guide orient="horz" pos="2448"/>
        <p:guide orient="horz" pos="3396"/>
        <p:guide orient="horz" pos="648"/>
        <p:guide pos="3168"/>
        <p:guide pos="319"/>
        <p:guide pos="370"/>
        <p:guide pos="5976"/>
        <p:guide pos="6048"/>
        <p:guide orient="horz" pos="2160"/>
        <p:guide orient="horz" pos="2996"/>
        <p:guide orient="horz" pos="572"/>
        <p:guide pos="2880"/>
        <p:guide pos="290"/>
        <p:guide pos="336"/>
        <p:guide pos="5433"/>
        <p:guide pos="5498"/>
      </p:guideLst>
    </p:cSldViewPr>
  </p:slideViewPr>
  <p:notesTextViewPr>
    <p:cViewPr>
      <p:scale>
        <a:sx n="100" d="100"/>
        <a:sy n="100" d="100"/>
      </p:scale>
      <p:origin x="0" y="0"/>
    </p:cViewPr>
  </p:notesTextViewPr>
  <p:sorterViewPr>
    <p:cViewPr>
      <p:scale>
        <a:sx n="100" d="100"/>
        <a:sy n="100" d="100"/>
      </p:scale>
      <p:origin x="0" y="41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8266074204"/>
          <c:y val="6.6934404283801902E-2"/>
          <c:w val="0.87581114631895896"/>
          <c:h val="0.80639996588156604"/>
        </c:manualLayout>
      </c:layout>
      <c:barChart>
        <c:barDir val="col"/>
        <c:grouping val="clustered"/>
        <c:varyColors val="0"/>
        <c:ser>
          <c:idx val="0"/>
          <c:order val="0"/>
          <c:tx>
            <c:strRef>
              <c:f>Sheet1!$B$1</c:f>
              <c:strCache>
                <c:ptCount val="1"/>
                <c:pt idx="0">
                  <c:v>Physicians</c:v>
                </c:pt>
              </c:strCache>
            </c:strRef>
          </c:tx>
          <c:spPr>
            <a:solidFill>
              <a:srgbClr val="C32032"/>
            </a:solidFill>
            <a:ln>
              <a:noFill/>
            </a:ln>
            <a:effectLst/>
          </c:spPr>
          <c:invertIfNegative val="0"/>
          <c:dLbls>
            <c:dLbl>
              <c:idx val="3"/>
              <c:layout>
                <c:manualLayout>
                  <c:x val="0"/>
                  <c:y val="-1.410455641031269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0"/>
                  <c:y val="-2.8209112820625298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July 
2012 </c:v>
                </c:pt>
                <c:pt idx="1">
                  <c:v>January 
2013 </c:v>
                </c:pt>
                <c:pt idx="2">
                  <c:v>July 
2013 </c:v>
                </c:pt>
                <c:pt idx="3">
                  <c:v>January 
2014 </c:v>
                </c:pt>
                <c:pt idx="4">
                  <c:v>July 
2014 </c:v>
                </c:pt>
                <c:pt idx="5">
                  <c:v>January 
2015 </c:v>
                </c:pt>
                <c:pt idx="6">
                  <c:v>July 
2015 </c:v>
                </c:pt>
              </c:strCache>
            </c:strRef>
          </c:cat>
          <c:val>
            <c:numRef>
              <c:f>Sheet1!$B$2:$B$8</c:f>
              <c:numCache>
                <c:formatCode>#,##0</c:formatCode>
                <c:ptCount val="7"/>
                <c:pt idx="0">
                  <c:v>94720.037563094258</c:v>
                </c:pt>
                <c:pt idx="1">
                  <c:v>100513.1181797074</c:v>
                </c:pt>
                <c:pt idx="2">
                  <c:v>107285.23528731641</c:v>
                </c:pt>
                <c:pt idx="3">
                  <c:v>109471.549426353</c:v>
                </c:pt>
                <c:pt idx="4">
                  <c:v>113773.1454524281</c:v>
                </c:pt>
                <c:pt idx="5">
                  <c:v>133059.6757502587</c:v>
                </c:pt>
                <c:pt idx="6">
                  <c:v>141131.54831199069</c:v>
                </c:pt>
              </c:numCache>
            </c:numRef>
          </c:val>
          <c:extLst xmlns:c16r2="http://schemas.microsoft.com/office/drawing/2015/06/chart">
            <c:ext xmlns:c16="http://schemas.microsoft.com/office/drawing/2014/chart" uri="{C3380CC4-5D6E-409C-BE32-E72D297353CC}">
              <c16:uniqueId val="{00000001-6758-4028-9AA3-CC6C3A32E6A8}"/>
            </c:ext>
          </c:extLst>
        </c:ser>
        <c:dLbls>
          <c:dLblPos val="outEnd"/>
          <c:showLegendKey val="0"/>
          <c:showVal val="1"/>
          <c:showCatName val="0"/>
          <c:showSerName val="0"/>
          <c:showPercent val="0"/>
          <c:showBubbleSize val="0"/>
        </c:dLbls>
        <c:gapWidth val="219"/>
        <c:overlap val="-27"/>
        <c:axId val="422803808"/>
        <c:axId val="422802240"/>
      </c:barChart>
      <c:catAx>
        <c:axId val="422803808"/>
        <c:scaling>
          <c:orientation val="minMax"/>
        </c:scaling>
        <c:delete val="0"/>
        <c:axPos val="b"/>
        <c:numFmt formatCode="General" sourceLinked="1"/>
        <c:majorTickMark val="none"/>
        <c:minorTickMark val="none"/>
        <c:tickLblPos val="nextTo"/>
        <c:txPr>
          <a:bodyPr rot="-60000000" vert="horz" anchor="t" anchorCtr="1"/>
          <a:lstStyle/>
          <a:p>
            <a:pPr>
              <a:defRPr/>
            </a:pPr>
            <a:endParaRPr lang="en-US"/>
          </a:p>
        </c:txPr>
        <c:crossAx val="422802240"/>
        <c:crosses val="autoZero"/>
        <c:auto val="1"/>
        <c:lblAlgn val="ctr"/>
        <c:lblOffset val="100"/>
        <c:noMultiLvlLbl val="0"/>
      </c:catAx>
      <c:valAx>
        <c:axId val="42280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200"/>
                </a:pPr>
                <a:r>
                  <a:rPr lang="en-US" sz="1200"/>
                  <a:t>Number of Physicians (thousands) </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422803808"/>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1"/>
          <c:tx>
            <c:strRef>
              <c:f>Sheet1!$B$1</c:f>
              <c:strCache>
                <c:ptCount val="1"/>
                <c:pt idx="0">
                  <c:v>Physicians</c:v>
                </c:pt>
              </c:strCache>
            </c:strRef>
          </c:tx>
          <c:spPr>
            <a:solidFill>
              <a:srgbClr val="BFCDC3"/>
            </a:solidFill>
            <a:ln>
              <a:noFill/>
            </a:ln>
            <a:effectLst/>
          </c:spPr>
          <c:invertIfNegative val="0"/>
          <c:dLbls>
            <c:dLbl>
              <c:idx val="4"/>
              <c:layout>
                <c:manualLayout>
                  <c:x val="0"/>
                  <c:y val="-7.4669858496727E-3"/>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July 
2012</c:v>
                </c:pt>
                <c:pt idx="1">
                  <c:v>January 
2013</c:v>
                </c:pt>
                <c:pt idx="2">
                  <c:v>July 
2013</c:v>
                </c:pt>
                <c:pt idx="3">
                  <c:v>January 
2014</c:v>
                </c:pt>
                <c:pt idx="4">
                  <c:v>July 
2014</c:v>
                </c:pt>
                <c:pt idx="5">
                  <c:v>January 
2015</c:v>
                </c:pt>
                <c:pt idx="6">
                  <c:v>July 
2015</c:v>
                </c:pt>
              </c:strCache>
            </c:strRef>
          </c:cat>
          <c:val>
            <c:numRef>
              <c:f>Sheet1!$B$2:$B$8</c:f>
              <c:numCache>
                <c:formatCode>General</c:formatCode>
                <c:ptCount val="7"/>
                <c:pt idx="0">
                  <c:v>0.25782660000000002</c:v>
                </c:pt>
                <c:pt idx="1">
                  <c:v>0.27360319999999999</c:v>
                </c:pt>
                <c:pt idx="2">
                  <c:v>0.29204999999999998</c:v>
                </c:pt>
                <c:pt idx="3">
                  <c:v>0.29797079999999998</c:v>
                </c:pt>
                <c:pt idx="4" formatCode="0.0%">
                  <c:v>0.3097028</c:v>
                </c:pt>
                <c:pt idx="5" formatCode="0.0%">
                  <c:v>0.36218240000000002</c:v>
                </c:pt>
                <c:pt idx="6" formatCode="0.0%">
                  <c:v>0.38415009999999999</c:v>
                </c:pt>
              </c:numCache>
            </c:numRef>
          </c:val>
          <c:extLst xmlns:c16r2="http://schemas.microsoft.com/office/drawing/2015/06/chart">
            <c:ext xmlns:c16="http://schemas.microsoft.com/office/drawing/2014/chart" uri="{C3380CC4-5D6E-409C-BE32-E72D297353CC}">
              <c16:uniqueId val="{00000001-F2DE-411F-A2B5-2F9DE4E2B1F6}"/>
            </c:ext>
          </c:extLst>
        </c:ser>
        <c:dLbls>
          <c:dLblPos val="outEnd"/>
          <c:showLegendKey val="0"/>
          <c:showVal val="1"/>
          <c:showCatName val="0"/>
          <c:showSerName val="0"/>
          <c:showPercent val="0"/>
          <c:showBubbleSize val="0"/>
        </c:dLbls>
        <c:gapWidth val="219"/>
        <c:overlap val="-27"/>
        <c:axId val="422801064"/>
        <c:axId val="422802632"/>
        <c:extLst>
          <c:ext xmlns:c15="http://schemas.microsoft.com/office/drawing/2012/chart" uri="{02D57815-91ED-43cb-92C2-25804820EDAC}">
            <c15:filteredBarSeries>
              <c15:ser>
                <c:idx val="1"/>
                <c:order val="0"/>
                <c:tx>
                  <c:strRef>
                    <c:extLst>
                      <c:ext uri="{02D57815-91ED-43cb-92C2-25804820EDAC}">
                        <c15:formulaRef>
                          <c15:sqref>Sheet1!$C$1</c15:sqref>
                        </c15:formulaRef>
                      </c:ext>
                    </c:extLst>
                    <c:strCache>
                      <c:ptCount val="1"/>
                      <c:pt idx="0">
                        <c:v>Practices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F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dash"/>
                    </a:ln>
                    <a:effectLst/>
                  </c:spPr>
                  <c:trendlineType val="exp"/>
                  <c:dispRSqr val="0"/>
                  <c:dispEq val="0"/>
                </c:trendline>
                <c:cat>
                  <c:strRef>
                    <c:extLst>
                      <c:ext uri="{02D57815-91ED-43cb-92C2-25804820EDAC}">
                        <c15:formulaRef>
                          <c15:sqref>Sheet1!$A$2:$A$8</c15:sqref>
                        </c15:formulaRef>
                      </c:ext>
                    </c:extLst>
                    <c:strCache>
                      <c:ptCount val="7"/>
                      <c:pt idx="0">
                        <c:v>July 
2012</c:v>
                      </c:pt>
                      <c:pt idx="1">
                        <c:v>January 
2013</c:v>
                      </c:pt>
                      <c:pt idx="2">
                        <c:v>July 
2013</c:v>
                      </c:pt>
                      <c:pt idx="3">
                        <c:v>January 
2014</c:v>
                      </c:pt>
                      <c:pt idx="4">
                        <c:v>July 
2014</c:v>
                      </c:pt>
                      <c:pt idx="5">
                        <c:v>January 
2015</c:v>
                      </c:pt>
                      <c:pt idx="6">
                        <c:v>July 
2015</c:v>
                      </c:pt>
                    </c:strCache>
                  </c:strRef>
                </c:cat>
                <c:val>
                  <c:numRef>
                    <c:extLst>
                      <c:ext uri="{02D57815-91ED-43cb-92C2-25804820EDAC}">
                        <c15:formulaRef>
                          <c15:sqref>Sheet1!$C$2:$C$8</c15:sqref>
                        </c15:formulaRef>
                      </c:ext>
                    </c:extLst>
                    <c:numCache>
                      <c:formatCode>General</c:formatCode>
                      <c:ptCount val="7"/>
                      <c:pt idx="0">
                        <c:v>0.1363317</c:v>
                      </c:pt>
                      <c:pt idx="1">
                        <c:v>0.15448290000000001</c:v>
                      </c:pt>
                      <c:pt idx="2">
                        <c:v>0.17189090000000001</c:v>
                      </c:pt>
                      <c:pt idx="3">
                        <c:v>0.17490549999999999</c:v>
                      </c:pt>
                      <c:pt idx="4" formatCode="0.0%">
                        <c:v>0.18905559999999999</c:v>
                      </c:pt>
                      <c:pt idx="5" formatCode="0.0%">
                        <c:v>0.23767720000000001</c:v>
                      </c:pt>
                      <c:pt idx="6" formatCode="0.0%">
                        <c:v>0.25795980000000002</c:v>
                      </c:pt>
                    </c:numCache>
                  </c:numRef>
                </c:val>
                <c:extLst xmlns:c16r2="http://schemas.microsoft.com/office/drawing/2015/06/chart">
                  <c:ext xmlns:c16="http://schemas.microsoft.com/office/drawing/2014/chart" uri="{C3380CC4-5D6E-409C-BE32-E72D297353CC}">
                    <c16:uniqueId val="{00000000-F2DE-411F-A2B5-2F9DE4E2B1F6}"/>
                  </c:ext>
                </c:extLst>
              </c15:ser>
            </c15:filteredBarSeries>
          </c:ext>
        </c:extLst>
      </c:barChart>
      <c:catAx>
        <c:axId val="422801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22802632"/>
        <c:crosses val="autoZero"/>
        <c:auto val="1"/>
        <c:lblAlgn val="ctr"/>
        <c:lblOffset val="100"/>
        <c:noMultiLvlLbl val="0"/>
      </c:catAx>
      <c:valAx>
        <c:axId val="422802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100"/>
                </a:pPr>
                <a:r>
                  <a:rPr lang="en-US" sz="1100"/>
                  <a:t>Percent of Physicians </a:t>
                </a:r>
              </a:p>
            </c:rich>
          </c:tx>
          <c:layout>
            <c:manualLayout>
              <c:xMode val="edge"/>
              <c:yMode val="edge"/>
              <c:x val="4.8482197328785304E-3"/>
              <c:y val="0.29055939474527098"/>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42280106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Practices</c:v>
                </c:pt>
              </c:strCache>
            </c:strRef>
          </c:tx>
          <c:spPr>
            <a:solidFill>
              <a:srgbClr val="D7B49E"/>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July 
2012</c:v>
                </c:pt>
                <c:pt idx="1">
                  <c:v>January 
2013</c:v>
                </c:pt>
                <c:pt idx="2">
                  <c:v>July 
2013</c:v>
                </c:pt>
                <c:pt idx="3">
                  <c:v>January 
2014</c:v>
                </c:pt>
                <c:pt idx="4">
                  <c:v>July 
2014</c:v>
                </c:pt>
                <c:pt idx="5">
                  <c:v>January 
2015</c:v>
                </c:pt>
                <c:pt idx="6">
                  <c:v>July 
2015</c:v>
                </c:pt>
              </c:strCache>
            </c:strRef>
          </c:cat>
          <c:val>
            <c:numRef>
              <c:f>Sheet1!$C$2:$C$8</c:f>
              <c:numCache>
                <c:formatCode>#,##0</c:formatCode>
                <c:ptCount val="7"/>
                <c:pt idx="0">
                  <c:v>35673.449612403099</c:v>
                </c:pt>
                <c:pt idx="1">
                  <c:v>40422.26715832045</c:v>
                </c:pt>
                <c:pt idx="2">
                  <c:v>44973.809523809527</c:v>
                </c:pt>
                <c:pt idx="3">
                  <c:v>45765.518884784942</c:v>
                </c:pt>
                <c:pt idx="4">
                  <c:v>49470.143969789933</c:v>
                </c:pt>
                <c:pt idx="5">
                  <c:v>62188.806316767303</c:v>
                </c:pt>
                <c:pt idx="6">
                  <c:v>67494.1670555296</c:v>
                </c:pt>
              </c:numCache>
            </c:numRef>
          </c:val>
          <c:extLst xmlns:c16r2="http://schemas.microsoft.com/office/drawing/2015/06/chart">
            <c:ext xmlns:c16="http://schemas.microsoft.com/office/drawing/2014/chart" uri="{C3380CC4-5D6E-409C-BE32-E72D297353CC}">
              <c16:uniqueId val="{00000000-6758-4028-9AA3-CC6C3A32E6A8}"/>
            </c:ext>
          </c:extLst>
        </c:ser>
        <c:dLbls>
          <c:dLblPos val="outEnd"/>
          <c:showLegendKey val="0"/>
          <c:showVal val="1"/>
          <c:showCatName val="0"/>
          <c:showSerName val="0"/>
          <c:showPercent val="0"/>
          <c:showBubbleSize val="0"/>
        </c:dLbls>
        <c:gapWidth val="219"/>
        <c:overlap val="-27"/>
        <c:axId val="422803416"/>
        <c:axId val="422804592"/>
      </c:barChart>
      <c:catAx>
        <c:axId val="422803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22804592"/>
        <c:crosses val="autoZero"/>
        <c:auto val="1"/>
        <c:lblAlgn val="ctr"/>
        <c:lblOffset val="100"/>
        <c:noMultiLvlLbl val="0"/>
      </c:catAx>
      <c:valAx>
        <c:axId val="422804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050"/>
                </a:pPr>
                <a:r>
                  <a:rPr lang="en-US" sz="1050" dirty="0"/>
                  <a:t>Number of Practice </a:t>
                </a:r>
                <a:r>
                  <a:rPr lang="en-US" sz="1050" dirty="0" smtClean="0"/>
                  <a:t>Locations (Thousands)</a:t>
                </a:r>
                <a:endParaRPr lang="en-US" sz="1050" dirty="0"/>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422803416"/>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Practices</c:v>
                </c:pt>
              </c:strCache>
            </c:strRef>
          </c:tx>
          <c:spPr>
            <a:solidFill>
              <a:srgbClr val="D1C392"/>
            </a:solidFill>
            <a:ln>
              <a:noFill/>
            </a:ln>
            <a:effectLst/>
          </c:spPr>
          <c:invertIfNegative val="0"/>
          <c:dLbls>
            <c:numFmt formatCode="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July 
2012</c:v>
                </c:pt>
                <c:pt idx="1">
                  <c:v>January 
2013</c:v>
                </c:pt>
                <c:pt idx="2">
                  <c:v>July 
2013</c:v>
                </c:pt>
                <c:pt idx="3">
                  <c:v>January 
2014</c:v>
                </c:pt>
                <c:pt idx="4">
                  <c:v>July 
2014</c:v>
                </c:pt>
                <c:pt idx="5">
                  <c:v>January 
2015</c:v>
                </c:pt>
                <c:pt idx="6">
                  <c:v>July 
2015</c:v>
                </c:pt>
              </c:strCache>
            </c:strRef>
          </c:cat>
          <c:val>
            <c:numRef>
              <c:f>Sheet1!$C$2:$C$8</c:f>
              <c:numCache>
                <c:formatCode>General</c:formatCode>
                <c:ptCount val="7"/>
                <c:pt idx="0">
                  <c:v>0.1363317</c:v>
                </c:pt>
                <c:pt idx="1">
                  <c:v>0.15448290000000001</c:v>
                </c:pt>
                <c:pt idx="2">
                  <c:v>0.17189090000000001</c:v>
                </c:pt>
                <c:pt idx="3">
                  <c:v>0.17490549999999999</c:v>
                </c:pt>
                <c:pt idx="4" formatCode="0.0%">
                  <c:v>0.18905559999999999</c:v>
                </c:pt>
                <c:pt idx="5" formatCode="0.0%">
                  <c:v>0.23767720000000001</c:v>
                </c:pt>
                <c:pt idx="6" formatCode="0.0%">
                  <c:v>0.25795980000000002</c:v>
                </c:pt>
              </c:numCache>
            </c:numRef>
          </c:val>
          <c:extLst xmlns:c16r2="http://schemas.microsoft.com/office/drawing/2015/06/chart">
            <c:ext xmlns:c16="http://schemas.microsoft.com/office/drawing/2014/chart" uri="{C3380CC4-5D6E-409C-BE32-E72D297353CC}">
              <c16:uniqueId val="{00000000-F2DE-411F-A2B5-2F9DE4E2B1F6}"/>
            </c:ext>
          </c:extLst>
        </c:ser>
        <c:dLbls>
          <c:dLblPos val="outEnd"/>
          <c:showLegendKey val="0"/>
          <c:showVal val="1"/>
          <c:showCatName val="0"/>
          <c:showSerName val="0"/>
          <c:showPercent val="0"/>
          <c:showBubbleSize val="0"/>
        </c:dLbls>
        <c:gapWidth val="219"/>
        <c:overlap val="-27"/>
        <c:axId val="422805376"/>
        <c:axId val="422798320"/>
        <c:extLst>
          <c:ext xmlns:c15="http://schemas.microsoft.com/office/drawing/2012/chart" uri="{02D57815-91ED-43cb-92C2-25804820EDAC}">
            <c15:filteredBarSeries>
              <c15:ser>
                <c:idx val="0"/>
                <c:order val="1"/>
                <c:tx>
                  <c:strRef>
                    <c:extLst>
                      <c:ext uri="{02D57815-91ED-43cb-92C2-25804820EDAC}">
                        <c15:formulaRef>
                          <c15:sqref>Sheet1!$B$1</c15:sqref>
                        </c15:formulaRef>
                      </c:ext>
                    </c:extLst>
                    <c:strCache>
                      <c:ptCount val="1"/>
                      <c:pt idx="0">
                        <c:v>Physicians</c:v>
                      </c:pt>
                    </c:strCache>
                  </c:strRef>
                </c:tx>
                <c:spPr>
                  <a:solidFill>
                    <a:schemeClr val="bg2"/>
                  </a:solidFill>
                  <a:ln>
                    <a:noFill/>
                  </a:ln>
                  <a:effectLst/>
                </c:spPr>
                <c:invertIfNegative val="0"/>
                <c:dLbls>
                  <c:dLbl>
                    <c:idx val="4"/>
                    <c:layout>
                      <c:manualLayout>
                        <c:x val="0"/>
                        <c:y val="-2.4508526844556101E-2"/>
                      </c:manualLayout>
                    </c:layout>
                    <c:dLblPos val="outEnd"/>
                    <c:showLegendKey val="0"/>
                    <c:showVal val="1"/>
                    <c:showCatName val="0"/>
                    <c:showSerName val="0"/>
                    <c:showPercent val="0"/>
                    <c:showBubbleSize val="0"/>
                    <c:extLst>
                      <c:ex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bg2"/>
                      </a:solidFill>
                      <a:prstDash val="dash"/>
                    </a:ln>
                    <a:effectLst/>
                  </c:spPr>
                  <c:trendlineType val="exp"/>
                  <c:dispRSqr val="0"/>
                  <c:dispEq val="0"/>
                </c:trendline>
                <c:cat>
                  <c:strRef>
                    <c:extLst>
                      <c:ext uri="{02D57815-91ED-43cb-92C2-25804820EDAC}">
                        <c15:formulaRef>
                          <c15:sqref>Sheet1!$A$2:$A$8</c15:sqref>
                        </c15:formulaRef>
                      </c:ext>
                    </c:extLst>
                    <c:strCache>
                      <c:ptCount val="7"/>
                      <c:pt idx="0">
                        <c:v>July 
2012</c:v>
                      </c:pt>
                      <c:pt idx="1">
                        <c:v>January 
2013</c:v>
                      </c:pt>
                      <c:pt idx="2">
                        <c:v>July 
2013</c:v>
                      </c:pt>
                      <c:pt idx="3">
                        <c:v>January 
2014</c:v>
                      </c:pt>
                      <c:pt idx="4">
                        <c:v>July 
2014</c:v>
                      </c:pt>
                      <c:pt idx="5">
                        <c:v>January 
2015</c:v>
                      </c:pt>
                      <c:pt idx="6">
                        <c:v>July 
2015</c:v>
                      </c:pt>
                    </c:strCache>
                  </c:strRef>
                </c:cat>
                <c:val>
                  <c:numRef>
                    <c:extLst>
                      <c:ext uri="{02D57815-91ED-43cb-92C2-25804820EDAC}">
                        <c15:formulaRef>
                          <c15:sqref>Sheet1!$B$2:$B$8</c15:sqref>
                        </c15:formulaRef>
                      </c:ext>
                    </c:extLst>
                    <c:numCache>
                      <c:formatCode>General</c:formatCode>
                      <c:ptCount val="7"/>
                      <c:pt idx="0">
                        <c:v>0.25782660000000002</c:v>
                      </c:pt>
                      <c:pt idx="1">
                        <c:v>0.27360319999999999</c:v>
                      </c:pt>
                      <c:pt idx="2">
                        <c:v>0.29204999999999998</c:v>
                      </c:pt>
                      <c:pt idx="3">
                        <c:v>0.29797079999999998</c:v>
                      </c:pt>
                      <c:pt idx="4" formatCode="0.0%">
                        <c:v>0.3097028</c:v>
                      </c:pt>
                      <c:pt idx="5" formatCode="0.0%">
                        <c:v>0.36218240000000002</c:v>
                      </c:pt>
                      <c:pt idx="6" formatCode="0.0%">
                        <c:v>0.38415009999999999</c:v>
                      </c:pt>
                    </c:numCache>
                  </c:numRef>
                </c:val>
                <c:extLst xmlns:c16r2="http://schemas.microsoft.com/office/drawing/2015/06/chart">
                  <c:ext xmlns:c16="http://schemas.microsoft.com/office/drawing/2014/chart" uri="{C3380CC4-5D6E-409C-BE32-E72D297353CC}">
                    <c16:uniqueId val="{00000001-F2DE-411F-A2B5-2F9DE4E2B1F6}"/>
                  </c:ext>
                </c:extLst>
              </c15:ser>
            </c15:filteredBarSeries>
          </c:ext>
        </c:extLst>
      </c:barChart>
      <c:catAx>
        <c:axId val="42280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22798320"/>
        <c:crosses val="autoZero"/>
        <c:auto val="1"/>
        <c:lblAlgn val="ctr"/>
        <c:lblOffset val="100"/>
        <c:noMultiLvlLbl val="0"/>
      </c:catAx>
      <c:valAx>
        <c:axId val="422798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100"/>
                </a:pPr>
                <a:r>
                  <a:rPr lang="en-US" sz="1100"/>
                  <a:t>Percent of  Practice Locations</a:t>
                </a:r>
              </a:p>
            </c:rich>
          </c:tx>
          <c:layout>
            <c:manualLayout>
              <c:xMode val="edge"/>
              <c:yMode val="edge"/>
              <c:x val="1.11180534677071E-2"/>
              <c:y val="0.21220135899792"/>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4228053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 2012</c:v>
                </c:pt>
              </c:strCache>
            </c:strRef>
          </c:tx>
          <c:spPr>
            <a:solidFill>
              <a:srgbClr val="B9C8D3"/>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Northeast</c:v>
                </c:pt>
                <c:pt idx="1">
                  <c:v>South</c:v>
                </c:pt>
                <c:pt idx="2">
                  <c:v>Midwest</c:v>
                </c:pt>
                <c:pt idx="3">
                  <c:v>West</c:v>
                </c:pt>
                <c:pt idx="4">
                  <c:v>AK &amp; HI</c:v>
                </c:pt>
                <c:pt idx="5">
                  <c:v>National</c:v>
                </c:pt>
              </c:strCache>
            </c:strRef>
          </c:cat>
          <c:val>
            <c:numRef>
              <c:f>Sheet1!$B$2:$B$7</c:f>
              <c:numCache>
                <c:formatCode>0.0%</c:formatCode>
                <c:ptCount val="6"/>
                <c:pt idx="0">
                  <c:v>0.26533030000000002</c:v>
                </c:pt>
                <c:pt idx="1">
                  <c:v>0.210207</c:v>
                </c:pt>
                <c:pt idx="2">
                  <c:v>0.34302329999999998</c:v>
                </c:pt>
                <c:pt idx="3">
                  <c:v>0.24955279999999999</c:v>
                </c:pt>
                <c:pt idx="4">
                  <c:v>0.18252209999999999</c:v>
                </c:pt>
                <c:pt idx="5">
                  <c:v>0.25782660000000002</c:v>
                </c:pt>
              </c:numCache>
            </c:numRef>
          </c:val>
          <c:extLst xmlns:c16r2="http://schemas.microsoft.com/office/drawing/2015/06/chart">
            <c:ext xmlns:c16="http://schemas.microsoft.com/office/drawing/2014/chart" uri="{C3380CC4-5D6E-409C-BE32-E72D297353CC}">
              <c16:uniqueId val="{00000000-4FD5-4630-AA1E-E908D32B926F}"/>
            </c:ext>
          </c:extLst>
        </c:ser>
        <c:ser>
          <c:idx val="1"/>
          <c:order val="1"/>
          <c:tx>
            <c:strRef>
              <c:f>Sheet1!$C$1</c:f>
              <c:strCache>
                <c:ptCount val="1"/>
                <c:pt idx="0">
                  <c:v>July 2013</c:v>
                </c:pt>
              </c:strCache>
            </c:strRef>
          </c:tx>
          <c:spPr>
            <a:solidFill>
              <a:srgbClr val="007DA4"/>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Northeast</c:v>
                </c:pt>
                <c:pt idx="1">
                  <c:v>South</c:v>
                </c:pt>
                <c:pt idx="2">
                  <c:v>Midwest</c:v>
                </c:pt>
                <c:pt idx="3">
                  <c:v>West</c:v>
                </c:pt>
                <c:pt idx="4">
                  <c:v>AK &amp; HI</c:v>
                </c:pt>
                <c:pt idx="5">
                  <c:v>National</c:v>
                </c:pt>
              </c:strCache>
            </c:strRef>
          </c:cat>
          <c:val>
            <c:numRef>
              <c:f>Sheet1!$C$2:$C$7</c:f>
              <c:numCache>
                <c:formatCode>0.0%</c:formatCode>
                <c:ptCount val="6"/>
                <c:pt idx="0">
                  <c:v>0.31186380000000002</c:v>
                </c:pt>
                <c:pt idx="1">
                  <c:v>0.2461246</c:v>
                </c:pt>
                <c:pt idx="2">
                  <c:v>0.37940950000000001</c:v>
                </c:pt>
                <c:pt idx="3">
                  <c:v>0.26790960000000003</c:v>
                </c:pt>
                <c:pt idx="4">
                  <c:v>0.21436169999999999</c:v>
                </c:pt>
                <c:pt idx="5">
                  <c:v>0.29204999999999998</c:v>
                </c:pt>
              </c:numCache>
            </c:numRef>
          </c:val>
          <c:extLst xmlns:c16r2="http://schemas.microsoft.com/office/drawing/2015/06/chart">
            <c:ext xmlns:c16="http://schemas.microsoft.com/office/drawing/2014/chart" uri="{C3380CC4-5D6E-409C-BE32-E72D297353CC}">
              <c16:uniqueId val="{00000001-4FD5-4630-AA1E-E908D32B926F}"/>
            </c:ext>
          </c:extLst>
        </c:ser>
        <c:ser>
          <c:idx val="2"/>
          <c:order val="2"/>
          <c:tx>
            <c:strRef>
              <c:f>Sheet1!$D$1</c:f>
              <c:strCache>
                <c:ptCount val="1"/>
                <c:pt idx="0">
                  <c:v>July 2014</c:v>
                </c:pt>
              </c:strCache>
            </c:strRef>
          </c:tx>
          <c:spPr>
            <a:solidFill>
              <a:srgbClr val="003B71"/>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Northeast</c:v>
                </c:pt>
                <c:pt idx="1">
                  <c:v>South</c:v>
                </c:pt>
                <c:pt idx="2">
                  <c:v>Midwest</c:v>
                </c:pt>
                <c:pt idx="3">
                  <c:v>West</c:v>
                </c:pt>
                <c:pt idx="4">
                  <c:v>AK &amp; HI</c:v>
                </c:pt>
                <c:pt idx="5">
                  <c:v>National</c:v>
                </c:pt>
              </c:strCache>
            </c:strRef>
          </c:cat>
          <c:val>
            <c:numRef>
              <c:f>Sheet1!$D$2:$D$7</c:f>
              <c:numCache>
                <c:formatCode>0.0%</c:formatCode>
                <c:ptCount val="6"/>
                <c:pt idx="0">
                  <c:v>0.3247931</c:v>
                </c:pt>
                <c:pt idx="1">
                  <c:v>0.25731710000000002</c:v>
                </c:pt>
                <c:pt idx="2">
                  <c:v>0.40830820000000001</c:v>
                </c:pt>
                <c:pt idx="3">
                  <c:v>0.29025620000000002</c:v>
                </c:pt>
                <c:pt idx="4">
                  <c:v>0.19743179999999999</c:v>
                </c:pt>
                <c:pt idx="5">
                  <c:v>0.3097028</c:v>
                </c:pt>
              </c:numCache>
            </c:numRef>
          </c:val>
          <c:extLst xmlns:c16r2="http://schemas.microsoft.com/office/drawing/2015/06/chart">
            <c:ext xmlns:c16="http://schemas.microsoft.com/office/drawing/2014/chart" uri="{C3380CC4-5D6E-409C-BE32-E72D297353CC}">
              <c16:uniqueId val="{00000002-4FD5-4630-AA1E-E908D32B926F}"/>
            </c:ext>
          </c:extLst>
        </c:ser>
        <c:ser>
          <c:idx val="3"/>
          <c:order val="3"/>
          <c:tx>
            <c:strRef>
              <c:f>Sheet1!$E$1</c:f>
              <c:strCache>
                <c:ptCount val="1"/>
                <c:pt idx="0">
                  <c:v>July 2015</c:v>
                </c:pt>
              </c:strCache>
            </c:strRef>
          </c:tx>
          <c:spPr>
            <a:solidFill>
              <a:srgbClr val="C32032"/>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Northeast</c:v>
                </c:pt>
                <c:pt idx="1">
                  <c:v>South</c:v>
                </c:pt>
                <c:pt idx="2">
                  <c:v>Midwest</c:v>
                </c:pt>
                <c:pt idx="3">
                  <c:v>West</c:v>
                </c:pt>
                <c:pt idx="4">
                  <c:v>AK &amp; HI</c:v>
                </c:pt>
                <c:pt idx="5">
                  <c:v>National</c:v>
                </c:pt>
              </c:strCache>
            </c:strRef>
          </c:cat>
          <c:val>
            <c:numRef>
              <c:f>Sheet1!$E$2:$E$7</c:f>
              <c:numCache>
                <c:formatCode>0.0%</c:formatCode>
                <c:ptCount val="6"/>
                <c:pt idx="0">
                  <c:v>0.4161783</c:v>
                </c:pt>
                <c:pt idx="1">
                  <c:v>0.33152399999999999</c:v>
                </c:pt>
                <c:pt idx="2">
                  <c:v>0.49214380000000002</c:v>
                </c:pt>
                <c:pt idx="3">
                  <c:v>0.34022750000000002</c:v>
                </c:pt>
                <c:pt idx="4">
                  <c:v>0.26616380000000001</c:v>
                </c:pt>
                <c:pt idx="5">
                  <c:v>0.38415009999999999</c:v>
                </c:pt>
              </c:numCache>
            </c:numRef>
          </c:val>
          <c:extLst xmlns:c16r2="http://schemas.microsoft.com/office/drawing/2015/06/chart">
            <c:ext xmlns:c16="http://schemas.microsoft.com/office/drawing/2014/chart" uri="{C3380CC4-5D6E-409C-BE32-E72D297353CC}">
              <c16:uniqueId val="{00000003-4FD5-4630-AA1E-E908D32B926F}"/>
            </c:ext>
          </c:extLst>
        </c:ser>
        <c:dLbls>
          <c:showLegendKey val="0"/>
          <c:showVal val="0"/>
          <c:showCatName val="0"/>
          <c:showSerName val="0"/>
          <c:showPercent val="0"/>
          <c:showBubbleSize val="0"/>
        </c:dLbls>
        <c:gapWidth val="219"/>
        <c:axId val="422800280"/>
        <c:axId val="422798712"/>
      </c:barChart>
      <c:catAx>
        <c:axId val="422800280"/>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2798712"/>
        <c:crosses val="autoZero"/>
        <c:auto val="1"/>
        <c:lblAlgn val="ctr"/>
        <c:lblOffset val="100"/>
        <c:noMultiLvlLbl val="0"/>
      </c:catAx>
      <c:valAx>
        <c:axId val="42279871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Percent of Physicians in Region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2800280"/>
        <c:crosses val="autoZero"/>
        <c:crossBetween val="between"/>
      </c:valAx>
      <c:spPr>
        <a:noFill/>
        <a:ln w="635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 2012</c:v>
                </c:pt>
              </c:strCache>
            </c:strRef>
          </c:tx>
          <c:spPr>
            <a:solidFill>
              <a:srgbClr val="B9C8D3"/>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Northeast</c:v>
                </c:pt>
                <c:pt idx="1">
                  <c:v>South</c:v>
                </c:pt>
                <c:pt idx="2">
                  <c:v>Midwest</c:v>
                </c:pt>
                <c:pt idx="3">
                  <c:v>West</c:v>
                </c:pt>
                <c:pt idx="4">
                  <c:v>AK &amp; HI</c:v>
                </c:pt>
                <c:pt idx="5">
                  <c:v>National</c:v>
                </c:pt>
              </c:strCache>
            </c:strRef>
          </c:cat>
          <c:val>
            <c:numRef>
              <c:f>Sheet1!$B$2:$B$7</c:f>
              <c:numCache>
                <c:formatCode>0.0%</c:formatCode>
                <c:ptCount val="6"/>
                <c:pt idx="0">
                  <c:v>0.1328964</c:v>
                </c:pt>
                <c:pt idx="1">
                  <c:v>0.1216947</c:v>
                </c:pt>
                <c:pt idx="2">
                  <c:v>0.20130899999999999</c:v>
                </c:pt>
                <c:pt idx="3">
                  <c:v>0.11338380000000001</c:v>
                </c:pt>
                <c:pt idx="4">
                  <c:v>7.3409299999999997E-2</c:v>
                </c:pt>
                <c:pt idx="5">
                  <c:v>0.1363317</c:v>
                </c:pt>
              </c:numCache>
            </c:numRef>
          </c:val>
          <c:extLst xmlns:c16r2="http://schemas.microsoft.com/office/drawing/2015/06/chart">
            <c:ext xmlns:c16="http://schemas.microsoft.com/office/drawing/2014/chart" uri="{C3380CC4-5D6E-409C-BE32-E72D297353CC}">
              <c16:uniqueId val="{00000000-430B-4D2C-BD1A-AF78FD0DCE13}"/>
            </c:ext>
          </c:extLst>
        </c:ser>
        <c:ser>
          <c:idx val="1"/>
          <c:order val="1"/>
          <c:tx>
            <c:strRef>
              <c:f>Sheet1!$C$1</c:f>
              <c:strCache>
                <c:ptCount val="1"/>
                <c:pt idx="0">
                  <c:v>July 2013</c:v>
                </c:pt>
              </c:strCache>
            </c:strRef>
          </c:tx>
          <c:spPr>
            <a:solidFill>
              <a:srgbClr val="007DA4"/>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Northeast</c:v>
                </c:pt>
                <c:pt idx="1">
                  <c:v>South</c:v>
                </c:pt>
                <c:pt idx="2">
                  <c:v>Midwest</c:v>
                </c:pt>
                <c:pt idx="3">
                  <c:v>West</c:v>
                </c:pt>
                <c:pt idx="4">
                  <c:v>AK &amp; HI</c:v>
                </c:pt>
                <c:pt idx="5">
                  <c:v>National</c:v>
                </c:pt>
              </c:strCache>
            </c:strRef>
          </c:cat>
          <c:val>
            <c:numRef>
              <c:f>Sheet1!$C$2:$C$7</c:f>
              <c:numCache>
                <c:formatCode>0.0%</c:formatCode>
                <c:ptCount val="6"/>
                <c:pt idx="0">
                  <c:v>0.18042859999999999</c:v>
                </c:pt>
                <c:pt idx="1">
                  <c:v>0.1561862</c:v>
                </c:pt>
                <c:pt idx="2">
                  <c:v>0.24057629999999999</c:v>
                </c:pt>
                <c:pt idx="3">
                  <c:v>0.1361599</c:v>
                </c:pt>
                <c:pt idx="4">
                  <c:v>0.1009615</c:v>
                </c:pt>
                <c:pt idx="5">
                  <c:v>0.17189090000000001</c:v>
                </c:pt>
              </c:numCache>
            </c:numRef>
          </c:val>
          <c:extLst xmlns:c16r2="http://schemas.microsoft.com/office/drawing/2015/06/chart">
            <c:ext xmlns:c16="http://schemas.microsoft.com/office/drawing/2014/chart" uri="{C3380CC4-5D6E-409C-BE32-E72D297353CC}">
              <c16:uniqueId val="{00000001-430B-4D2C-BD1A-AF78FD0DCE13}"/>
            </c:ext>
          </c:extLst>
        </c:ser>
        <c:ser>
          <c:idx val="2"/>
          <c:order val="2"/>
          <c:tx>
            <c:strRef>
              <c:f>Sheet1!$D$1</c:f>
              <c:strCache>
                <c:ptCount val="1"/>
                <c:pt idx="0">
                  <c:v>July 2014</c:v>
                </c:pt>
              </c:strCache>
            </c:strRef>
          </c:tx>
          <c:spPr>
            <a:solidFill>
              <a:srgbClr val="003B71"/>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Northeast</c:v>
                </c:pt>
                <c:pt idx="1">
                  <c:v>South</c:v>
                </c:pt>
                <c:pt idx="2">
                  <c:v>Midwest</c:v>
                </c:pt>
                <c:pt idx="3">
                  <c:v>West</c:v>
                </c:pt>
                <c:pt idx="4">
                  <c:v>AK &amp; HI</c:v>
                </c:pt>
                <c:pt idx="5">
                  <c:v>National</c:v>
                </c:pt>
              </c:strCache>
            </c:strRef>
          </c:cat>
          <c:val>
            <c:numRef>
              <c:f>Sheet1!$D$2:$D$7</c:f>
              <c:numCache>
                <c:formatCode>0.0%</c:formatCode>
                <c:ptCount val="6"/>
                <c:pt idx="0">
                  <c:v>0.19295039999999999</c:v>
                </c:pt>
                <c:pt idx="1">
                  <c:v>0.16933870000000001</c:v>
                </c:pt>
                <c:pt idx="2">
                  <c:v>0.2650342</c:v>
                </c:pt>
                <c:pt idx="3">
                  <c:v>0.1591022</c:v>
                </c:pt>
                <c:pt idx="4">
                  <c:v>0.1010886</c:v>
                </c:pt>
                <c:pt idx="5">
                  <c:v>0.18905559999999999</c:v>
                </c:pt>
              </c:numCache>
            </c:numRef>
          </c:val>
          <c:extLst xmlns:c16r2="http://schemas.microsoft.com/office/drawing/2015/06/chart">
            <c:ext xmlns:c16="http://schemas.microsoft.com/office/drawing/2014/chart" uri="{C3380CC4-5D6E-409C-BE32-E72D297353CC}">
              <c16:uniqueId val="{00000002-430B-4D2C-BD1A-AF78FD0DCE13}"/>
            </c:ext>
          </c:extLst>
        </c:ser>
        <c:ser>
          <c:idx val="3"/>
          <c:order val="3"/>
          <c:tx>
            <c:strRef>
              <c:f>Sheet1!$E$1</c:f>
              <c:strCache>
                <c:ptCount val="1"/>
                <c:pt idx="0">
                  <c:v>July 2015</c:v>
                </c:pt>
              </c:strCache>
            </c:strRef>
          </c:tx>
          <c:spPr>
            <a:solidFill>
              <a:srgbClr val="C32032"/>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Northeast</c:v>
                </c:pt>
                <c:pt idx="1">
                  <c:v>South</c:v>
                </c:pt>
                <c:pt idx="2">
                  <c:v>Midwest</c:v>
                </c:pt>
                <c:pt idx="3">
                  <c:v>West</c:v>
                </c:pt>
                <c:pt idx="4">
                  <c:v>AK &amp; HI</c:v>
                </c:pt>
                <c:pt idx="5">
                  <c:v>National</c:v>
                </c:pt>
              </c:strCache>
            </c:strRef>
          </c:cat>
          <c:val>
            <c:numRef>
              <c:f>Sheet1!$E$2:$E$7</c:f>
              <c:numCache>
                <c:formatCode>0.0%</c:formatCode>
                <c:ptCount val="6"/>
                <c:pt idx="0">
                  <c:v>0.27543440000000002</c:v>
                </c:pt>
                <c:pt idx="1">
                  <c:v>0.237012</c:v>
                </c:pt>
                <c:pt idx="2">
                  <c:v>0.34658</c:v>
                </c:pt>
                <c:pt idx="3">
                  <c:v>0.2063104</c:v>
                </c:pt>
                <c:pt idx="4">
                  <c:v>0.1531806</c:v>
                </c:pt>
                <c:pt idx="5">
                  <c:v>0.25795980000000002</c:v>
                </c:pt>
              </c:numCache>
            </c:numRef>
          </c:val>
          <c:extLst xmlns:c16r2="http://schemas.microsoft.com/office/drawing/2015/06/chart">
            <c:ext xmlns:c16="http://schemas.microsoft.com/office/drawing/2014/chart" uri="{C3380CC4-5D6E-409C-BE32-E72D297353CC}">
              <c16:uniqueId val="{00000003-430B-4D2C-BD1A-AF78FD0DCE13}"/>
            </c:ext>
          </c:extLst>
        </c:ser>
        <c:dLbls>
          <c:showLegendKey val="0"/>
          <c:showVal val="0"/>
          <c:showCatName val="0"/>
          <c:showSerName val="0"/>
          <c:showPercent val="0"/>
          <c:showBubbleSize val="0"/>
        </c:dLbls>
        <c:gapWidth val="219"/>
        <c:axId val="421278448"/>
        <c:axId val="459652432"/>
      </c:barChart>
      <c:catAx>
        <c:axId val="421278448"/>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9652432"/>
        <c:crosses val="autoZero"/>
        <c:auto val="1"/>
        <c:lblAlgn val="ctr"/>
        <c:lblOffset val="100"/>
        <c:noMultiLvlLbl val="0"/>
      </c:catAx>
      <c:valAx>
        <c:axId val="459652432"/>
        <c:scaling>
          <c:orientation val="minMax"/>
          <c:max val="0.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Percent of Practice Locations in Region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1278448"/>
        <c:crosses val="autoZero"/>
        <c:crossBetween val="between"/>
        <c:majorUnit val="0.1"/>
      </c:valAx>
      <c:spPr>
        <a:noFill/>
        <a:ln w="635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Physicians</c:v>
                </c:pt>
              </c:strCache>
            </c:strRef>
          </c:tx>
          <c:spPr>
            <a:solidFill>
              <a:srgbClr val="007DA4"/>
            </a:solidFill>
            <a:ln>
              <a:solidFill>
                <a:schemeClr val="tx1">
                  <a:lumMod val="50000"/>
                  <a:lumOff val="50000"/>
                </a:schemeClr>
              </a:solidFill>
            </a:ln>
            <a:effectLst/>
          </c:spPr>
          <c:invertIfNegative val="0"/>
          <c:dLbls>
            <c:numFmt formatCode="\+0.0%;\-0.0%;0.0%" sourceLinked="0"/>
            <c:spPr>
              <a:noFill/>
              <a:ln>
                <a:noFill/>
              </a:ln>
              <a:effectLst/>
            </c:spPr>
            <c:txPr>
              <a:bodyPr rot="-5400000"/>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Northeast</c:v>
                </c:pt>
                <c:pt idx="1">
                  <c:v>South</c:v>
                </c:pt>
                <c:pt idx="2">
                  <c:v>Midwest</c:v>
                </c:pt>
                <c:pt idx="3">
                  <c:v>West (ex AK &amp; HI)</c:v>
                </c:pt>
                <c:pt idx="4">
                  <c:v>AK &amp; HI</c:v>
                </c:pt>
              </c:strCache>
            </c:strRef>
          </c:cat>
          <c:val>
            <c:numRef>
              <c:f>Sheet1!$B$2:$B$6</c:f>
              <c:numCache>
                <c:formatCode>0.00</c:formatCode>
                <c:ptCount val="5"/>
                <c:pt idx="0">
                  <c:v>0.57882352399839898</c:v>
                </c:pt>
                <c:pt idx="1">
                  <c:v>0.58569317400003895</c:v>
                </c:pt>
                <c:pt idx="2">
                  <c:v>0.43937736044234699</c:v>
                </c:pt>
                <c:pt idx="3">
                  <c:v>0.33219528072252802</c:v>
                </c:pt>
                <c:pt idx="4">
                  <c:v>0.48459660634282298</c:v>
                </c:pt>
              </c:numCache>
            </c:numRef>
          </c:val>
          <c:extLst xmlns:c16r2="http://schemas.microsoft.com/office/drawing/2015/06/chart">
            <c:ext xmlns:c16="http://schemas.microsoft.com/office/drawing/2014/chart" uri="{C3380CC4-5D6E-409C-BE32-E72D297353CC}">
              <c16:uniqueId val="{00000000-D17B-4514-8A5B-996FF009CC3F}"/>
            </c:ext>
          </c:extLst>
        </c:ser>
        <c:ser>
          <c:idx val="1"/>
          <c:order val="1"/>
          <c:tx>
            <c:strRef>
              <c:f>Sheet1!$C$1</c:f>
              <c:strCache>
                <c:ptCount val="1"/>
                <c:pt idx="0">
                  <c:v>Practice Locations</c:v>
                </c:pt>
              </c:strCache>
            </c:strRef>
          </c:tx>
          <c:spPr>
            <a:solidFill>
              <a:srgbClr val="003B71"/>
            </a:solidFill>
            <a:ln>
              <a:noFill/>
            </a:ln>
            <a:effectLst/>
          </c:spPr>
          <c:invertIfNegative val="0"/>
          <c:dLbls>
            <c:numFmt formatCode="\+0.0%;\-0.0%;0.0%" sourceLinked="0"/>
            <c:spPr>
              <a:noFill/>
              <a:ln>
                <a:noFill/>
              </a:ln>
              <a:effectLst/>
            </c:spPr>
            <c:txPr>
              <a:bodyPr rot="-5400000"/>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Northeast</c:v>
                </c:pt>
                <c:pt idx="1">
                  <c:v>South</c:v>
                </c:pt>
                <c:pt idx="2">
                  <c:v>Midwest</c:v>
                </c:pt>
                <c:pt idx="3">
                  <c:v>West (ex AK &amp; HI)</c:v>
                </c:pt>
                <c:pt idx="4">
                  <c:v>AK &amp; HI</c:v>
                </c:pt>
              </c:strCache>
            </c:strRef>
          </c:cat>
          <c:val>
            <c:numRef>
              <c:f>Sheet1!$C$2:$C$6</c:f>
              <c:numCache>
                <c:formatCode>0.00</c:formatCode>
                <c:ptCount val="5"/>
                <c:pt idx="0">
                  <c:v>1.055349006119334</c:v>
                </c:pt>
                <c:pt idx="1">
                  <c:v>0.97688061547999006</c:v>
                </c:pt>
                <c:pt idx="2">
                  <c:v>0.71538053945710001</c:v>
                </c:pt>
                <c:pt idx="3">
                  <c:v>0.81743328021936001</c:v>
                </c:pt>
                <c:pt idx="4">
                  <c:v>1.182619882078783</c:v>
                </c:pt>
              </c:numCache>
            </c:numRef>
          </c:val>
          <c:extLst xmlns:c16r2="http://schemas.microsoft.com/office/drawing/2015/06/chart">
            <c:ext xmlns:c16="http://schemas.microsoft.com/office/drawing/2014/chart" uri="{C3380CC4-5D6E-409C-BE32-E72D297353CC}">
              <c16:uniqueId val="{00000001-D17B-4514-8A5B-996FF009CC3F}"/>
            </c:ext>
          </c:extLst>
        </c:ser>
        <c:dLbls>
          <c:showLegendKey val="0"/>
          <c:showVal val="0"/>
          <c:showCatName val="0"/>
          <c:showSerName val="0"/>
          <c:showPercent val="0"/>
          <c:showBubbleSize val="0"/>
        </c:dLbls>
        <c:gapWidth val="219"/>
        <c:axId val="459652824"/>
        <c:axId val="459653216"/>
      </c:barChart>
      <c:catAx>
        <c:axId val="459652824"/>
        <c:scaling>
          <c:orientation val="minMax"/>
        </c:scaling>
        <c:delete val="0"/>
        <c:axPos val="b"/>
        <c:title>
          <c:tx>
            <c:rich>
              <a:bodyPr rot="0" vert="horz"/>
              <a:lstStyle/>
              <a:p>
                <a:pPr>
                  <a:defRPr/>
                </a:pPr>
                <a:r>
                  <a:rPr lang="en-US"/>
                  <a:t>Region</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en-US"/>
          </a:p>
        </c:txPr>
        <c:crossAx val="459653216"/>
        <c:crosses val="autoZero"/>
        <c:auto val="1"/>
        <c:lblAlgn val="ctr"/>
        <c:lblOffset val="100"/>
        <c:noMultiLvlLbl val="0"/>
      </c:catAx>
      <c:valAx>
        <c:axId val="459653216"/>
        <c:scaling>
          <c:orientation val="minMax"/>
        </c:scaling>
        <c:delete val="0"/>
        <c:axPos val="l"/>
        <c:majorGridlines>
          <c:spPr>
            <a:ln w="6350" cap="flat" cmpd="sng" algn="ctr">
              <a:solidFill>
                <a:schemeClr val="tx1">
                  <a:lumMod val="50000"/>
                  <a:lumOff val="50000"/>
                </a:schemeClr>
              </a:solidFill>
              <a:prstDash val="dash"/>
              <a:round/>
            </a:ln>
            <a:effectLst/>
          </c:spPr>
        </c:majorGridlines>
        <c:title>
          <c:tx>
            <c:rich>
              <a:bodyPr rot="-5400000" vert="horz"/>
              <a:lstStyle/>
              <a:p>
                <a:pPr>
                  <a:defRPr sz="1050"/>
                </a:pPr>
                <a:r>
                  <a:rPr lang="en-US" sz="1050"/>
                  <a:t>Percentage Change</a:t>
                </a:r>
              </a:p>
            </c:rich>
          </c:tx>
          <c:overlay val="0"/>
          <c:spPr>
            <a:noFill/>
            <a:ln>
              <a:noFill/>
            </a:ln>
            <a:effectLst/>
          </c:spPr>
        </c:title>
        <c:numFmt formatCode="\+0%;\-0%;0%" sourceLinked="0"/>
        <c:majorTickMark val="none"/>
        <c:minorTickMark val="none"/>
        <c:tickLblPos val="nextTo"/>
        <c:spPr>
          <a:noFill/>
          <a:ln>
            <a:noFill/>
          </a:ln>
          <a:effectLst/>
        </c:spPr>
        <c:txPr>
          <a:bodyPr rot="-60000000" vert="horz"/>
          <a:lstStyle/>
          <a:p>
            <a:pPr>
              <a:defRPr/>
            </a:pPr>
            <a:endParaRPr lang="en-US"/>
          </a:p>
        </c:txPr>
        <c:crossAx val="459652824"/>
        <c:crosses val="autoZero"/>
        <c:crossBetween val="between"/>
      </c:valAx>
      <c:spPr>
        <a:noFill/>
        <a:ln w="6350">
          <a:noFill/>
        </a:ln>
        <a:effectLst/>
      </c:spPr>
    </c:plotArea>
    <c:legend>
      <c:legendPos val="b"/>
      <c:overlay val="0"/>
      <c:spPr>
        <a:noFill/>
        <a:ln>
          <a:noFill/>
        </a:ln>
        <a:effectLst/>
      </c:spPr>
      <c:txPr>
        <a:bodyPr rot="0" vert="horz"/>
        <a:lstStyle/>
        <a:p>
          <a:pPr>
            <a:defRPr sz="1100"/>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100" dirty="0">
                <a:solidFill>
                  <a:srgbClr val="007DA4"/>
                </a:solidFill>
              </a:rPr>
              <a:t>Risk-Adjusted Payment Differences Between Physician Office and Outpatient Department by Episode of Care</a:t>
            </a:r>
          </a:p>
        </c:rich>
      </c:tx>
      <c:layout>
        <c:manualLayout>
          <c:xMode val="edge"/>
          <c:yMode val="edge"/>
          <c:x val="0.161493030304209"/>
          <c:y val="0"/>
        </c:manualLayout>
      </c:layout>
      <c:overlay val="0"/>
    </c:title>
    <c:autoTitleDeleted val="0"/>
    <c:plotArea>
      <c:layout>
        <c:manualLayout>
          <c:layoutTarget val="inner"/>
          <c:xMode val="edge"/>
          <c:yMode val="edge"/>
          <c:x val="2.3404255319148901E-2"/>
          <c:y val="0.148484978597474"/>
          <c:w val="0.95319148936170195"/>
          <c:h val="0.64506977031911406"/>
        </c:manualLayout>
      </c:layout>
      <c:barChart>
        <c:barDir val="col"/>
        <c:grouping val="clustered"/>
        <c:varyColors val="0"/>
        <c:ser>
          <c:idx val="0"/>
          <c:order val="0"/>
          <c:tx>
            <c:strRef>
              <c:f>Sheet1!$B$1</c:f>
              <c:strCache>
                <c:ptCount val="1"/>
                <c:pt idx="0">
                  <c:v>Physician Office</c:v>
                </c:pt>
              </c:strCache>
            </c:strRef>
          </c:tx>
          <c:spPr>
            <a:solidFill>
              <a:srgbClr val="B9C8D3"/>
            </a:solidFill>
          </c:spPr>
          <c:invertIfNegative val="0"/>
          <c:dPt>
            <c:idx val="1"/>
            <c:invertIfNegative val="0"/>
            <c:bubble3D val="0"/>
          </c:dPt>
          <c:dPt>
            <c:idx val="2"/>
            <c:invertIfNegative val="0"/>
            <c:bubble3D val="0"/>
          </c:dPt>
          <c:dLbls>
            <c:numFmt formatCode="_(&quot;$&quot;* #,##0_);_(&quot;$&quot;* \(#,##0\);_(&quot;$&quot;* &quot;-&quot;_);_(@_)"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Cardiac Imaging</c:v>
                </c:pt>
                <c:pt idx="1">
                  <c:v>Colonoscopy</c:v>
                </c:pt>
                <c:pt idx="2">
                  <c:v>Evaluation &amp; Management</c:v>
                </c:pt>
              </c:strCache>
            </c:strRef>
          </c:cat>
          <c:val>
            <c:numRef>
              <c:f>Sheet1!$B$2:$B$4</c:f>
              <c:numCache>
                <c:formatCode>"$"#,##0.00_);[Red]\("$"#,##0.00\)</c:formatCode>
                <c:ptCount val="3"/>
                <c:pt idx="0" formatCode="_(&quot;$&quot;* #,##0_);_(&quot;$&quot;* \(#,##0\);_(&quot;$&quot;* &quot;-&quot;??_);_(@_)">
                  <c:v>2862</c:v>
                </c:pt>
                <c:pt idx="1">
                  <c:v>1322</c:v>
                </c:pt>
                <c:pt idx="2" formatCode="_(&quot;$&quot;* #,##0.00_);_(&quot;$&quot;* \(#,##0.00\);_(&quot;$&quot;* &quot;-&quot;??_);_(@_)">
                  <c:v>406</c:v>
                </c:pt>
              </c:numCache>
            </c:numRef>
          </c:val>
        </c:ser>
        <c:ser>
          <c:idx val="1"/>
          <c:order val="1"/>
          <c:tx>
            <c:strRef>
              <c:f>Sheet1!$C$1</c:f>
              <c:strCache>
                <c:ptCount val="1"/>
                <c:pt idx="0">
                  <c:v>Outpatient Department</c:v>
                </c:pt>
              </c:strCache>
            </c:strRef>
          </c:tx>
          <c:spPr>
            <a:solidFill>
              <a:srgbClr val="C32032"/>
            </a:solidFill>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Cardiac Imaging</c:v>
                </c:pt>
                <c:pt idx="1">
                  <c:v>Colonoscopy</c:v>
                </c:pt>
                <c:pt idx="2">
                  <c:v>Evaluation &amp; Management</c:v>
                </c:pt>
              </c:strCache>
            </c:strRef>
          </c:cat>
          <c:val>
            <c:numRef>
              <c:f>Sheet1!$C$2:$C$4</c:f>
              <c:numCache>
                <c:formatCode>"$"#,##0.00_);[Red]\("$"#,##0.00\)</c:formatCode>
                <c:ptCount val="3"/>
                <c:pt idx="0" formatCode="_(&quot;$&quot;* #,##0_);_(&quot;$&quot;* \(#,##0\);_(&quot;$&quot;* &quot;-&quot;??_);_(@_)">
                  <c:v>5148</c:v>
                </c:pt>
                <c:pt idx="1">
                  <c:v>1784</c:v>
                </c:pt>
                <c:pt idx="2" formatCode="_(&quot;$&quot;* #,##0_);_(&quot;$&quot;* \(#,##0\);_(&quot;$&quot;* &quot;-&quot;??_);_(@_)">
                  <c:v>525</c:v>
                </c:pt>
              </c:numCache>
            </c:numRef>
          </c:val>
        </c:ser>
        <c:dLbls>
          <c:showLegendKey val="0"/>
          <c:showVal val="0"/>
          <c:showCatName val="0"/>
          <c:showSerName val="0"/>
          <c:showPercent val="0"/>
          <c:showBubbleSize val="0"/>
        </c:dLbls>
        <c:gapWidth val="32"/>
        <c:axId val="459654392"/>
        <c:axId val="459655960"/>
      </c:barChart>
      <c:catAx>
        <c:axId val="459654392"/>
        <c:scaling>
          <c:orientation val="minMax"/>
        </c:scaling>
        <c:delete val="0"/>
        <c:axPos val="b"/>
        <c:numFmt formatCode="General" sourceLinked="0"/>
        <c:majorTickMark val="none"/>
        <c:minorTickMark val="none"/>
        <c:tickLblPos val="nextTo"/>
        <c:crossAx val="459655960"/>
        <c:crosses val="autoZero"/>
        <c:auto val="1"/>
        <c:lblAlgn val="ctr"/>
        <c:lblOffset val="100"/>
        <c:noMultiLvlLbl val="0"/>
      </c:catAx>
      <c:valAx>
        <c:axId val="459655960"/>
        <c:scaling>
          <c:orientation val="minMax"/>
        </c:scaling>
        <c:delete val="1"/>
        <c:axPos val="l"/>
        <c:numFmt formatCode="&quot;$&quot;#,##0" sourceLinked="0"/>
        <c:majorTickMark val="none"/>
        <c:minorTickMark val="none"/>
        <c:tickLblPos val="nextTo"/>
        <c:crossAx val="459654392"/>
        <c:crosses val="autoZero"/>
        <c:crossBetween val="between"/>
      </c:valAx>
    </c:plotArea>
    <c:legend>
      <c:legendPos val="b"/>
      <c:layout>
        <c:manualLayout>
          <c:xMode val="edge"/>
          <c:yMode val="edge"/>
          <c:x val="0.18231526384767699"/>
          <c:y val="0.92339740360737699"/>
          <c:w val="0.63536947230464702"/>
          <c:h val="7.6602596392622596E-2"/>
        </c:manualLayout>
      </c:layout>
      <c:overlay val="0"/>
      <c:txPr>
        <a:bodyPr/>
        <a:lstStyle/>
        <a:p>
          <a:pPr>
            <a:defRPr sz="1050"/>
          </a:pPr>
          <a:endParaRPr lang="en-US"/>
        </a:p>
      </c:txPr>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5" dt="2016-08-26T18:07:46.955" idx="1">
    <p:pos x="10" y="10"/>
    <p:text>Subject to change pending Avalere review.</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841EB8A-391A-3641-811E-0542DC6BF8DE}" type="datetimeFigureOut">
              <a:rPr lang="en-US"/>
              <a:pPr/>
              <a:t>9/7/2016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99313C4-44AB-C946-BF03-E5D00CA3FC59}" type="slidenum">
              <a:rPr/>
              <a:pPr/>
              <a:t>‹#›</a:t>
            </a:fld>
            <a:endParaRPr lang="en-US"/>
          </a:p>
        </p:txBody>
      </p:sp>
    </p:spTree>
    <p:extLst>
      <p:ext uri="{BB962C8B-B14F-4D97-AF65-F5344CB8AC3E}">
        <p14:creationId xmlns:p14="http://schemas.microsoft.com/office/powerpoint/2010/main" val="71963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F1A391-E3F6-374C-B356-58B9B1CA5D0E}" type="datetimeFigureOut">
              <a:rPr lang="en-US"/>
              <a:pPr/>
              <a:t>9/7/2016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53597C-CB29-3E41-9C25-8CE07D7CF592}" type="slidenum">
              <a:rPr/>
              <a:pPr/>
              <a:t>‹#›</a:t>
            </a:fld>
            <a:endParaRPr lang="en-US"/>
          </a:p>
        </p:txBody>
      </p:sp>
    </p:spTree>
    <p:extLst>
      <p:ext uri="{BB962C8B-B14F-4D97-AF65-F5344CB8AC3E}">
        <p14:creationId xmlns:p14="http://schemas.microsoft.com/office/powerpoint/2010/main" val="3538829093"/>
      </p:ext>
    </p:extLst>
  </p:cSld>
  <p:clrMap bg1="lt1" tx1="dk1" bg2="lt2" tx2="dk2" accent1="accent1" accent2="accent2" accent3="accent3" accent4="accent4" accent5="accent5" accent6="accent6" hlink="hlink" folHlink="folHlink"/>
  <p:hf hdr="0" ftr="0" dt="0"/>
  <p:notesStyle>
    <a:lvl1pPr marL="0" algn="l" defTabSz="457039" rtl="0" eaLnBrk="1" latinLnBrk="0" hangingPunct="1">
      <a:defRPr sz="1200" kern="1200">
        <a:solidFill>
          <a:schemeClr val="tx1"/>
        </a:solidFill>
        <a:latin typeface="+mn-lt"/>
        <a:ea typeface="+mn-ea"/>
        <a:cs typeface="+mn-cs"/>
      </a:defRPr>
    </a:lvl1pPr>
    <a:lvl2pPr marL="457039" algn="l" defTabSz="457039" rtl="0" eaLnBrk="1" latinLnBrk="0" hangingPunct="1">
      <a:defRPr sz="1200" kern="1200">
        <a:solidFill>
          <a:schemeClr val="tx1"/>
        </a:solidFill>
        <a:latin typeface="+mn-lt"/>
        <a:ea typeface="+mn-ea"/>
        <a:cs typeface="+mn-cs"/>
      </a:defRPr>
    </a:lvl2pPr>
    <a:lvl3pPr marL="914079" algn="l" defTabSz="457039" rtl="0" eaLnBrk="1" latinLnBrk="0" hangingPunct="1">
      <a:defRPr sz="1200" kern="1200">
        <a:solidFill>
          <a:schemeClr val="tx1"/>
        </a:solidFill>
        <a:latin typeface="+mn-lt"/>
        <a:ea typeface="+mn-ea"/>
        <a:cs typeface="+mn-cs"/>
      </a:defRPr>
    </a:lvl3pPr>
    <a:lvl4pPr marL="1371119" algn="l" defTabSz="457039" rtl="0" eaLnBrk="1" latinLnBrk="0" hangingPunct="1">
      <a:defRPr sz="1200" kern="1200">
        <a:solidFill>
          <a:schemeClr val="tx1"/>
        </a:solidFill>
        <a:latin typeface="+mn-lt"/>
        <a:ea typeface="+mn-ea"/>
        <a:cs typeface="+mn-cs"/>
      </a:defRPr>
    </a:lvl4pPr>
    <a:lvl5pPr marL="1828159" algn="l" defTabSz="457039" rtl="0" eaLnBrk="1" latinLnBrk="0" hangingPunct="1">
      <a:defRPr sz="1200" kern="1200">
        <a:solidFill>
          <a:schemeClr val="tx1"/>
        </a:solidFill>
        <a:latin typeface="+mn-lt"/>
        <a:ea typeface="+mn-ea"/>
        <a:cs typeface="+mn-cs"/>
      </a:defRPr>
    </a:lvl5pPr>
    <a:lvl6pPr marL="2285199" algn="l" defTabSz="457039" rtl="0" eaLnBrk="1" latinLnBrk="0" hangingPunct="1">
      <a:defRPr sz="1200" kern="1200">
        <a:solidFill>
          <a:schemeClr val="tx1"/>
        </a:solidFill>
        <a:latin typeface="+mn-lt"/>
        <a:ea typeface="+mn-ea"/>
        <a:cs typeface="+mn-cs"/>
      </a:defRPr>
    </a:lvl6pPr>
    <a:lvl7pPr marL="2742237" algn="l" defTabSz="457039" rtl="0" eaLnBrk="1" latinLnBrk="0" hangingPunct="1">
      <a:defRPr sz="1200" kern="1200">
        <a:solidFill>
          <a:schemeClr val="tx1"/>
        </a:solidFill>
        <a:latin typeface="+mn-lt"/>
        <a:ea typeface="+mn-ea"/>
        <a:cs typeface="+mn-cs"/>
      </a:defRPr>
    </a:lvl7pPr>
    <a:lvl8pPr marL="3199278" algn="l" defTabSz="457039" rtl="0" eaLnBrk="1" latinLnBrk="0" hangingPunct="1">
      <a:defRPr sz="1200" kern="1200">
        <a:solidFill>
          <a:schemeClr val="tx1"/>
        </a:solidFill>
        <a:latin typeface="+mn-lt"/>
        <a:ea typeface="+mn-ea"/>
        <a:cs typeface="+mn-cs"/>
      </a:defRPr>
    </a:lvl8pPr>
    <a:lvl9pPr marL="3656316" algn="l" defTabSz="4570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53597C-CB29-3E41-9C25-8CE07D7CF592}" type="slidenum">
              <a:rPr/>
              <a:pPr/>
              <a:t>1</a:t>
            </a:fld>
            <a:endParaRPr lang="en-US" dirty="0"/>
          </a:p>
        </p:txBody>
      </p:sp>
    </p:spTree>
    <p:extLst>
      <p:ext uri="{BB962C8B-B14F-4D97-AF65-F5344CB8AC3E}">
        <p14:creationId xmlns:p14="http://schemas.microsoft.com/office/powerpoint/2010/main" val="50364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3597C-CB29-3E41-9C25-8CE07D7CF592}" type="slidenum">
              <a:rPr/>
              <a:pPr/>
              <a:t>5</a:t>
            </a:fld>
            <a:endParaRPr lang="en-US"/>
          </a:p>
        </p:txBody>
      </p:sp>
    </p:spTree>
    <p:extLst>
      <p:ext uri="{BB962C8B-B14F-4D97-AF65-F5344CB8AC3E}">
        <p14:creationId xmlns:p14="http://schemas.microsoft.com/office/powerpoint/2010/main" val="154351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0BDB2-1739-42DA-9621-F681983CD1AA}"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Tree>
    <p:extLst>
      <p:ext uri="{BB962C8B-B14F-4D97-AF65-F5344CB8AC3E}">
        <p14:creationId xmlns:p14="http://schemas.microsoft.com/office/powerpoint/2010/main" val="148756204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0BDB2-1739-42DA-9621-F681983CD1AA}"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Tree>
    <p:extLst>
      <p:ext uri="{BB962C8B-B14F-4D97-AF65-F5344CB8AC3E}">
        <p14:creationId xmlns:p14="http://schemas.microsoft.com/office/powerpoint/2010/main" val="3207789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0BDB2-1739-42DA-9621-F681983CD1AA}"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Tree>
    <p:extLst>
      <p:ext uri="{BB962C8B-B14F-4D97-AF65-F5344CB8AC3E}">
        <p14:creationId xmlns:p14="http://schemas.microsoft.com/office/powerpoint/2010/main" val="7730111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ingle Column No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7" name="Content Placeholder 8"/>
          <p:cNvSpPr>
            <a:spLocks noGrp="1"/>
          </p:cNvSpPr>
          <p:nvPr>
            <p:ph sz="quarter" idx="15"/>
          </p:nvPr>
        </p:nvSpPr>
        <p:spPr>
          <a:xfrm>
            <a:off x="460376" y="989907"/>
            <a:ext cx="8157748" cy="4907008"/>
          </a:xfrm>
          <a:prstGeom prst="rect">
            <a:avLst/>
          </a:prstGeom>
        </p:spPr>
        <p:txBody>
          <a:bodyPr lIns="82058" tIns="41029" rIns="82058" bIns="41029"/>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2"/>
              </a:buClr>
              <a:buFont typeface="Arial" pitchFamily="34" charset="0"/>
              <a:buChar char="−"/>
              <a:defRPr sz="1800"/>
            </a:lvl3pPr>
            <a:lvl4pPr marL="1030003" indent="-209420">
              <a:lnSpc>
                <a:spcPct val="100000"/>
              </a:lnSpc>
              <a:spcBef>
                <a:spcPts val="0"/>
              </a:spcBef>
              <a:spcAft>
                <a:spcPts val="900"/>
              </a:spcAft>
              <a:buClr>
                <a:schemeClr val="accent2"/>
              </a:buClr>
              <a:buFont typeface="Arial" pitchFamily="34" charset="0"/>
              <a:buChar char="»"/>
              <a:defRPr sz="1800"/>
            </a:lvl4pPr>
            <a:lvl5pPr marL="1230874" indent="-200872">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8065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Column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8" name="Text Placeholder 7"/>
          <p:cNvSpPr>
            <a:spLocks noGrp="1"/>
          </p:cNvSpPr>
          <p:nvPr>
            <p:ph type="body" sz="quarter" idx="13" hasCustomPrompt="1"/>
          </p:nvPr>
        </p:nvSpPr>
        <p:spPr>
          <a:xfrm>
            <a:off x="454603" y="971355"/>
            <a:ext cx="8149126" cy="378199"/>
          </a:xfrm>
          <a:prstGeom prst="rect">
            <a:avLst/>
          </a:prstGeom>
        </p:spPr>
        <p:txBody>
          <a:bodyPr lIns="82058" tIns="41029" rIns="82058" bIns="41029"/>
          <a:lstStyle>
            <a:lvl1pPr marL="0" indent="0">
              <a:buNone/>
              <a:defRPr sz="1800" cap="all" spc="45">
                <a:latin typeface="Arial" pitchFamily="34" charset="0"/>
                <a:cs typeface="Arial" pitchFamily="34" charset="0"/>
              </a:defRPr>
            </a:lvl1pPr>
          </a:lstStyle>
          <a:p>
            <a:pPr lvl="0"/>
            <a:r>
              <a:rPr lang="en-US" dirty="0" smtClean="0"/>
              <a:t>CLICK TO EDIT SUBTITLE</a:t>
            </a:r>
          </a:p>
        </p:txBody>
      </p:sp>
      <p:sp>
        <p:nvSpPr>
          <p:cNvPr id="7" name="Content Placeholder 8"/>
          <p:cNvSpPr>
            <a:spLocks noGrp="1"/>
          </p:cNvSpPr>
          <p:nvPr>
            <p:ph sz="quarter" idx="15" hasCustomPrompt="1"/>
          </p:nvPr>
        </p:nvSpPr>
        <p:spPr>
          <a:xfrm>
            <a:off x="487605" y="5927204"/>
            <a:ext cx="6372877" cy="698501"/>
          </a:xfrm>
          <a:prstGeom prst="rect">
            <a:avLst/>
          </a:prstGeom>
        </p:spPr>
        <p:txBody>
          <a:bodyPr/>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dirty="0" smtClean="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smtClean="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smtClean="0"/>
          </a:p>
        </p:txBody>
      </p:sp>
      <p:sp>
        <p:nvSpPr>
          <p:cNvPr id="12" name="Content Placeholder 8"/>
          <p:cNvSpPr>
            <a:spLocks noGrp="1"/>
          </p:cNvSpPr>
          <p:nvPr>
            <p:ph sz="quarter" idx="14"/>
          </p:nvPr>
        </p:nvSpPr>
        <p:spPr>
          <a:xfrm>
            <a:off x="460376" y="1466187"/>
            <a:ext cx="8157748" cy="4351348"/>
          </a:xfrm>
          <a:prstGeom prst="rect">
            <a:avLst/>
          </a:prstGeom>
        </p:spPr>
        <p:txBody>
          <a:bodyPr lIns="82058" tIns="41029" rIns="82058" bIns="41029"/>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2"/>
              </a:buClr>
              <a:buFont typeface="Arial" pitchFamily="34" charset="0"/>
              <a:buChar char="−"/>
              <a:defRPr sz="1800"/>
            </a:lvl3pPr>
            <a:lvl4pPr marL="1030003" indent="-209420">
              <a:lnSpc>
                <a:spcPct val="100000"/>
              </a:lnSpc>
              <a:spcBef>
                <a:spcPts val="0"/>
              </a:spcBef>
              <a:spcAft>
                <a:spcPts val="900"/>
              </a:spcAft>
              <a:buClr>
                <a:schemeClr val="accent2"/>
              </a:buClr>
              <a:buFont typeface="Arial" pitchFamily="34" charset="0"/>
              <a:buChar char="»"/>
              <a:defRPr sz="1800"/>
            </a:lvl4pPr>
            <a:lvl5pPr marL="1230874" indent="-200872">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8991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8" name="Text Placeholder 7"/>
          <p:cNvSpPr>
            <a:spLocks noGrp="1"/>
          </p:cNvSpPr>
          <p:nvPr>
            <p:ph type="body" sz="quarter" idx="13" hasCustomPrompt="1"/>
          </p:nvPr>
        </p:nvSpPr>
        <p:spPr>
          <a:xfrm>
            <a:off x="454603" y="971355"/>
            <a:ext cx="8149126" cy="378199"/>
          </a:xfrm>
          <a:prstGeom prst="rect">
            <a:avLst/>
          </a:prstGeom>
        </p:spPr>
        <p:txBody>
          <a:bodyPr lIns="82058" tIns="41029" rIns="82058" bIns="41029"/>
          <a:lstStyle>
            <a:lvl1pPr marL="0" indent="0">
              <a:buNone/>
              <a:defRPr sz="1800" cap="all" spc="50">
                <a:latin typeface="Arial" pitchFamily="34" charset="0"/>
                <a:cs typeface="Arial" pitchFamily="34" charset="0"/>
              </a:defRPr>
            </a:lvl1pPr>
          </a:lstStyle>
          <a:p>
            <a:pPr lvl="0"/>
            <a:r>
              <a:rPr lang="en-US" dirty="0" smtClean="0"/>
              <a:t>CLICK TO EDIT SUBTITLE</a:t>
            </a:r>
          </a:p>
        </p:txBody>
      </p:sp>
      <p:sp>
        <p:nvSpPr>
          <p:cNvPr id="9" name="Content Placeholder 8"/>
          <p:cNvSpPr>
            <a:spLocks noGrp="1"/>
          </p:cNvSpPr>
          <p:nvPr>
            <p:ph sz="quarter" idx="14"/>
          </p:nvPr>
        </p:nvSpPr>
        <p:spPr>
          <a:xfrm>
            <a:off x="460376" y="1466187"/>
            <a:ext cx="8157748" cy="4430730"/>
          </a:xfrm>
          <a:prstGeom prst="rect">
            <a:avLst/>
          </a:prstGeom>
        </p:spPr>
        <p:txBody>
          <a:bodyPr lIns="82058" tIns="41029" rIns="82058" bIns="41029"/>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2"/>
              </a:buClr>
              <a:buFont typeface="Arial" pitchFamily="34" charset="0"/>
              <a:buChar char="−"/>
              <a:defRPr sz="1800"/>
            </a:lvl3pPr>
            <a:lvl4pPr marL="1030003" indent="-209420">
              <a:lnSpc>
                <a:spcPct val="100000"/>
              </a:lnSpc>
              <a:spcBef>
                <a:spcPts val="0"/>
              </a:spcBef>
              <a:spcAft>
                <a:spcPts val="900"/>
              </a:spcAft>
              <a:buClr>
                <a:schemeClr val="accent2"/>
              </a:buClr>
              <a:buFont typeface="Arial" pitchFamily="34" charset="0"/>
              <a:buChar char="»"/>
              <a:defRPr sz="1800"/>
            </a:lvl4pPr>
            <a:lvl5pPr marL="1230874" indent="-200872">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4061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lumn No Subhead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7" name="Content Placeholder 8"/>
          <p:cNvSpPr>
            <a:spLocks noGrp="1"/>
          </p:cNvSpPr>
          <p:nvPr>
            <p:ph sz="quarter" idx="16"/>
          </p:nvPr>
        </p:nvSpPr>
        <p:spPr>
          <a:xfrm>
            <a:off x="460376" y="989907"/>
            <a:ext cx="8157748" cy="4861648"/>
          </a:xfrm>
          <a:prstGeom prst="rect">
            <a:avLst/>
          </a:prstGeom>
        </p:spPr>
        <p:txBody>
          <a:bodyPr lIns="82058" tIns="41029" rIns="82058" bIns="41029"/>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2"/>
              </a:buClr>
              <a:buFont typeface="Arial" pitchFamily="34" charset="0"/>
              <a:buChar char="−"/>
              <a:defRPr sz="1800"/>
            </a:lvl3pPr>
            <a:lvl4pPr marL="1030003" indent="-209420">
              <a:lnSpc>
                <a:spcPct val="100000"/>
              </a:lnSpc>
              <a:spcBef>
                <a:spcPts val="0"/>
              </a:spcBef>
              <a:spcAft>
                <a:spcPts val="900"/>
              </a:spcAft>
              <a:buClr>
                <a:schemeClr val="accent2"/>
              </a:buClr>
              <a:buFont typeface="Arial" pitchFamily="34" charset="0"/>
              <a:buChar char="»"/>
              <a:defRPr sz="1800"/>
            </a:lvl4pPr>
            <a:lvl5pPr marL="1230874" indent="-200872">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8"/>
          <p:cNvSpPr>
            <a:spLocks noGrp="1"/>
          </p:cNvSpPr>
          <p:nvPr>
            <p:ph sz="quarter" idx="15" hasCustomPrompt="1"/>
          </p:nvPr>
        </p:nvSpPr>
        <p:spPr>
          <a:xfrm>
            <a:off x="487605" y="5927204"/>
            <a:ext cx="6372877" cy="698501"/>
          </a:xfrm>
          <a:prstGeom prst="rect">
            <a:avLst/>
          </a:prstGeom>
        </p:spPr>
        <p:txBody>
          <a:bodyPr/>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dirty="0" smtClean="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smtClean="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smtClean="0"/>
          </a:p>
        </p:txBody>
      </p:sp>
    </p:spTree>
    <p:extLst>
      <p:ext uri="{BB962C8B-B14F-4D97-AF65-F5344CB8AC3E}">
        <p14:creationId xmlns:p14="http://schemas.microsoft.com/office/powerpoint/2010/main" val="203538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dirty="0"/>
          </a:p>
        </p:txBody>
      </p:sp>
      <p:sp>
        <p:nvSpPr>
          <p:cNvPr id="4"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7" name="Text Placeholder 7"/>
          <p:cNvSpPr>
            <a:spLocks noGrp="1"/>
          </p:cNvSpPr>
          <p:nvPr>
            <p:ph type="body" sz="quarter" idx="13" hasCustomPrompt="1"/>
          </p:nvPr>
        </p:nvSpPr>
        <p:spPr>
          <a:xfrm>
            <a:off x="454603" y="971355"/>
            <a:ext cx="3862018" cy="378199"/>
          </a:xfrm>
          <a:prstGeom prst="rect">
            <a:avLst/>
          </a:prstGeom>
        </p:spPr>
        <p:txBody>
          <a:bodyPr lIns="82058" tIns="41029" rIns="82058" bIns="41029"/>
          <a:lstStyle>
            <a:lvl1pPr marL="0" indent="0">
              <a:spcBef>
                <a:spcPts val="0"/>
              </a:spcBef>
              <a:buNone/>
              <a:defRPr sz="1800" cap="all" spc="45">
                <a:latin typeface="Arial" pitchFamily="34" charset="0"/>
                <a:cs typeface="Arial" pitchFamily="34" charset="0"/>
              </a:defRPr>
            </a:lvl1pPr>
          </a:lstStyle>
          <a:p>
            <a:pPr lvl="0"/>
            <a:r>
              <a:rPr lang="en-US" dirty="0" smtClean="0"/>
              <a:t>CLICK TO EDIT SUBTITLE</a:t>
            </a:r>
          </a:p>
        </p:txBody>
      </p:sp>
      <p:sp>
        <p:nvSpPr>
          <p:cNvPr id="8" name="Content Placeholder 8"/>
          <p:cNvSpPr>
            <a:spLocks noGrp="1"/>
          </p:cNvSpPr>
          <p:nvPr>
            <p:ph sz="quarter" idx="14"/>
          </p:nvPr>
        </p:nvSpPr>
        <p:spPr>
          <a:xfrm>
            <a:off x="460376" y="1466187"/>
            <a:ext cx="3871479" cy="4408049"/>
          </a:xfrm>
          <a:prstGeom prst="rect">
            <a:avLst/>
          </a:prstGeom>
        </p:spPr>
        <p:txBody>
          <a:bodyPr lIns="82058" tIns="41029" rIns="82058" bIns="41029"/>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2"/>
              </a:buClr>
              <a:buFont typeface="Arial" pitchFamily="34" charset="0"/>
              <a:buChar char="−"/>
              <a:defRPr sz="1800"/>
            </a:lvl3pPr>
            <a:lvl4pPr marL="1030003" indent="-209420">
              <a:lnSpc>
                <a:spcPct val="100000"/>
              </a:lnSpc>
              <a:spcBef>
                <a:spcPts val="0"/>
              </a:spcBef>
              <a:spcAft>
                <a:spcPts val="900"/>
              </a:spcAft>
              <a:buClr>
                <a:schemeClr val="accent2"/>
              </a:buClr>
              <a:buFont typeface="Arial" pitchFamily="34" charset="0"/>
              <a:buChar char="»"/>
              <a:defRPr sz="1800"/>
            </a:lvl4pPr>
            <a:lvl5pPr marL="1230874" indent="-200872">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7"/>
          <p:cNvSpPr>
            <a:spLocks noGrp="1"/>
          </p:cNvSpPr>
          <p:nvPr>
            <p:ph type="body" sz="quarter" idx="15" hasCustomPrompt="1"/>
          </p:nvPr>
        </p:nvSpPr>
        <p:spPr>
          <a:xfrm>
            <a:off x="4712566" y="971355"/>
            <a:ext cx="3862018" cy="378199"/>
          </a:xfrm>
          <a:prstGeom prst="rect">
            <a:avLst/>
          </a:prstGeom>
        </p:spPr>
        <p:txBody>
          <a:bodyPr lIns="82058" tIns="41029" rIns="82058" bIns="41029"/>
          <a:lstStyle>
            <a:lvl1pPr marL="0" indent="0">
              <a:spcBef>
                <a:spcPts val="0"/>
              </a:spcBef>
              <a:buNone/>
              <a:defRPr sz="1800" cap="all" spc="45">
                <a:latin typeface="Arial" pitchFamily="34" charset="0"/>
                <a:cs typeface="Arial" pitchFamily="34" charset="0"/>
              </a:defRPr>
            </a:lvl1pPr>
          </a:lstStyle>
          <a:p>
            <a:pPr lvl="0"/>
            <a:r>
              <a:rPr lang="en-US" dirty="0" smtClean="0"/>
              <a:t>CLICK TO EDIT SUBTITLE</a:t>
            </a:r>
          </a:p>
        </p:txBody>
      </p:sp>
      <p:sp>
        <p:nvSpPr>
          <p:cNvPr id="12" name="Content Placeholder 8"/>
          <p:cNvSpPr>
            <a:spLocks noGrp="1"/>
          </p:cNvSpPr>
          <p:nvPr>
            <p:ph sz="quarter" idx="16"/>
          </p:nvPr>
        </p:nvSpPr>
        <p:spPr>
          <a:xfrm>
            <a:off x="4718340" y="1466187"/>
            <a:ext cx="3871479" cy="4396709"/>
          </a:xfrm>
          <a:prstGeom prst="rect">
            <a:avLst/>
          </a:prstGeom>
        </p:spPr>
        <p:txBody>
          <a:bodyPr lIns="82058" tIns="41029" rIns="82058" bIns="41029"/>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2"/>
              </a:buClr>
              <a:buFont typeface="Arial" pitchFamily="34" charset="0"/>
              <a:buChar char="−"/>
              <a:defRPr sz="1800"/>
            </a:lvl3pPr>
            <a:lvl4pPr marL="1030003" indent="-209420">
              <a:lnSpc>
                <a:spcPct val="100000"/>
              </a:lnSpc>
              <a:spcBef>
                <a:spcPts val="0"/>
              </a:spcBef>
              <a:spcAft>
                <a:spcPts val="900"/>
              </a:spcAft>
              <a:buClr>
                <a:schemeClr val="accent2"/>
              </a:buClr>
              <a:buFont typeface="Arial" pitchFamily="34" charset="0"/>
              <a:buChar char="»"/>
              <a:defRPr sz="1800"/>
            </a:lvl4pPr>
            <a:lvl5pPr marL="1230874" indent="-200872">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898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with Sourc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dirty="0"/>
          </a:p>
        </p:txBody>
      </p:sp>
      <p:sp>
        <p:nvSpPr>
          <p:cNvPr id="4"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9" name="Text Placeholder 7"/>
          <p:cNvSpPr>
            <a:spLocks noGrp="1"/>
          </p:cNvSpPr>
          <p:nvPr>
            <p:ph type="body" sz="quarter" idx="13" hasCustomPrompt="1"/>
          </p:nvPr>
        </p:nvSpPr>
        <p:spPr>
          <a:xfrm>
            <a:off x="454603" y="971355"/>
            <a:ext cx="3862018" cy="378199"/>
          </a:xfrm>
          <a:prstGeom prst="rect">
            <a:avLst/>
          </a:prstGeom>
        </p:spPr>
        <p:txBody>
          <a:bodyPr lIns="82058" tIns="41029" rIns="82058" bIns="41029"/>
          <a:lstStyle>
            <a:lvl1pPr marL="0" indent="0">
              <a:spcBef>
                <a:spcPts val="0"/>
              </a:spcBef>
              <a:buNone/>
              <a:defRPr sz="1800" cap="all" spc="45">
                <a:latin typeface="Arial" pitchFamily="34" charset="0"/>
                <a:cs typeface="Arial" pitchFamily="34" charset="0"/>
              </a:defRPr>
            </a:lvl1pPr>
          </a:lstStyle>
          <a:p>
            <a:pPr lvl="0"/>
            <a:r>
              <a:rPr lang="en-US" dirty="0" smtClean="0"/>
              <a:t>CLICK TO EDIT SUBTITLE</a:t>
            </a:r>
          </a:p>
        </p:txBody>
      </p:sp>
      <p:sp>
        <p:nvSpPr>
          <p:cNvPr id="10" name="Content Placeholder 8"/>
          <p:cNvSpPr>
            <a:spLocks noGrp="1"/>
          </p:cNvSpPr>
          <p:nvPr>
            <p:ph sz="quarter" idx="14"/>
          </p:nvPr>
        </p:nvSpPr>
        <p:spPr>
          <a:xfrm>
            <a:off x="460376" y="1466188"/>
            <a:ext cx="3871479" cy="4340008"/>
          </a:xfrm>
          <a:prstGeom prst="rect">
            <a:avLst/>
          </a:prstGeom>
        </p:spPr>
        <p:txBody>
          <a:bodyPr lIns="82058" tIns="41029" rIns="82058" bIns="41029"/>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2"/>
              </a:buClr>
              <a:buFont typeface="Arial" pitchFamily="34" charset="0"/>
              <a:buChar char="−"/>
              <a:defRPr sz="1800"/>
            </a:lvl3pPr>
            <a:lvl4pPr marL="1030003" indent="-209420">
              <a:lnSpc>
                <a:spcPct val="100000"/>
              </a:lnSpc>
              <a:spcBef>
                <a:spcPts val="0"/>
              </a:spcBef>
              <a:spcAft>
                <a:spcPts val="900"/>
              </a:spcAft>
              <a:buClr>
                <a:schemeClr val="accent2"/>
              </a:buClr>
              <a:buFont typeface="Arial" pitchFamily="34" charset="0"/>
              <a:buChar char="»"/>
              <a:defRPr sz="1800"/>
            </a:lvl4pPr>
            <a:lvl5pPr marL="1230874" indent="-200872">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7"/>
          <p:cNvSpPr>
            <a:spLocks noGrp="1"/>
          </p:cNvSpPr>
          <p:nvPr>
            <p:ph type="body" sz="quarter" idx="15" hasCustomPrompt="1"/>
          </p:nvPr>
        </p:nvSpPr>
        <p:spPr>
          <a:xfrm>
            <a:off x="4712566" y="971355"/>
            <a:ext cx="3862018" cy="378199"/>
          </a:xfrm>
          <a:prstGeom prst="rect">
            <a:avLst/>
          </a:prstGeom>
        </p:spPr>
        <p:txBody>
          <a:bodyPr lIns="82058" tIns="41029" rIns="82058" bIns="41029"/>
          <a:lstStyle>
            <a:lvl1pPr marL="0" indent="0">
              <a:spcBef>
                <a:spcPts val="0"/>
              </a:spcBef>
              <a:buNone/>
              <a:defRPr sz="1800" cap="all" spc="45">
                <a:latin typeface="Arial" pitchFamily="34" charset="0"/>
                <a:cs typeface="Arial" pitchFamily="34" charset="0"/>
              </a:defRPr>
            </a:lvl1pPr>
          </a:lstStyle>
          <a:p>
            <a:pPr lvl="0"/>
            <a:r>
              <a:rPr lang="en-US" dirty="0" smtClean="0"/>
              <a:t>CLICK TO EDIT SUBTITLE</a:t>
            </a:r>
          </a:p>
        </p:txBody>
      </p:sp>
      <p:sp>
        <p:nvSpPr>
          <p:cNvPr id="14" name="Content Placeholder 8"/>
          <p:cNvSpPr>
            <a:spLocks noGrp="1"/>
          </p:cNvSpPr>
          <p:nvPr>
            <p:ph sz="quarter" idx="16"/>
          </p:nvPr>
        </p:nvSpPr>
        <p:spPr>
          <a:xfrm>
            <a:off x="4718340" y="1466188"/>
            <a:ext cx="3871479" cy="4340008"/>
          </a:xfrm>
          <a:prstGeom prst="rect">
            <a:avLst/>
          </a:prstGeom>
        </p:spPr>
        <p:txBody>
          <a:bodyPr lIns="82058" tIns="41029" rIns="82058" bIns="41029"/>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2"/>
              </a:buClr>
              <a:buFont typeface="Arial" pitchFamily="34" charset="0"/>
              <a:buChar char="−"/>
              <a:defRPr sz="1800"/>
            </a:lvl3pPr>
            <a:lvl4pPr marL="1030003" indent="-209420">
              <a:lnSpc>
                <a:spcPct val="100000"/>
              </a:lnSpc>
              <a:spcBef>
                <a:spcPts val="0"/>
              </a:spcBef>
              <a:spcAft>
                <a:spcPts val="900"/>
              </a:spcAft>
              <a:buClr>
                <a:schemeClr val="accent2"/>
              </a:buClr>
              <a:buFont typeface="Arial" pitchFamily="34" charset="0"/>
              <a:buChar char="»"/>
              <a:defRPr sz="1800"/>
            </a:lvl4pPr>
            <a:lvl5pPr marL="1230874" indent="-200872">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8"/>
          <p:cNvSpPr>
            <a:spLocks noGrp="1"/>
          </p:cNvSpPr>
          <p:nvPr>
            <p:ph sz="quarter" idx="17" hasCustomPrompt="1"/>
          </p:nvPr>
        </p:nvSpPr>
        <p:spPr>
          <a:xfrm>
            <a:off x="487605" y="5927204"/>
            <a:ext cx="6372877" cy="698501"/>
          </a:xfrm>
          <a:prstGeom prst="rect">
            <a:avLst/>
          </a:prstGeom>
        </p:spPr>
        <p:txBody>
          <a:bodyPr/>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dirty="0" smtClean="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smtClean="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smtClean="0"/>
          </a:p>
        </p:txBody>
      </p:sp>
    </p:spTree>
    <p:extLst>
      <p:ext uri="{BB962C8B-B14F-4D97-AF65-F5344CB8AC3E}">
        <p14:creationId xmlns:p14="http://schemas.microsoft.com/office/powerpoint/2010/main" val="407739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No Subhea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dirty="0"/>
          </a:p>
        </p:txBody>
      </p:sp>
      <p:sp>
        <p:nvSpPr>
          <p:cNvPr id="6"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8" name="Content Placeholder 8"/>
          <p:cNvSpPr>
            <a:spLocks noGrp="1"/>
          </p:cNvSpPr>
          <p:nvPr>
            <p:ph sz="quarter" idx="14"/>
          </p:nvPr>
        </p:nvSpPr>
        <p:spPr>
          <a:xfrm>
            <a:off x="460376" y="989907"/>
            <a:ext cx="3871479" cy="4907008"/>
          </a:xfrm>
          <a:prstGeom prst="rect">
            <a:avLst/>
          </a:prstGeom>
        </p:spPr>
        <p:txBody>
          <a:bodyPr lIns="82058" tIns="41029" rIns="82058" bIns="41029"/>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2"/>
              </a:buClr>
              <a:buFont typeface="Arial" pitchFamily="34" charset="0"/>
              <a:buChar char="−"/>
              <a:defRPr sz="1800"/>
            </a:lvl3pPr>
            <a:lvl4pPr marL="1030003" indent="-209420">
              <a:lnSpc>
                <a:spcPct val="100000"/>
              </a:lnSpc>
              <a:spcBef>
                <a:spcPts val="0"/>
              </a:spcBef>
              <a:spcAft>
                <a:spcPts val="900"/>
              </a:spcAft>
              <a:buClr>
                <a:schemeClr val="accent2"/>
              </a:buClr>
              <a:buFont typeface="Arial" pitchFamily="34" charset="0"/>
              <a:buChar char="»"/>
              <a:defRPr sz="1800"/>
            </a:lvl4pPr>
            <a:lvl5pPr marL="1230874" indent="-200872">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8"/>
          <p:cNvSpPr>
            <a:spLocks noGrp="1"/>
          </p:cNvSpPr>
          <p:nvPr>
            <p:ph sz="quarter" idx="17"/>
          </p:nvPr>
        </p:nvSpPr>
        <p:spPr>
          <a:xfrm>
            <a:off x="4718340" y="989907"/>
            <a:ext cx="3871479" cy="4907008"/>
          </a:xfrm>
          <a:prstGeom prst="rect">
            <a:avLst/>
          </a:prstGeom>
        </p:spPr>
        <p:txBody>
          <a:bodyPr lIns="82058" tIns="41029" rIns="82058" bIns="41029"/>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2"/>
              </a:buClr>
              <a:buFont typeface="Arial" pitchFamily="34" charset="0"/>
              <a:buChar char="−"/>
              <a:defRPr sz="1800"/>
            </a:lvl3pPr>
            <a:lvl4pPr marL="1030003" indent="-209420">
              <a:lnSpc>
                <a:spcPct val="100000"/>
              </a:lnSpc>
              <a:spcBef>
                <a:spcPts val="0"/>
              </a:spcBef>
              <a:spcAft>
                <a:spcPts val="900"/>
              </a:spcAft>
              <a:buClr>
                <a:schemeClr val="accent2"/>
              </a:buClr>
              <a:buFont typeface="Arial" pitchFamily="34" charset="0"/>
              <a:buChar char="»"/>
              <a:defRPr sz="1800"/>
            </a:lvl4pPr>
            <a:lvl5pPr marL="1230874" indent="-200872">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8169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with Source No Subhea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dirty="0"/>
          </a:p>
        </p:txBody>
      </p:sp>
      <p:sp>
        <p:nvSpPr>
          <p:cNvPr id="4"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5" name="Content Placeholder 8"/>
          <p:cNvSpPr>
            <a:spLocks noGrp="1"/>
          </p:cNvSpPr>
          <p:nvPr>
            <p:ph sz="quarter" idx="14"/>
          </p:nvPr>
        </p:nvSpPr>
        <p:spPr>
          <a:xfrm>
            <a:off x="460376" y="989907"/>
            <a:ext cx="3871479" cy="4827628"/>
          </a:xfrm>
          <a:prstGeom prst="rect">
            <a:avLst/>
          </a:prstGeom>
        </p:spPr>
        <p:txBody>
          <a:bodyPr lIns="82058" tIns="41029" rIns="82058" bIns="41029"/>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2"/>
              </a:buClr>
              <a:buFont typeface="Arial" pitchFamily="34" charset="0"/>
              <a:buChar char="−"/>
              <a:defRPr sz="1800"/>
            </a:lvl3pPr>
            <a:lvl4pPr marL="1030003" indent="-209420">
              <a:lnSpc>
                <a:spcPct val="100000"/>
              </a:lnSpc>
              <a:spcBef>
                <a:spcPts val="0"/>
              </a:spcBef>
              <a:spcAft>
                <a:spcPts val="900"/>
              </a:spcAft>
              <a:buClr>
                <a:schemeClr val="accent2"/>
              </a:buClr>
              <a:buFont typeface="Arial" pitchFamily="34" charset="0"/>
              <a:buChar char="»"/>
              <a:defRPr sz="1800"/>
            </a:lvl4pPr>
            <a:lvl5pPr marL="1230874" indent="-200872">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8"/>
          <p:cNvSpPr>
            <a:spLocks noGrp="1"/>
          </p:cNvSpPr>
          <p:nvPr>
            <p:ph sz="quarter" idx="17"/>
          </p:nvPr>
        </p:nvSpPr>
        <p:spPr>
          <a:xfrm>
            <a:off x="4718340" y="989907"/>
            <a:ext cx="3871479" cy="4827628"/>
          </a:xfrm>
          <a:prstGeom prst="rect">
            <a:avLst/>
          </a:prstGeom>
        </p:spPr>
        <p:txBody>
          <a:bodyPr lIns="82058" tIns="41029" rIns="82058" bIns="41029"/>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2"/>
              </a:buClr>
              <a:buFont typeface="Arial" pitchFamily="34" charset="0"/>
              <a:buChar char="−"/>
              <a:defRPr sz="1800"/>
            </a:lvl3pPr>
            <a:lvl4pPr marL="1030003" indent="-209420">
              <a:lnSpc>
                <a:spcPct val="100000"/>
              </a:lnSpc>
              <a:spcBef>
                <a:spcPts val="0"/>
              </a:spcBef>
              <a:spcAft>
                <a:spcPts val="900"/>
              </a:spcAft>
              <a:buClr>
                <a:schemeClr val="accent2"/>
              </a:buClr>
              <a:buFont typeface="Arial" pitchFamily="34" charset="0"/>
              <a:buChar char="»"/>
              <a:defRPr sz="1800"/>
            </a:lvl4pPr>
            <a:lvl5pPr marL="1230874" indent="-200872">
              <a:lnSpc>
                <a:spcPct val="100000"/>
              </a:lnSpc>
              <a:spcBef>
                <a:spcPts val="0"/>
              </a:spcBef>
              <a:spcAft>
                <a:spcPts val="900"/>
              </a:spcAft>
              <a:buClr>
                <a:schemeClr val="accent2"/>
              </a:buCl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8"/>
          <p:cNvSpPr>
            <a:spLocks noGrp="1"/>
          </p:cNvSpPr>
          <p:nvPr>
            <p:ph sz="quarter" idx="15" hasCustomPrompt="1"/>
          </p:nvPr>
        </p:nvSpPr>
        <p:spPr>
          <a:xfrm>
            <a:off x="487605" y="5927204"/>
            <a:ext cx="6372877" cy="698501"/>
          </a:xfrm>
          <a:prstGeom prst="rect">
            <a:avLst/>
          </a:prstGeom>
        </p:spPr>
        <p:txBody>
          <a:bodyPr/>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dirty="0" smtClean="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smtClean="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smtClean="0"/>
          </a:p>
        </p:txBody>
      </p:sp>
    </p:spTree>
    <p:extLst>
      <p:ext uri="{BB962C8B-B14F-4D97-AF65-F5344CB8AC3E}">
        <p14:creationId xmlns:p14="http://schemas.microsoft.com/office/powerpoint/2010/main" val="2049055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0BDB2-1739-42DA-9621-F681983CD1AA}"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Tree>
    <p:extLst>
      <p:ext uri="{BB962C8B-B14F-4D97-AF65-F5344CB8AC3E}">
        <p14:creationId xmlns:p14="http://schemas.microsoft.com/office/powerpoint/2010/main" val="376082520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dirty="0"/>
          </a:p>
        </p:txBody>
      </p:sp>
      <p:sp>
        <p:nvSpPr>
          <p:cNvPr id="6"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Tree>
    <p:extLst>
      <p:ext uri="{BB962C8B-B14F-4D97-AF65-F5344CB8AC3E}">
        <p14:creationId xmlns:p14="http://schemas.microsoft.com/office/powerpoint/2010/main" val="1735202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and Sourc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dirty="0"/>
          </a:p>
        </p:txBody>
      </p:sp>
      <p:sp>
        <p:nvSpPr>
          <p:cNvPr id="6"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99">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5" name="Content Placeholder 8"/>
          <p:cNvSpPr>
            <a:spLocks noGrp="1"/>
          </p:cNvSpPr>
          <p:nvPr>
            <p:ph sz="quarter" idx="15" hasCustomPrompt="1"/>
          </p:nvPr>
        </p:nvSpPr>
        <p:spPr>
          <a:xfrm>
            <a:off x="487605" y="5927204"/>
            <a:ext cx="6372877" cy="698501"/>
          </a:xfrm>
          <a:prstGeom prst="rect">
            <a:avLst/>
          </a:prstGeom>
        </p:spPr>
        <p:txBody>
          <a:bodyPr/>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dirty="0" smtClean="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smtClean="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smtClean="0"/>
          </a:p>
        </p:txBody>
      </p:sp>
    </p:spTree>
    <p:extLst>
      <p:ext uri="{BB962C8B-B14F-4D97-AF65-F5344CB8AC3E}">
        <p14:creationId xmlns:p14="http://schemas.microsoft.com/office/powerpoint/2010/main" val="1449924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0BDB2-1739-42DA-9621-F681983CD1AA}"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Tree>
    <p:extLst>
      <p:ext uri="{BB962C8B-B14F-4D97-AF65-F5344CB8AC3E}">
        <p14:creationId xmlns:p14="http://schemas.microsoft.com/office/powerpoint/2010/main" val="194839409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0BDB2-1739-42DA-9621-F681983CD1AA}"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6E0F0-A629-AF47-82DD-3B28C859BC11}" type="slidenum">
              <a:rPr lang="en-US" smtClean="0"/>
              <a:pPr/>
              <a:t>‹#›</a:t>
            </a:fld>
            <a:endParaRPr lang="en-US" dirty="0"/>
          </a:p>
        </p:txBody>
      </p:sp>
    </p:spTree>
    <p:extLst>
      <p:ext uri="{BB962C8B-B14F-4D97-AF65-F5344CB8AC3E}">
        <p14:creationId xmlns:p14="http://schemas.microsoft.com/office/powerpoint/2010/main" val="6733193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0BDB2-1739-42DA-9621-F681983CD1AA}" type="datetimeFigureOut">
              <a:rPr lang="en-US" smtClean="0"/>
              <a:t>9/7/2016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6E0F0-A629-AF47-82DD-3B28C859BC11}" type="slidenum">
              <a:rPr lang="en-US" smtClean="0"/>
              <a:pPr/>
              <a:t>‹#›</a:t>
            </a:fld>
            <a:endParaRPr lang="en-US" dirty="0"/>
          </a:p>
        </p:txBody>
      </p:sp>
    </p:spTree>
    <p:extLst>
      <p:ext uri="{BB962C8B-B14F-4D97-AF65-F5344CB8AC3E}">
        <p14:creationId xmlns:p14="http://schemas.microsoft.com/office/powerpoint/2010/main" val="137205679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0BDB2-1739-42DA-9621-F681983CD1AA}" type="datetimeFigureOut">
              <a:rPr lang="en-US" smtClean="0"/>
              <a:t>9/7/2016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6E0F0-A629-AF47-82DD-3B28C859BC11}" type="slidenum">
              <a:rPr lang="en-US" smtClean="0"/>
              <a:pPr/>
              <a:t>‹#›</a:t>
            </a:fld>
            <a:endParaRPr lang="en-US" dirty="0"/>
          </a:p>
        </p:txBody>
      </p:sp>
    </p:spTree>
    <p:extLst>
      <p:ext uri="{BB962C8B-B14F-4D97-AF65-F5344CB8AC3E}">
        <p14:creationId xmlns:p14="http://schemas.microsoft.com/office/powerpoint/2010/main" val="205019735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0BDB2-1739-42DA-9621-F681983CD1AA}" type="datetimeFigureOut">
              <a:rPr lang="en-US" smtClean="0"/>
              <a:t>9/7/2016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6E0F0-A629-AF47-82DD-3B28C859BC11}" type="slidenum">
              <a:rPr lang="en-US" smtClean="0"/>
              <a:pPr/>
              <a:t>‹#›</a:t>
            </a:fld>
            <a:endParaRPr lang="en-US" dirty="0"/>
          </a:p>
        </p:txBody>
      </p:sp>
    </p:spTree>
    <p:extLst>
      <p:ext uri="{BB962C8B-B14F-4D97-AF65-F5344CB8AC3E}">
        <p14:creationId xmlns:p14="http://schemas.microsoft.com/office/powerpoint/2010/main" val="75543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0BDB2-1739-42DA-9621-F681983CD1AA}"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6E0F0-A629-AF47-82DD-3B28C859BC11}" type="slidenum">
              <a:rPr lang="en-US" smtClean="0"/>
              <a:pPr/>
              <a:t>‹#›</a:t>
            </a:fld>
            <a:endParaRPr lang="en-US" dirty="0"/>
          </a:p>
        </p:txBody>
      </p:sp>
    </p:spTree>
    <p:extLst>
      <p:ext uri="{BB962C8B-B14F-4D97-AF65-F5344CB8AC3E}">
        <p14:creationId xmlns:p14="http://schemas.microsoft.com/office/powerpoint/2010/main" val="249951004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0BDB2-1739-42DA-9621-F681983CD1AA}"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6E0F0-A629-AF47-82DD-3B28C859BC11}" type="slidenum">
              <a:rPr lang="en-US" smtClean="0"/>
              <a:pPr/>
              <a:t>‹#›</a:t>
            </a:fld>
            <a:endParaRPr lang="en-US" dirty="0"/>
          </a:p>
        </p:txBody>
      </p:sp>
    </p:spTree>
    <p:extLst>
      <p:ext uri="{BB962C8B-B14F-4D97-AF65-F5344CB8AC3E}">
        <p14:creationId xmlns:p14="http://schemas.microsoft.com/office/powerpoint/2010/main" val="347862808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C0BDB2-1739-42DA-9621-F681983CD1AA}" type="datetimeFigureOut">
              <a:rPr lang="en-US" smtClean="0"/>
              <a:t>9/7/2016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46E0F0-A629-AF47-82DD-3B28C859BC11}" type="slidenum">
              <a:rPr lang="en-US" smtClean="0"/>
              <a:pPr/>
              <a:t>‹#›</a:t>
            </a:fld>
            <a:endParaRPr lang="en-US" dirty="0"/>
          </a:p>
        </p:txBody>
      </p:sp>
    </p:spTree>
    <p:extLst>
      <p:ext uri="{BB962C8B-B14F-4D97-AF65-F5344CB8AC3E}">
        <p14:creationId xmlns:p14="http://schemas.microsoft.com/office/powerpoint/2010/main" val="39880661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62" r:id="rId15"/>
    <p:sldLayoutId id="2147483656" r:id="rId16"/>
    <p:sldLayoutId id="2147483659" r:id="rId17"/>
    <p:sldLayoutId id="2147483663" r:id="rId18"/>
    <p:sldLayoutId id="2147483664" r:id="rId19"/>
    <p:sldLayoutId id="2147483657" r:id="rId20"/>
    <p:sldLayoutId id="2147483660" r:id="rId2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physiciansadvocacyinstitute.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www.skainfo.com/about#im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628650" y="4591197"/>
            <a:ext cx="3571589" cy="276967"/>
          </a:xfrm>
          <a:prstGeom prst="rect">
            <a:avLst/>
          </a:prstGeom>
          <a:noFill/>
        </p:spPr>
        <p:txBody>
          <a:bodyPr wrap="square" lIns="91407" tIns="45704" rIns="91407" bIns="45704" rtlCol="0">
            <a:spAutoFit/>
          </a:bodyPr>
          <a:lstStyle/>
          <a:p>
            <a:r>
              <a:rPr lang="en-US" sz="1200" spc="50" dirty="0" smtClean="0">
                <a:solidFill>
                  <a:schemeClr val="bg1"/>
                </a:solidFill>
                <a:latin typeface="Arial" pitchFamily="34" charset="0"/>
                <a:cs typeface="Arial" pitchFamily="34" charset="0"/>
              </a:rPr>
              <a:t>September 2016</a:t>
            </a:r>
            <a:endParaRPr lang="en-US" sz="1200" spc="50" dirty="0">
              <a:solidFill>
                <a:schemeClr val="bg1"/>
              </a:solidFill>
              <a:latin typeface="Arial" pitchFamily="34" charset="0"/>
              <a:cs typeface="Arial" pitchFamily="34" charset="0"/>
            </a:endParaRPr>
          </a:p>
        </p:txBody>
      </p:sp>
      <p:sp>
        <p:nvSpPr>
          <p:cNvPr id="3" name="Title 2"/>
          <p:cNvSpPr>
            <a:spLocks noGrp="1"/>
          </p:cNvSpPr>
          <p:nvPr>
            <p:ph type="title"/>
          </p:nvPr>
        </p:nvSpPr>
        <p:spPr>
          <a:xfrm>
            <a:off x="628650" y="2706544"/>
            <a:ext cx="7886700" cy="1325563"/>
          </a:xfrm>
        </p:spPr>
        <p:txBody>
          <a:bodyPr>
            <a:normAutofit fontScale="90000"/>
          </a:bodyPr>
          <a:lstStyle/>
          <a:p>
            <a:r>
              <a:rPr lang="en-US" sz="3600" b="1" dirty="0" smtClean="0">
                <a:solidFill>
                  <a:schemeClr val="bg1"/>
                </a:solidFill>
                <a:latin typeface="Arial" pitchFamily="34" charset="0"/>
                <a:cs typeface="Arial" pitchFamily="34" charset="0"/>
              </a:rPr>
              <a:t>Physician Practice Acquisition Study: </a:t>
            </a:r>
            <a:r>
              <a:rPr lang="en-US" sz="3600" dirty="0" smtClean="0">
                <a:solidFill>
                  <a:schemeClr val="bg1"/>
                </a:solidFill>
                <a:latin typeface="Calibri Light" charset="0"/>
                <a:ea typeface="Calibri Light" charset="0"/>
                <a:cs typeface="Calibri Light" charset="0"/>
              </a:rPr>
              <a:t> National and Regional Employment Changes</a:t>
            </a:r>
            <a:endParaRPr lang="en-US" dirty="0">
              <a:solidFill>
                <a:schemeClr val="bg1"/>
              </a:solidFill>
              <a:latin typeface="Calibri Light" charset="0"/>
              <a:ea typeface="Calibri Light" charset="0"/>
              <a:cs typeface="Calibri Light" charset="0"/>
            </a:endParaRPr>
          </a:p>
        </p:txBody>
      </p:sp>
    </p:spTree>
    <p:extLst>
      <p:ext uri="{BB962C8B-B14F-4D97-AF65-F5344CB8AC3E}">
        <p14:creationId xmlns:p14="http://schemas.microsoft.com/office/powerpoint/2010/main" val="110588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009094845"/>
              </p:ext>
            </p:extLst>
          </p:nvPr>
        </p:nvGraphicFramePr>
        <p:xfrm>
          <a:off x="642635" y="1910634"/>
          <a:ext cx="5627538" cy="41015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txBox="1">
            <a:spLocks/>
          </p:cNvSpPr>
          <p:nvPr/>
        </p:nvSpPr>
        <p:spPr>
          <a:xfrm>
            <a:off x="487605" y="501352"/>
            <a:ext cx="7361985" cy="620849"/>
          </a:xfrm>
          <a:prstGeom prst="rect">
            <a:avLst/>
          </a:prstGeom>
        </p:spPr>
        <p:txBody>
          <a:bodyPr lIns="82039" tIns="41020" rIns="82039" bIns="41020" anchor="b"/>
          <a:lstStyle>
            <a:lvl1pPr algn="l" defTabSz="457039" rtl="0" eaLnBrk="1" latinLnBrk="0" hangingPunct="1">
              <a:spcBef>
                <a:spcPct val="0"/>
              </a:spcBef>
              <a:buNone/>
              <a:defRPr sz="2400" kern="1200" spc="99">
                <a:solidFill>
                  <a:schemeClr val="tx1"/>
                </a:solidFill>
                <a:latin typeface="Arial" pitchFamily="34" charset="0"/>
                <a:ea typeface="+mj-ea"/>
                <a:cs typeface="Arial" pitchFamily="34" charset="0"/>
              </a:defRPr>
            </a:lvl1pPr>
          </a:lstStyle>
          <a:p>
            <a:r>
              <a:rPr lang="en-US" sz="1800" b="1" dirty="0" smtClean="0">
                <a:solidFill>
                  <a:srgbClr val="003B71"/>
                </a:solidFill>
              </a:rPr>
              <a:t>Physician Employment Grew by 49 Percent from 2012 </a:t>
            </a:r>
            <a:r>
              <a:rPr lang="en-US" sz="1800" b="1" dirty="0">
                <a:solidFill>
                  <a:srgbClr val="003B71"/>
                </a:solidFill>
              </a:rPr>
              <a:t>to </a:t>
            </a:r>
            <a:r>
              <a:rPr lang="en-US" sz="1800" b="1" dirty="0" smtClean="0">
                <a:solidFill>
                  <a:srgbClr val="003B71"/>
                </a:solidFill>
              </a:rPr>
              <a:t>2015</a:t>
            </a:r>
            <a:endParaRPr lang="en-US" sz="1800" b="1" dirty="0">
              <a:solidFill>
                <a:srgbClr val="003B71"/>
              </a:solidFill>
            </a:endParaRPr>
          </a:p>
        </p:txBody>
      </p:sp>
      <p:sp>
        <p:nvSpPr>
          <p:cNvPr id="7" name="Text Placeholder 5"/>
          <p:cNvSpPr txBox="1">
            <a:spLocks/>
          </p:cNvSpPr>
          <p:nvPr/>
        </p:nvSpPr>
        <p:spPr>
          <a:xfrm>
            <a:off x="642635" y="1298173"/>
            <a:ext cx="6254156" cy="687791"/>
          </a:xfrm>
          <a:prstGeom prst="rect">
            <a:avLst/>
          </a:prstGeom>
        </p:spPr>
        <p:txBody>
          <a:bodyPr lIns="82058" tIns="41029" rIns="82058" bIns="41029"/>
          <a:lstStyle>
            <a:lvl1pPr marL="0" indent="0" algn="l" defTabSz="457039" rtl="0" eaLnBrk="1" latinLnBrk="0" hangingPunct="1">
              <a:spcBef>
                <a:spcPct val="20000"/>
              </a:spcBef>
              <a:buFont typeface="Arial"/>
              <a:buNone/>
              <a:defRPr sz="1800" kern="1200" cap="all" spc="45">
                <a:solidFill>
                  <a:schemeClr val="tx1"/>
                </a:solidFill>
                <a:latin typeface="Arial" pitchFamily="34" charset="0"/>
                <a:ea typeface="+mn-ea"/>
                <a:cs typeface="Arial" pitchFamily="34" charset="0"/>
              </a:defRPr>
            </a:lvl1pPr>
            <a:lvl2pPr marL="742689"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9"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8"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8"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spc="111" dirty="0">
                <a:solidFill>
                  <a:srgbClr val="007DA4"/>
                </a:solidFill>
              </a:rPr>
              <a:t>Change in employment of </a:t>
            </a:r>
            <a:r>
              <a:rPr lang="en-US" b="1" spc="111" dirty="0" smtClean="0">
                <a:solidFill>
                  <a:srgbClr val="007DA4"/>
                </a:solidFill>
              </a:rPr>
              <a:t>Physicians</a:t>
            </a:r>
          </a:p>
          <a:p>
            <a:pPr algn="ctr"/>
            <a:r>
              <a:rPr lang="en-US" sz="1400" spc="111" dirty="0" smtClean="0">
                <a:solidFill>
                  <a:schemeClr val="tx1">
                    <a:lumMod val="50000"/>
                    <a:lumOff val="50000"/>
                  </a:schemeClr>
                </a:solidFill>
              </a:rPr>
              <a:t>Percent </a:t>
            </a:r>
            <a:r>
              <a:rPr lang="en-US" sz="1400" spc="111" dirty="0">
                <a:solidFill>
                  <a:schemeClr val="tx1">
                    <a:lumMod val="50000"/>
                    <a:lumOff val="50000"/>
                  </a:schemeClr>
                </a:solidFill>
              </a:rPr>
              <a:t>of Hospital</a:t>
            </a:r>
            <a:r>
              <a:rPr lang="en-US" sz="1400" spc="111" dirty="0" smtClean="0">
                <a:solidFill>
                  <a:schemeClr val="tx1">
                    <a:lumMod val="50000"/>
                    <a:lumOff val="50000"/>
                  </a:schemeClr>
                </a:solidFill>
              </a:rPr>
              <a:t>-EMPLOYED </a:t>
            </a:r>
            <a:r>
              <a:rPr lang="en-US" sz="1400" spc="111" dirty="0">
                <a:solidFill>
                  <a:schemeClr val="tx1">
                    <a:lumMod val="50000"/>
                    <a:lumOff val="50000"/>
                  </a:schemeClr>
                </a:solidFill>
              </a:rPr>
              <a:t>Physicians</a:t>
            </a:r>
          </a:p>
          <a:p>
            <a:pPr algn="ctr"/>
            <a:endParaRPr lang="en-US" b="1" spc="111" dirty="0"/>
          </a:p>
        </p:txBody>
      </p:sp>
      <p:sp>
        <p:nvSpPr>
          <p:cNvPr id="6" name="TextBox 5"/>
          <p:cNvSpPr txBox="1"/>
          <p:nvPr/>
        </p:nvSpPr>
        <p:spPr>
          <a:xfrm>
            <a:off x="6465153" y="1878281"/>
            <a:ext cx="2042993" cy="3959371"/>
          </a:xfrm>
          <a:prstGeom prst="rect">
            <a:avLst/>
          </a:prstGeom>
          <a:solidFill>
            <a:schemeClr val="bg1">
              <a:lumMod val="95000"/>
            </a:schemeClr>
          </a:solidFill>
        </p:spPr>
        <p:txBody>
          <a:bodyPr wrap="square" rtlCol="0">
            <a:noAutofit/>
          </a:bodyPr>
          <a:lstStyle/>
          <a:p>
            <a:pPr marL="166688" indent="-166688">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 2012, one in four physicians was employed by a hospital.</a:t>
            </a:r>
          </a:p>
          <a:p>
            <a:pPr marL="166688" indent="-166688">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By 2015, 38 percent of physicians were employed by hospitals.</a:t>
            </a:r>
          </a:p>
          <a:p>
            <a:pPr marL="166688" indent="-166688">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Growth occurred throughout the three-year period, with some of the fastest acceleration occurring in late 2014.</a:t>
            </a:r>
          </a:p>
          <a:p>
            <a:pPr marL="166688" indent="-166688">
              <a:spcAft>
                <a:spcPts val="6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66688" indent="-1666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9" name="Content Placeholder 17"/>
          <p:cNvSpPr>
            <a:spLocks noGrp="1"/>
          </p:cNvSpPr>
          <p:nvPr>
            <p:ph sz="quarter" idx="15"/>
          </p:nvPr>
        </p:nvSpPr>
        <p:spPr>
          <a:xfrm>
            <a:off x="642635" y="6067112"/>
            <a:ext cx="6372877" cy="578477"/>
          </a:xfrm>
        </p:spPr>
        <p:txBody>
          <a:bodyPr>
            <a:normAutofit/>
          </a:bodyPr>
          <a:lstStyle/>
          <a:p>
            <a:pPr marL="0" indent="0">
              <a:buNone/>
            </a:pPr>
            <a:r>
              <a:rPr lang="en-US" sz="900" dirty="0" smtClean="0"/>
              <a:t>Avalere analysis of SK&amp;A hospital/health system ownership of physician practice locations data with Medicare 5% Standard Analytic Files</a:t>
            </a:r>
            <a:endParaRPr lang="en-US" sz="900" strike="sngStrike" dirty="0" smtClean="0">
              <a:solidFill>
                <a:srgbClr val="FF0000"/>
              </a:solidFill>
            </a:endParaRPr>
          </a:p>
        </p:txBody>
      </p:sp>
    </p:spTree>
    <p:extLst>
      <p:ext uri="{BB962C8B-B14F-4D97-AF65-F5344CB8AC3E}">
        <p14:creationId xmlns:p14="http://schemas.microsoft.com/office/powerpoint/2010/main" val="90948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87605" y="559270"/>
            <a:ext cx="7083632" cy="528356"/>
          </a:xfrm>
        </p:spPr>
        <p:txBody>
          <a:bodyPr>
            <a:noAutofit/>
          </a:bodyPr>
          <a:lstStyle/>
          <a:p>
            <a:r>
              <a:rPr lang="en-US" sz="1800" b="1" dirty="0" smtClean="0">
                <a:solidFill>
                  <a:srgbClr val="003B71"/>
                </a:solidFill>
              </a:rPr>
              <a:t>Hospital</a:t>
            </a:r>
            <a:r>
              <a:rPr lang="en-US" sz="1800" b="1" dirty="0">
                <a:solidFill>
                  <a:srgbClr val="003B71"/>
                </a:solidFill>
              </a:rPr>
              <a:t> </a:t>
            </a:r>
            <a:r>
              <a:rPr lang="en-US" sz="1800" b="1" dirty="0" smtClean="0">
                <a:solidFill>
                  <a:srgbClr val="003B71"/>
                </a:solidFill>
              </a:rPr>
              <a:t>or Health System Ownership of Physician Practices Grew by 86 Percent From 2012 to 2015</a:t>
            </a:r>
            <a:endParaRPr lang="en-US" sz="1800" b="1" dirty="0">
              <a:solidFill>
                <a:srgbClr val="003B71"/>
              </a:solidFill>
            </a:endParaRPr>
          </a:p>
        </p:txBody>
      </p:sp>
      <p:graphicFrame>
        <p:nvGraphicFramePr>
          <p:cNvPr id="6" name="Chart 5"/>
          <p:cNvGraphicFramePr/>
          <p:nvPr>
            <p:extLst>
              <p:ext uri="{D42A27DB-BD31-4B8C-83A1-F6EECF244321}">
                <p14:modId xmlns:p14="http://schemas.microsoft.com/office/powerpoint/2010/main" val="1492911744"/>
              </p:ext>
            </p:extLst>
          </p:nvPr>
        </p:nvGraphicFramePr>
        <p:xfrm>
          <a:off x="487605" y="2115585"/>
          <a:ext cx="5605231" cy="394973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5"/>
          <p:cNvSpPr txBox="1">
            <a:spLocks/>
          </p:cNvSpPr>
          <p:nvPr/>
        </p:nvSpPr>
        <p:spPr>
          <a:xfrm>
            <a:off x="487605" y="1198335"/>
            <a:ext cx="6301775" cy="687791"/>
          </a:xfrm>
          <a:prstGeom prst="rect">
            <a:avLst/>
          </a:prstGeom>
        </p:spPr>
        <p:txBody>
          <a:bodyPr lIns="82058" tIns="41029" rIns="82058" bIns="41029"/>
          <a:lstStyle>
            <a:lvl1pPr marL="0" indent="0" algn="l" defTabSz="457039" rtl="0" eaLnBrk="1" latinLnBrk="0" hangingPunct="1">
              <a:spcBef>
                <a:spcPct val="20000"/>
              </a:spcBef>
              <a:buFont typeface="Arial"/>
              <a:buNone/>
              <a:defRPr sz="1800" kern="1200" cap="all" spc="45">
                <a:solidFill>
                  <a:schemeClr val="tx1"/>
                </a:solidFill>
                <a:latin typeface="Arial" pitchFamily="34" charset="0"/>
                <a:ea typeface="+mn-ea"/>
                <a:cs typeface="Arial" pitchFamily="34" charset="0"/>
              </a:defRPr>
            </a:lvl1pPr>
            <a:lvl2pPr marL="742689"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9"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8"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8"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b="1" spc="111" dirty="0" smtClean="0">
                <a:solidFill>
                  <a:srgbClr val="007DA4"/>
                </a:solidFill>
              </a:rPr>
              <a:t>Change in ownership of physician Practices</a:t>
            </a:r>
          </a:p>
          <a:p>
            <a:pPr algn="ctr"/>
            <a:r>
              <a:rPr lang="en-US" sz="1600" spc="111" dirty="0">
                <a:solidFill>
                  <a:schemeClr val="tx1">
                    <a:lumMod val="50000"/>
                    <a:lumOff val="50000"/>
                  </a:schemeClr>
                </a:solidFill>
              </a:rPr>
              <a:t>Number of Hospital-Owned </a:t>
            </a:r>
            <a:endParaRPr lang="en-US" sz="1600" spc="111" dirty="0" smtClean="0">
              <a:solidFill>
                <a:schemeClr val="tx1">
                  <a:lumMod val="50000"/>
                  <a:lumOff val="50000"/>
                </a:schemeClr>
              </a:solidFill>
            </a:endParaRPr>
          </a:p>
          <a:p>
            <a:pPr algn="ctr"/>
            <a:r>
              <a:rPr lang="en-US" sz="1600" spc="111" dirty="0" smtClean="0">
                <a:solidFill>
                  <a:schemeClr val="tx1">
                    <a:lumMod val="50000"/>
                    <a:lumOff val="50000"/>
                  </a:schemeClr>
                </a:solidFill>
              </a:rPr>
              <a:t>Physician Practices (thousands)</a:t>
            </a:r>
            <a:endParaRPr lang="en-US" sz="1600" spc="111" dirty="0">
              <a:solidFill>
                <a:schemeClr val="tx1">
                  <a:lumMod val="50000"/>
                  <a:lumOff val="50000"/>
                </a:schemeClr>
              </a:solidFill>
            </a:endParaRPr>
          </a:p>
          <a:p>
            <a:pPr algn="ctr"/>
            <a:endParaRPr lang="en-US" sz="1600" b="1" spc="111" dirty="0"/>
          </a:p>
        </p:txBody>
      </p:sp>
      <p:sp>
        <p:nvSpPr>
          <p:cNvPr id="7" name="TextBox 6"/>
          <p:cNvSpPr txBox="1"/>
          <p:nvPr/>
        </p:nvSpPr>
        <p:spPr>
          <a:xfrm>
            <a:off x="6378638" y="1932062"/>
            <a:ext cx="2183471" cy="4029351"/>
          </a:xfrm>
          <a:prstGeom prst="rect">
            <a:avLst/>
          </a:prstGeom>
          <a:solidFill>
            <a:schemeClr val="bg1">
              <a:lumMod val="95000"/>
            </a:schemeClr>
          </a:solidFill>
        </p:spPr>
        <p:txBody>
          <a:bodyPr wrap="square" rtlCol="0">
            <a:noAutofit/>
          </a:bodyPr>
          <a:lstStyle/>
          <a:p>
            <a:pPr marL="166688" indent="-166688">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Between 2012 and 2015, the number of </a:t>
            </a:r>
            <a:r>
              <a:rPr lang="en-US" sz="1400" dirty="0" smtClean="0">
                <a:latin typeface="Arial" panose="020B0604020202020204" pitchFamily="34" charset="0"/>
                <a:cs typeface="Arial" panose="020B0604020202020204" pitchFamily="34" charset="0"/>
              </a:rPr>
              <a:t>physician practices employed </a:t>
            </a:r>
            <a:r>
              <a:rPr lang="en-US" sz="1400" dirty="0">
                <a:latin typeface="Arial" panose="020B0604020202020204" pitchFamily="34" charset="0"/>
                <a:cs typeface="Arial" panose="020B0604020202020204" pitchFamily="34" charset="0"/>
              </a:rPr>
              <a:t>by hospitals grew by </a:t>
            </a:r>
            <a:r>
              <a:rPr lang="en-US" sz="1400" dirty="0" smtClean="0">
                <a:latin typeface="Arial" panose="020B0604020202020204" pitchFamily="34" charset="0"/>
                <a:cs typeface="Arial" panose="020B0604020202020204" pitchFamily="34" charset="0"/>
              </a:rPr>
              <a:t>31,000 practices, which is an 86 percent increase over three years.</a:t>
            </a:r>
          </a:p>
          <a:p>
            <a:pPr marL="166688" indent="-166688">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By 2015, 67,000 physician practices nationwide were hospital-owned.</a:t>
            </a:r>
            <a:endParaRPr lang="en-US" sz="1400" dirty="0">
              <a:latin typeface="Arial" panose="020B0604020202020204" pitchFamily="34" charset="0"/>
              <a:cs typeface="Arial" panose="020B0604020202020204" pitchFamily="34" charset="0"/>
            </a:endParaRPr>
          </a:p>
          <a:p>
            <a:pPr marL="166688" indent="-166688">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 </a:t>
            </a:r>
            <a:r>
              <a:rPr lang="en-US" sz="1400" dirty="0">
                <a:latin typeface="Arial" panose="020B0604020202020204" pitchFamily="34" charset="0"/>
                <a:cs typeface="Arial" panose="020B0604020202020204" pitchFamily="34" charset="0"/>
              </a:rPr>
              <a:t>the six months from July 2014 to January 2015 alone, </a:t>
            </a:r>
            <a:r>
              <a:rPr lang="en-US" sz="1400" dirty="0" smtClean="0">
                <a:latin typeface="Arial" panose="020B0604020202020204" pitchFamily="34" charset="0"/>
                <a:cs typeface="Arial" panose="020B0604020202020204" pitchFamily="34" charset="0"/>
              </a:rPr>
              <a:t>13,000 physician practices were acquired.</a:t>
            </a:r>
            <a:endParaRPr lang="en-US" sz="1400" dirty="0">
              <a:latin typeface="Arial" panose="020B0604020202020204" pitchFamily="34" charset="0"/>
              <a:cs typeface="Arial" panose="020B0604020202020204" pitchFamily="34" charset="0"/>
            </a:endParaRPr>
          </a:p>
          <a:p>
            <a:pPr marL="166688" indent="-166688">
              <a:spcAft>
                <a:spcPts val="6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66688" indent="-1666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10" name="Content Placeholder 17"/>
          <p:cNvSpPr>
            <a:spLocks noGrp="1"/>
          </p:cNvSpPr>
          <p:nvPr>
            <p:ph sz="quarter" idx="4294967295"/>
          </p:nvPr>
        </p:nvSpPr>
        <p:spPr>
          <a:xfrm>
            <a:off x="773407" y="6067112"/>
            <a:ext cx="5319429" cy="578477"/>
          </a:xfrm>
          <a:prstGeom prst="rect">
            <a:avLst/>
          </a:prstGeom>
        </p:spPr>
        <p:txBody>
          <a:bodyPr>
            <a:normAutofit/>
          </a:bodyPr>
          <a:lstStyle/>
          <a:p>
            <a:pPr marL="0" indent="0">
              <a:buNone/>
            </a:pPr>
            <a:r>
              <a:rPr lang="en-US" sz="900" dirty="0" smtClean="0"/>
              <a:t>Avalere analysis of SK&amp;A hospital/health system ownership of physician practice locations data with Medicare 5% Standard Analytic Files</a:t>
            </a:r>
            <a:endParaRPr lang="en-US" sz="900" strike="sngStrike" dirty="0" smtClean="0">
              <a:solidFill>
                <a:srgbClr val="FF0000"/>
              </a:solidFill>
            </a:endParaRPr>
          </a:p>
        </p:txBody>
      </p:sp>
    </p:spTree>
    <p:extLst>
      <p:ext uri="{BB962C8B-B14F-4D97-AF65-F5344CB8AC3E}">
        <p14:creationId xmlns:p14="http://schemas.microsoft.com/office/powerpoint/2010/main" val="815874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46E0F0-A629-AF47-82DD-3B28C859BC11}" type="slidenum">
              <a:rPr lang="en-US" smtClean="0"/>
              <a:pPr/>
              <a:t>12</a:t>
            </a:fld>
            <a:endParaRPr lang="en-US" dirty="0"/>
          </a:p>
        </p:txBody>
      </p:sp>
      <p:graphicFrame>
        <p:nvGraphicFramePr>
          <p:cNvPr id="8" name="Chart 7"/>
          <p:cNvGraphicFramePr/>
          <p:nvPr>
            <p:extLst>
              <p:ext uri="{D42A27DB-BD31-4B8C-83A1-F6EECF244321}">
                <p14:modId xmlns:p14="http://schemas.microsoft.com/office/powerpoint/2010/main" val="326050533"/>
              </p:ext>
            </p:extLst>
          </p:nvPr>
        </p:nvGraphicFramePr>
        <p:xfrm>
          <a:off x="642635" y="2060521"/>
          <a:ext cx="5555186" cy="3865267"/>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txBox="1">
            <a:spLocks/>
          </p:cNvSpPr>
          <p:nvPr/>
        </p:nvSpPr>
        <p:spPr>
          <a:xfrm>
            <a:off x="487605" y="552801"/>
            <a:ext cx="8138245" cy="443940"/>
          </a:xfrm>
          <a:prstGeom prst="rect">
            <a:avLst/>
          </a:prstGeom>
        </p:spPr>
        <p:txBody>
          <a:bodyPr lIns="82039" tIns="41020" rIns="82039" bIns="41020" anchor="b"/>
          <a:lstStyle>
            <a:lvl1pPr algn="l" defTabSz="457039" rtl="0" eaLnBrk="1" latinLnBrk="0" hangingPunct="1">
              <a:spcBef>
                <a:spcPct val="0"/>
              </a:spcBef>
              <a:buNone/>
              <a:defRPr sz="2400" kern="1200" spc="99">
                <a:solidFill>
                  <a:schemeClr val="tx1"/>
                </a:solidFill>
                <a:latin typeface="Arial" pitchFamily="34" charset="0"/>
                <a:ea typeface="+mj-ea"/>
                <a:cs typeface="Arial" pitchFamily="34" charset="0"/>
              </a:defRPr>
            </a:lvl1pPr>
          </a:lstStyle>
          <a:p>
            <a:r>
              <a:rPr lang="en-US" sz="1800" b="1" dirty="0" smtClean="0">
                <a:solidFill>
                  <a:srgbClr val="003B71"/>
                </a:solidFill>
              </a:rPr>
              <a:t>As of 2015, One in Four Physician Practices Was Hospital-Owned</a:t>
            </a:r>
            <a:endParaRPr lang="en-US" sz="1800" b="1" dirty="0">
              <a:solidFill>
                <a:srgbClr val="003B71"/>
              </a:solidFill>
            </a:endParaRPr>
          </a:p>
        </p:txBody>
      </p:sp>
      <p:sp>
        <p:nvSpPr>
          <p:cNvPr id="7" name="Text Placeholder 5"/>
          <p:cNvSpPr txBox="1">
            <a:spLocks/>
          </p:cNvSpPr>
          <p:nvPr/>
        </p:nvSpPr>
        <p:spPr>
          <a:xfrm>
            <a:off x="487605" y="1300338"/>
            <a:ext cx="6437056" cy="683147"/>
          </a:xfrm>
          <a:prstGeom prst="rect">
            <a:avLst/>
          </a:prstGeom>
        </p:spPr>
        <p:txBody>
          <a:bodyPr lIns="82058" tIns="41029" rIns="82058" bIns="41029"/>
          <a:lstStyle>
            <a:lvl1pPr marL="0" indent="0" algn="l" defTabSz="457039" rtl="0" eaLnBrk="1" latinLnBrk="0" hangingPunct="1">
              <a:spcBef>
                <a:spcPct val="20000"/>
              </a:spcBef>
              <a:buFont typeface="Arial"/>
              <a:buNone/>
              <a:defRPr sz="1800" kern="1200" cap="all" spc="45">
                <a:solidFill>
                  <a:schemeClr val="tx1"/>
                </a:solidFill>
                <a:latin typeface="Arial" pitchFamily="34" charset="0"/>
                <a:ea typeface="+mn-ea"/>
                <a:cs typeface="Arial" pitchFamily="34" charset="0"/>
              </a:defRPr>
            </a:lvl1pPr>
            <a:lvl2pPr marL="742689"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9"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8"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8"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b="1" spc="111" dirty="0">
                <a:solidFill>
                  <a:srgbClr val="007DA4"/>
                </a:solidFill>
              </a:rPr>
              <a:t>Change in ownership of physician </a:t>
            </a:r>
            <a:r>
              <a:rPr lang="en-US" sz="1600" b="1" spc="111" dirty="0" smtClean="0">
                <a:solidFill>
                  <a:srgbClr val="007DA4"/>
                </a:solidFill>
              </a:rPr>
              <a:t>Practices</a:t>
            </a:r>
          </a:p>
          <a:p>
            <a:pPr algn="ctr"/>
            <a:r>
              <a:rPr lang="en-US" sz="1600" spc="111" dirty="0">
                <a:solidFill>
                  <a:schemeClr val="tx1">
                    <a:lumMod val="50000"/>
                    <a:lumOff val="50000"/>
                  </a:schemeClr>
                </a:solidFill>
              </a:rPr>
              <a:t>Percent of Hospital-Owned </a:t>
            </a:r>
            <a:r>
              <a:rPr lang="en-US" sz="1600" spc="111" dirty="0" smtClean="0">
                <a:solidFill>
                  <a:schemeClr val="tx1">
                    <a:lumMod val="50000"/>
                    <a:lumOff val="50000"/>
                  </a:schemeClr>
                </a:solidFill>
              </a:rPr>
              <a:t>Physician Practices</a:t>
            </a:r>
            <a:endParaRPr lang="en-US" sz="1600" spc="111" dirty="0">
              <a:solidFill>
                <a:schemeClr val="tx1">
                  <a:lumMod val="50000"/>
                  <a:lumOff val="50000"/>
                </a:schemeClr>
              </a:solidFill>
            </a:endParaRPr>
          </a:p>
        </p:txBody>
      </p:sp>
      <p:sp>
        <p:nvSpPr>
          <p:cNvPr id="6" name="TextBox 5"/>
          <p:cNvSpPr txBox="1"/>
          <p:nvPr/>
        </p:nvSpPr>
        <p:spPr>
          <a:xfrm>
            <a:off x="6457950" y="2060521"/>
            <a:ext cx="2042993" cy="3770263"/>
          </a:xfrm>
          <a:prstGeom prst="rect">
            <a:avLst/>
          </a:prstGeom>
          <a:solidFill>
            <a:schemeClr val="bg1">
              <a:lumMod val="95000"/>
            </a:schemeClr>
          </a:solidFill>
        </p:spPr>
        <p:txBody>
          <a:bodyPr wrap="square" rtlCol="0">
            <a:noAutofit/>
          </a:bodyPr>
          <a:lstStyle/>
          <a:p>
            <a:pPr marL="166688" indent="-166688">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 2012, one </a:t>
            </a:r>
            <a:r>
              <a:rPr lang="en-US" sz="1400" dirty="0" smtClean="0">
                <a:latin typeface="Arial" panose="020B0604020202020204" pitchFamily="34" charset="0"/>
                <a:cs typeface="Arial" panose="020B0604020202020204" pitchFamily="34" charset="0"/>
              </a:rPr>
              <a:t>in seven physician practices was owned </a:t>
            </a:r>
            <a:r>
              <a:rPr lang="en-US" sz="1400" dirty="0">
                <a:latin typeface="Arial" panose="020B0604020202020204" pitchFamily="34" charset="0"/>
                <a:cs typeface="Arial" panose="020B0604020202020204" pitchFamily="34" charset="0"/>
              </a:rPr>
              <a:t>by a hospital.</a:t>
            </a:r>
          </a:p>
          <a:p>
            <a:pPr marL="166688" indent="-166688">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Hospital ownership of practices increased to 1 in 4 by 2015.</a:t>
            </a:r>
            <a:endParaRPr lang="en-US" sz="1400" dirty="0">
              <a:latin typeface="Arial" panose="020B0604020202020204" pitchFamily="34" charset="0"/>
              <a:cs typeface="Arial" panose="020B0604020202020204" pitchFamily="34" charset="0"/>
            </a:endParaRPr>
          </a:p>
          <a:p>
            <a:pPr marL="166688" indent="-166688">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Growth occurred throughout the three-year period, with some of the fastest acceleration occurring in late 2014.</a:t>
            </a:r>
          </a:p>
          <a:p>
            <a:pPr marL="166688" indent="-166688">
              <a:spcAft>
                <a:spcPts val="6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66688" indent="-1666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9" name="Content Placeholder 17"/>
          <p:cNvSpPr>
            <a:spLocks noGrp="1"/>
          </p:cNvSpPr>
          <p:nvPr>
            <p:ph sz="quarter" idx="15"/>
          </p:nvPr>
        </p:nvSpPr>
        <p:spPr>
          <a:xfrm>
            <a:off x="737637" y="6020790"/>
            <a:ext cx="5153174" cy="578477"/>
          </a:xfrm>
        </p:spPr>
        <p:txBody>
          <a:bodyPr>
            <a:normAutofit/>
          </a:bodyPr>
          <a:lstStyle/>
          <a:p>
            <a:pPr marL="0" indent="0">
              <a:buNone/>
            </a:pPr>
            <a:r>
              <a:rPr lang="en-US" sz="900" dirty="0" smtClean="0"/>
              <a:t>Avalere analysis of SK&amp;A hospital/health system ownership of physician practice locations data with Medicare 5% Standard Analytic Files</a:t>
            </a:r>
            <a:endParaRPr lang="en-US" sz="900" strike="sngStrike" dirty="0" smtClean="0">
              <a:solidFill>
                <a:srgbClr val="FF0000"/>
              </a:solidFill>
            </a:endParaRPr>
          </a:p>
        </p:txBody>
      </p:sp>
    </p:spTree>
    <p:extLst>
      <p:ext uri="{BB962C8B-B14F-4D97-AF65-F5344CB8AC3E}">
        <p14:creationId xmlns:p14="http://schemas.microsoft.com/office/powerpoint/2010/main" val="159425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46E0F0-A629-AF47-82DD-3B28C859BC11}" type="slidenum">
              <a:rPr lang="en-US" smtClean="0"/>
              <a:pPr/>
              <a:t>13</a:t>
            </a:fld>
            <a:endParaRPr lang="en-US" dirty="0"/>
          </a:p>
        </p:txBody>
      </p:sp>
      <p:sp>
        <p:nvSpPr>
          <p:cNvPr id="6" name="Content Placeholder 5"/>
          <p:cNvSpPr>
            <a:spLocks noGrp="1"/>
          </p:cNvSpPr>
          <p:nvPr>
            <p:ph sz="quarter" idx="14"/>
          </p:nvPr>
        </p:nvSpPr>
        <p:spPr>
          <a:xfrm>
            <a:off x="692726" y="1570451"/>
            <a:ext cx="7769224" cy="1318687"/>
          </a:xfrm>
        </p:spPr>
        <p:txBody>
          <a:bodyPr>
            <a:normAutofit/>
          </a:bodyPr>
          <a:lstStyle/>
          <a:p>
            <a:pPr marL="0" indent="0">
              <a:buNone/>
            </a:pPr>
            <a:r>
              <a:rPr lang="en-US" sz="1900" dirty="0" err="1"/>
              <a:t>Avalere</a:t>
            </a:r>
            <a:r>
              <a:rPr lang="en-US" sz="1900" dirty="0"/>
              <a:t> also studied these trends by region.  While there are differences across regions, there is a steady trend </a:t>
            </a:r>
            <a:r>
              <a:rPr lang="en-US" sz="1900" dirty="0" smtClean="0"/>
              <a:t>toward increased employment and hospital ownership of practices in </a:t>
            </a:r>
            <a:r>
              <a:rPr lang="en-US" sz="1900" dirty="0"/>
              <a:t>every region of the nation</a:t>
            </a:r>
            <a:r>
              <a:rPr lang="en-US" sz="1900" dirty="0" smtClean="0"/>
              <a:t>.</a:t>
            </a:r>
            <a:endParaRPr lang="en-US" sz="1900" dirty="0"/>
          </a:p>
        </p:txBody>
      </p:sp>
      <p:sp>
        <p:nvSpPr>
          <p:cNvPr id="8" name="Title 6"/>
          <p:cNvSpPr txBox="1">
            <a:spLocks/>
          </p:cNvSpPr>
          <p:nvPr/>
        </p:nvSpPr>
        <p:spPr>
          <a:xfrm>
            <a:off x="692726" y="709451"/>
            <a:ext cx="8138245" cy="640103"/>
          </a:xfrm>
          <a:prstGeom prst="rect">
            <a:avLst/>
          </a:prstGeom>
        </p:spPr>
        <p:txBody>
          <a:bodyPr vert="horz" lIns="82039" tIns="41020" rIns="82039" bIns="41020" rtlCol="0" anchor="b">
            <a:noAutofit/>
          </a:bodyPr>
          <a:lstStyle>
            <a:lvl1pPr algn="l" defTabSz="685800" rtl="0" eaLnBrk="1" latinLnBrk="0" hangingPunct="1">
              <a:lnSpc>
                <a:spcPct val="90000"/>
              </a:lnSpc>
              <a:spcBef>
                <a:spcPct val="0"/>
              </a:spcBef>
              <a:buNone/>
              <a:defRPr sz="2400" kern="1200" spc="99">
                <a:solidFill>
                  <a:schemeClr val="tx1"/>
                </a:solidFill>
                <a:latin typeface="Arial" pitchFamily="34" charset="0"/>
                <a:ea typeface="+mj-ea"/>
                <a:cs typeface="Arial" pitchFamily="34" charset="0"/>
              </a:defRPr>
            </a:lvl1pPr>
          </a:lstStyle>
          <a:p>
            <a:r>
              <a:rPr lang="en-US" sz="3200" b="1" dirty="0" smtClean="0">
                <a:solidFill>
                  <a:srgbClr val="007DA4"/>
                </a:solidFill>
              </a:rPr>
              <a:t>Regional Trends</a:t>
            </a:r>
            <a:endParaRPr lang="en-US" sz="3200" b="1" dirty="0">
              <a:solidFill>
                <a:srgbClr val="007DA4"/>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85" y="2779887"/>
            <a:ext cx="7816331" cy="3632486"/>
          </a:xfrm>
          <a:prstGeom prst="rect">
            <a:avLst/>
          </a:prstGeom>
        </p:spPr>
      </p:pic>
    </p:spTree>
    <p:extLst>
      <p:ext uri="{BB962C8B-B14F-4D97-AF65-F5344CB8AC3E}">
        <p14:creationId xmlns:p14="http://schemas.microsoft.com/office/powerpoint/2010/main" val="1758083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24310" y="651275"/>
            <a:ext cx="6589777" cy="443940"/>
          </a:xfrm>
        </p:spPr>
        <p:txBody>
          <a:bodyPr>
            <a:noAutofit/>
          </a:bodyPr>
          <a:lstStyle/>
          <a:p>
            <a:r>
              <a:rPr lang="en-US" sz="1800" b="1" dirty="0" smtClean="0">
                <a:solidFill>
                  <a:srgbClr val="003B71"/>
                </a:solidFill>
              </a:rPr>
              <a:t>The Share of Hospital-Employed Physicians Was Greatest in the Midwest</a:t>
            </a:r>
            <a:endParaRPr lang="en-US" sz="1800" b="1" dirty="0">
              <a:solidFill>
                <a:srgbClr val="003B71"/>
              </a:solidFill>
            </a:endParaRPr>
          </a:p>
        </p:txBody>
      </p:sp>
      <p:sp>
        <p:nvSpPr>
          <p:cNvPr id="8" name="Text Placeholder 5"/>
          <p:cNvSpPr>
            <a:spLocks noGrp="1"/>
          </p:cNvSpPr>
          <p:nvPr>
            <p:ph type="body" sz="quarter" idx="13"/>
          </p:nvPr>
        </p:nvSpPr>
        <p:spPr>
          <a:xfrm>
            <a:off x="524310" y="1152122"/>
            <a:ext cx="8095381" cy="437556"/>
          </a:xfrm>
        </p:spPr>
        <p:txBody>
          <a:bodyPr anchor="ctr">
            <a:normAutofit/>
          </a:bodyPr>
          <a:lstStyle/>
          <a:p>
            <a:pPr algn="ctr"/>
            <a:r>
              <a:rPr lang="en-US" sz="1600" b="1" cap="all" spc="111" dirty="0" smtClean="0">
                <a:solidFill>
                  <a:srgbClr val="007DA4"/>
                </a:solidFill>
              </a:rPr>
              <a:t>Hospital-employed Physicians</a:t>
            </a:r>
            <a:r>
              <a:rPr lang="en-US" sz="1600" b="1" spc="111" dirty="0" smtClean="0">
                <a:solidFill>
                  <a:srgbClr val="007DA4"/>
                </a:solidFill>
              </a:rPr>
              <a:t> by Region </a:t>
            </a:r>
            <a:endParaRPr lang="en-US" sz="1600" b="1" cap="all" spc="111" dirty="0">
              <a:solidFill>
                <a:srgbClr val="007DA4"/>
              </a:solidFill>
            </a:endParaRPr>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357867452"/>
              </p:ext>
            </p:extLst>
          </p:nvPr>
        </p:nvGraphicFramePr>
        <p:xfrm>
          <a:off x="767334" y="1646585"/>
          <a:ext cx="7425690" cy="367260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76480" y="5465061"/>
            <a:ext cx="7991040" cy="562356"/>
          </a:xfrm>
          <a:prstGeom prst="rect">
            <a:avLst/>
          </a:prstGeom>
          <a:solidFill>
            <a:schemeClr val="bg1">
              <a:lumMod val="95000"/>
            </a:schemeClr>
          </a:solidFill>
        </p:spPr>
        <p:txBody>
          <a:bodyPr wrap="square" rtlCol="0">
            <a:noAutofit/>
          </a:bodyPr>
          <a:lstStyle/>
          <a:p>
            <a:pPr>
              <a:spcAft>
                <a:spcPts val="600"/>
              </a:spcAft>
            </a:pPr>
            <a:r>
              <a:rPr lang="en-US" sz="1300" dirty="0" smtClean="0">
                <a:latin typeface="Arial" panose="020B0604020202020204" pitchFamily="34" charset="0"/>
                <a:cs typeface="Arial" panose="020B0604020202020204" pitchFamily="34" charset="0"/>
              </a:rPr>
              <a:t>Almost half of all physicians in the Midwest are employed by hospitals. Rates of employment are lowest in the South, where one-third of physicians are employed by hospitals, and in Alaska and Hawaii. </a:t>
            </a:r>
          </a:p>
          <a:p>
            <a:pPr>
              <a:spcAft>
                <a:spcPts val="600"/>
              </a:spcAft>
            </a:pPr>
            <a:endParaRPr lang="en-US" sz="1400" dirty="0" smtClean="0">
              <a:latin typeface="Arial" panose="020B0604020202020204" pitchFamily="34" charset="0"/>
              <a:cs typeface="Arial" panose="020B0604020202020204" pitchFamily="34" charset="0"/>
            </a:endParaRPr>
          </a:p>
        </p:txBody>
      </p:sp>
      <p:sp>
        <p:nvSpPr>
          <p:cNvPr id="9" name="Content Placeholder 17"/>
          <p:cNvSpPr>
            <a:spLocks noGrp="1"/>
          </p:cNvSpPr>
          <p:nvPr>
            <p:ph sz="quarter" idx="15"/>
          </p:nvPr>
        </p:nvSpPr>
        <p:spPr>
          <a:xfrm>
            <a:off x="524310" y="6173290"/>
            <a:ext cx="8266122" cy="394326"/>
          </a:xfrm>
        </p:spPr>
        <p:txBody>
          <a:bodyPr>
            <a:normAutofit/>
          </a:bodyPr>
          <a:lstStyle/>
          <a:p>
            <a:pPr marL="0" indent="0">
              <a:buNone/>
            </a:pPr>
            <a:r>
              <a:rPr lang="en-US" sz="900" dirty="0" smtClean="0"/>
              <a:t>Avalere analysis of SK&amp;A hospital/health system ownership of physician practice locations data with Medicare 5% Standard Analytic Files</a:t>
            </a:r>
          </a:p>
        </p:txBody>
      </p:sp>
    </p:spTree>
    <p:extLst>
      <p:ext uri="{BB962C8B-B14F-4D97-AF65-F5344CB8AC3E}">
        <p14:creationId xmlns:p14="http://schemas.microsoft.com/office/powerpoint/2010/main" val="387527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7716" y="1251234"/>
            <a:ext cx="8455678" cy="437944"/>
          </a:xfrm>
        </p:spPr>
        <p:txBody>
          <a:bodyPr>
            <a:normAutofit/>
          </a:bodyPr>
          <a:lstStyle/>
          <a:p>
            <a:pPr algn="ctr"/>
            <a:r>
              <a:rPr lang="en-US" sz="1600" b="1" spc="111" dirty="0" smtClean="0">
                <a:solidFill>
                  <a:srgbClr val="007DA4"/>
                </a:solidFill>
              </a:rPr>
              <a:t>Hospital-Owned Practices by Region </a:t>
            </a:r>
            <a:endParaRPr lang="en-US" sz="1600" b="1" cap="all" spc="111" dirty="0">
              <a:solidFill>
                <a:srgbClr val="007DA4"/>
              </a:solidFill>
            </a:endParaRPr>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2020574748"/>
              </p:ext>
            </p:extLst>
          </p:nvPr>
        </p:nvGraphicFramePr>
        <p:xfrm>
          <a:off x="792480" y="1563645"/>
          <a:ext cx="7437120" cy="374650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4"/>
          <p:cNvSpPr txBox="1">
            <a:spLocks/>
          </p:cNvSpPr>
          <p:nvPr/>
        </p:nvSpPr>
        <p:spPr>
          <a:xfrm>
            <a:off x="524310" y="666458"/>
            <a:ext cx="6083883" cy="443940"/>
          </a:xfrm>
          <a:prstGeom prst="rect">
            <a:avLst/>
          </a:prstGeom>
        </p:spPr>
        <p:txBody>
          <a:bodyPr lIns="82039" tIns="41020" rIns="82039" bIns="41020" anchor="b"/>
          <a:lstStyle>
            <a:lvl1pPr algn="l" defTabSz="457039" rtl="0" eaLnBrk="1" latinLnBrk="0" hangingPunct="1">
              <a:spcBef>
                <a:spcPct val="0"/>
              </a:spcBef>
              <a:buNone/>
              <a:defRPr sz="2400" kern="1200" spc="99">
                <a:solidFill>
                  <a:schemeClr val="tx1"/>
                </a:solidFill>
                <a:latin typeface="Arial" pitchFamily="34" charset="0"/>
                <a:ea typeface="+mj-ea"/>
                <a:cs typeface="Arial" pitchFamily="34" charset="0"/>
              </a:defRPr>
            </a:lvl1pPr>
          </a:lstStyle>
          <a:p>
            <a:r>
              <a:rPr lang="en-US" sz="1800" b="1" dirty="0" smtClean="0">
                <a:solidFill>
                  <a:srgbClr val="003B71"/>
                </a:solidFill>
              </a:rPr>
              <a:t>In Every Region, Hospital Ownership Increased From 2012-2015</a:t>
            </a:r>
            <a:endParaRPr lang="en-US" sz="1800" b="1" dirty="0">
              <a:solidFill>
                <a:srgbClr val="003B71"/>
              </a:solidFill>
            </a:endParaRPr>
          </a:p>
        </p:txBody>
      </p:sp>
      <p:sp>
        <p:nvSpPr>
          <p:cNvPr id="9" name="TextBox 8"/>
          <p:cNvSpPr txBox="1"/>
          <p:nvPr/>
        </p:nvSpPr>
        <p:spPr>
          <a:xfrm>
            <a:off x="524310" y="5450989"/>
            <a:ext cx="8162490" cy="571859"/>
          </a:xfrm>
          <a:prstGeom prst="rect">
            <a:avLst/>
          </a:prstGeom>
          <a:solidFill>
            <a:schemeClr val="bg1">
              <a:lumMod val="95000"/>
            </a:schemeClr>
          </a:solidFill>
        </p:spPr>
        <p:txBody>
          <a:bodyPr wrap="square" rtlCol="0">
            <a:noAutofit/>
          </a:bodyPr>
          <a:lstStyle/>
          <a:p>
            <a:pPr>
              <a:spcAft>
                <a:spcPts val="600"/>
              </a:spcAft>
            </a:pPr>
            <a:r>
              <a:rPr lang="en-US" sz="1300" dirty="0">
                <a:latin typeface="Arial" panose="020B0604020202020204" pitchFamily="34" charset="0"/>
                <a:cs typeface="Arial" panose="020B0604020202020204" pitchFamily="34" charset="0"/>
              </a:rPr>
              <a:t>More than one-third of Midwest physician practices were hospital-owned in 2015. Rates of practice ownership increased in every region over the entire time period.</a:t>
            </a:r>
          </a:p>
          <a:p>
            <a:pPr>
              <a:spcAft>
                <a:spcPts val="600"/>
              </a:spcAft>
            </a:pPr>
            <a:endParaRPr lang="en-US" sz="1300" dirty="0">
              <a:latin typeface="Arial" panose="020B0604020202020204" pitchFamily="34" charset="0"/>
              <a:cs typeface="Arial" panose="020B0604020202020204" pitchFamily="34" charset="0"/>
            </a:endParaRPr>
          </a:p>
        </p:txBody>
      </p:sp>
      <p:sp>
        <p:nvSpPr>
          <p:cNvPr id="10" name="Content Placeholder 17"/>
          <p:cNvSpPr>
            <a:spLocks noGrp="1"/>
          </p:cNvSpPr>
          <p:nvPr>
            <p:ph sz="quarter" idx="15"/>
          </p:nvPr>
        </p:nvSpPr>
        <p:spPr>
          <a:xfrm>
            <a:off x="505957" y="6163684"/>
            <a:ext cx="8199195" cy="394326"/>
          </a:xfrm>
        </p:spPr>
        <p:txBody>
          <a:bodyPr>
            <a:normAutofit/>
          </a:bodyPr>
          <a:lstStyle/>
          <a:p>
            <a:pPr marL="0" indent="0">
              <a:buNone/>
            </a:pPr>
            <a:r>
              <a:rPr lang="en-US" sz="900" dirty="0" smtClean="0"/>
              <a:t>Avalere analysis of SK&amp;A hospital/health system ownership of physician practice locations data with Medicare 5% Standard Analytic Files</a:t>
            </a:r>
          </a:p>
        </p:txBody>
      </p:sp>
    </p:spTree>
    <p:extLst>
      <p:ext uri="{BB962C8B-B14F-4D97-AF65-F5344CB8AC3E}">
        <p14:creationId xmlns:p14="http://schemas.microsoft.com/office/powerpoint/2010/main" val="263421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00063" y="539232"/>
            <a:ext cx="6372877" cy="605300"/>
          </a:xfrm>
        </p:spPr>
        <p:txBody>
          <a:bodyPr>
            <a:noAutofit/>
          </a:bodyPr>
          <a:lstStyle/>
          <a:p>
            <a:r>
              <a:rPr lang="en-US" sz="1800" b="1" dirty="0" smtClean="0">
                <a:solidFill>
                  <a:srgbClr val="003B71"/>
                </a:solidFill>
              </a:rPr>
              <a:t>All Regions Have Seen Rapid Growth in Hospital Employment and Practice Ownership</a:t>
            </a:r>
            <a:endParaRPr lang="en-US" sz="1800" b="1" dirty="0">
              <a:solidFill>
                <a:srgbClr val="003B71"/>
              </a:solidFill>
            </a:endParaRPr>
          </a:p>
        </p:txBody>
      </p:sp>
      <p:sp>
        <p:nvSpPr>
          <p:cNvPr id="12" name="Content Placeholder 17"/>
          <p:cNvSpPr>
            <a:spLocks noGrp="1"/>
          </p:cNvSpPr>
          <p:nvPr>
            <p:ph sz="quarter" idx="15"/>
          </p:nvPr>
        </p:nvSpPr>
        <p:spPr>
          <a:xfrm>
            <a:off x="963358" y="5993534"/>
            <a:ext cx="6372877" cy="394326"/>
          </a:xfrm>
        </p:spPr>
        <p:txBody>
          <a:bodyPr/>
          <a:lstStyle/>
          <a:p>
            <a:pPr marL="0" indent="0">
              <a:buNone/>
            </a:pPr>
            <a:r>
              <a:rPr lang="en-US" dirty="0" smtClean="0"/>
              <a:t>Avalere analysis of SK&amp;A hospital/health system ownership of physician practice locations  data with National Plan &amp; Provider Enumeration System (NPPES) data on primary practice location by NPI</a:t>
            </a:r>
          </a:p>
        </p:txBody>
      </p:sp>
      <p:graphicFrame>
        <p:nvGraphicFramePr>
          <p:cNvPr id="11" name="Content Placeholder 6"/>
          <p:cNvGraphicFramePr>
            <a:graphicFrameLocks noGrp="1"/>
          </p:cNvGraphicFramePr>
          <p:nvPr>
            <p:ph sz="quarter" idx="14"/>
            <p:extLst>
              <p:ext uri="{D42A27DB-BD31-4B8C-83A1-F6EECF244321}">
                <p14:modId xmlns:p14="http://schemas.microsoft.com/office/powerpoint/2010/main" val="1429777102"/>
              </p:ext>
            </p:extLst>
          </p:nvPr>
        </p:nvGraphicFramePr>
        <p:xfrm>
          <a:off x="654065" y="1892493"/>
          <a:ext cx="7640685" cy="41325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5"/>
          <p:cNvSpPr txBox="1">
            <a:spLocks/>
          </p:cNvSpPr>
          <p:nvPr/>
        </p:nvSpPr>
        <p:spPr>
          <a:xfrm>
            <a:off x="500063" y="1351095"/>
            <a:ext cx="8297149" cy="420179"/>
          </a:xfrm>
          <a:prstGeom prst="rect">
            <a:avLst/>
          </a:prstGeom>
        </p:spPr>
        <p:txBody>
          <a:bodyPr lIns="82058" tIns="41029" rIns="82058" bIns="41029"/>
          <a:lstStyle>
            <a:lvl1pPr marL="0" indent="0" algn="l" defTabSz="457039" rtl="0" eaLnBrk="1" latinLnBrk="0" hangingPunct="1">
              <a:spcBef>
                <a:spcPct val="20000"/>
              </a:spcBef>
              <a:buFont typeface="Arial"/>
              <a:buNone/>
              <a:defRPr sz="1800" kern="1200" cap="all" spc="45">
                <a:solidFill>
                  <a:schemeClr val="tx1"/>
                </a:solidFill>
                <a:latin typeface="Arial" pitchFamily="34" charset="0"/>
                <a:ea typeface="+mn-ea"/>
                <a:cs typeface="Arial" pitchFamily="34" charset="0"/>
              </a:defRPr>
            </a:lvl1pPr>
            <a:lvl2pPr marL="742689"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9"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8"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8"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b="1" spc="111" dirty="0" smtClean="0">
                <a:solidFill>
                  <a:srgbClr val="007DA4"/>
                </a:solidFill>
              </a:rPr>
              <a:t>Percent increase between </a:t>
            </a:r>
            <a:r>
              <a:rPr lang="en-US" sz="1600" b="1" spc="111" dirty="0" err="1" smtClean="0">
                <a:solidFill>
                  <a:srgbClr val="007DA4"/>
                </a:solidFill>
              </a:rPr>
              <a:t>july</a:t>
            </a:r>
            <a:r>
              <a:rPr lang="en-US" sz="1600" b="1" spc="111" dirty="0" smtClean="0">
                <a:solidFill>
                  <a:srgbClr val="007DA4"/>
                </a:solidFill>
              </a:rPr>
              <a:t> 2012 and </a:t>
            </a:r>
            <a:r>
              <a:rPr lang="en-US" sz="1600" b="1" spc="111" dirty="0" err="1" smtClean="0">
                <a:solidFill>
                  <a:srgbClr val="007DA4"/>
                </a:solidFill>
              </a:rPr>
              <a:t>july</a:t>
            </a:r>
            <a:r>
              <a:rPr lang="en-US" sz="1600" b="1" spc="111" dirty="0" smtClean="0">
                <a:solidFill>
                  <a:srgbClr val="007DA4"/>
                </a:solidFill>
              </a:rPr>
              <a:t> 2015</a:t>
            </a:r>
            <a:endParaRPr lang="en-US" sz="1600" b="1" spc="111" dirty="0">
              <a:solidFill>
                <a:srgbClr val="007DA4"/>
              </a:solidFill>
            </a:endParaRPr>
          </a:p>
        </p:txBody>
      </p:sp>
    </p:spTree>
    <p:extLst>
      <p:ext uri="{BB962C8B-B14F-4D97-AF65-F5344CB8AC3E}">
        <p14:creationId xmlns:p14="http://schemas.microsoft.com/office/powerpoint/2010/main" val="1056817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692727" y="709451"/>
            <a:ext cx="6244522" cy="936469"/>
          </a:xfrm>
          <a:prstGeom prst="rect">
            <a:avLst/>
          </a:prstGeom>
        </p:spPr>
        <p:txBody>
          <a:bodyPr vert="horz" lIns="82039" tIns="41020" rIns="82039" bIns="41020" rtlCol="0" anchor="b">
            <a:noAutofit/>
          </a:bodyPr>
          <a:lstStyle>
            <a:lvl1pPr algn="l" defTabSz="685800" rtl="0" eaLnBrk="1" latinLnBrk="0" hangingPunct="1">
              <a:lnSpc>
                <a:spcPct val="90000"/>
              </a:lnSpc>
              <a:spcBef>
                <a:spcPct val="0"/>
              </a:spcBef>
              <a:buNone/>
              <a:defRPr sz="2400" kern="1200" spc="99">
                <a:solidFill>
                  <a:schemeClr val="tx1"/>
                </a:solidFill>
                <a:latin typeface="Arial" pitchFamily="34" charset="0"/>
                <a:ea typeface="+mj-ea"/>
                <a:cs typeface="Arial" pitchFamily="34" charset="0"/>
              </a:defRPr>
            </a:lvl1pPr>
          </a:lstStyle>
          <a:p>
            <a:r>
              <a:rPr lang="en-US" sz="3200" b="1" dirty="0" smtClean="0">
                <a:solidFill>
                  <a:srgbClr val="007DA4"/>
                </a:solidFill>
              </a:rPr>
              <a:t>Impact of Increase in Physician Employment</a:t>
            </a:r>
            <a:endParaRPr lang="en-US" sz="3200" b="1" dirty="0">
              <a:solidFill>
                <a:srgbClr val="007DA4"/>
              </a:solidFill>
            </a:endParaRPr>
          </a:p>
        </p:txBody>
      </p:sp>
      <p:sp>
        <p:nvSpPr>
          <p:cNvPr id="7" name="Content Placeholder 7"/>
          <p:cNvSpPr txBox="1">
            <a:spLocks/>
          </p:cNvSpPr>
          <p:nvPr/>
        </p:nvSpPr>
        <p:spPr>
          <a:xfrm>
            <a:off x="692727" y="2050473"/>
            <a:ext cx="6976042" cy="4488440"/>
          </a:xfrm>
          <a:prstGeom prst="rect">
            <a:avLst/>
          </a:prstGeom>
        </p:spPr>
        <p:txBody>
          <a:bodyPr vert="horz" lIns="82058" tIns="41029" rIns="82058" bIns="41029" rtlCol="0">
            <a:noAutofit/>
          </a:bodyPr>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gn="l" defTabSz="685800" rtl="0" eaLnBrk="1" latinLnBrk="0" hangingPunct="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gn="l" defTabSz="685800" rtl="0" eaLnBrk="1" latinLnBrk="0" hangingPunct="1">
              <a:lnSpc>
                <a:spcPct val="100000"/>
              </a:lnSpc>
              <a:spcBef>
                <a:spcPts val="0"/>
              </a:spcBef>
              <a:spcAft>
                <a:spcPts val="900"/>
              </a:spcAft>
              <a:buClr>
                <a:schemeClr val="accent2"/>
              </a:buClr>
              <a:buFont typeface="Arial" pitchFamily="34" charset="0"/>
              <a:buChar char="−"/>
              <a:defRPr sz="1800" kern="1200">
                <a:solidFill>
                  <a:schemeClr val="tx1"/>
                </a:solidFill>
                <a:latin typeface="+mn-lt"/>
                <a:ea typeface="+mn-ea"/>
                <a:cs typeface="+mn-cs"/>
              </a:defRPr>
            </a:lvl3pPr>
            <a:lvl4pPr marL="1030003" indent="-209420" algn="l" defTabSz="685800" rtl="0" eaLnBrk="1" latinLnBrk="0" hangingPunct="1">
              <a:lnSpc>
                <a:spcPct val="100000"/>
              </a:lnSpc>
              <a:spcBef>
                <a:spcPts val="0"/>
              </a:spcBef>
              <a:spcAft>
                <a:spcPts val="900"/>
              </a:spcAft>
              <a:buClr>
                <a:schemeClr val="accent2"/>
              </a:buClr>
              <a:buFont typeface="Arial" pitchFamily="34" charset="0"/>
              <a:buChar char="»"/>
              <a:defRPr sz="1800" kern="1200">
                <a:solidFill>
                  <a:schemeClr val="tx1"/>
                </a:solidFill>
                <a:latin typeface="+mn-lt"/>
                <a:ea typeface="+mn-ea"/>
                <a:cs typeface="+mn-cs"/>
              </a:defRPr>
            </a:lvl4pPr>
            <a:lvl5pPr marL="1230874" indent="-200872" algn="l" defTabSz="685800" rtl="0" eaLnBrk="1" latinLnBrk="0" hangingPunct="1">
              <a:lnSpc>
                <a:spcPct val="100000"/>
              </a:lnSpc>
              <a:spcBef>
                <a:spcPts val="0"/>
              </a:spcBef>
              <a:spcAft>
                <a:spcPts val="900"/>
              </a:spcAft>
              <a:buClr>
                <a:schemeClr val="accent2"/>
              </a:buClr>
              <a:buFont typeface="Wingdings" pitchFamily="2" charset="2"/>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The shift towards employment has significant implications for physicians, but also impacts patients and the system as a whole.  </a:t>
            </a:r>
          </a:p>
          <a:p>
            <a:pPr>
              <a:buClr>
                <a:srgbClr val="C32032"/>
              </a:buClr>
              <a:buFont typeface="Arial" panose="020B0604020202020204" pitchFamily="34" charset="0"/>
              <a:buChar char="•"/>
            </a:pPr>
            <a:r>
              <a:rPr lang="en-US" sz="1700" dirty="0"/>
              <a:t>For physicians, the trend </a:t>
            </a:r>
            <a:r>
              <a:rPr lang="en-US" sz="1700" dirty="0" smtClean="0"/>
              <a:t>brings </a:t>
            </a:r>
            <a:r>
              <a:rPr lang="en-US" sz="1700" dirty="0"/>
              <a:t>challenges but can alleviate certain burdens of independent practice.  Government and private payer payment policies increasingly favor integrated health systems and make it challenging for </a:t>
            </a:r>
            <a:r>
              <a:rPr lang="en-US" sz="1700" dirty="0" smtClean="0"/>
              <a:t>physician </a:t>
            </a:r>
            <a:r>
              <a:rPr lang="en-US" sz="1700" dirty="0"/>
              <a:t>practices to </a:t>
            </a:r>
            <a:r>
              <a:rPr lang="en-US" sz="1700" dirty="0" smtClean="0"/>
              <a:t>remain independent.  </a:t>
            </a:r>
            <a:endParaRPr lang="en-US" sz="1700" dirty="0"/>
          </a:p>
          <a:p>
            <a:pPr>
              <a:buClr>
                <a:srgbClr val="C32032"/>
              </a:buClr>
              <a:buFont typeface="Arial" panose="020B0604020202020204" pitchFamily="34" charset="0"/>
              <a:buChar char="•"/>
            </a:pPr>
            <a:r>
              <a:rPr lang="en-US" sz="1700" dirty="0"/>
              <a:t>For patients, this trend </a:t>
            </a:r>
            <a:r>
              <a:rPr lang="en-US" sz="1700" dirty="0" smtClean="0"/>
              <a:t>may </a:t>
            </a:r>
            <a:r>
              <a:rPr lang="en-US" sz="1700" dirty="0"/>
              <a:t>impact where </a:t>
            </a:r>
            <a:r>
              <a:rPr lang="en-US" sz="1700" dirty="0" smtClean="0"/>
              <a:t>they receive care </a:t>
            </a:r>
            <a:r>
              <a:rPr lang="en-US" sz="1700" dirty="0"/>
              <a:t>and also how much they will pay in cost-sharing.  </a:t>
            </a:r>
          </a:p>
          <a:p>
            <a:pPr>
              <a:buClr>
                <a:srgbClr val="C32032"/>
              </a:buClr>
              <a:buFont typeface="Arial" panose="020B0604020202020204" pitchFamily="34" charset="0"/>
              <a:buChar char="•"/>
            </a:pPr>
            <a:r>
              <a:rPr lang="en-US" sz="1700" dirty="0"/>
              <a:t>Overall system costs can increase as well.  </a:t>
            </a:r>
          </a:p>
          <a:p>
            <a:pPr marL="0" indent="0">
              <a:buNone/>
            </a:pPr>
            <a:endParaRPr lang="en-US" dirty="0"/>
          </a:p>
          <a:p>
            <a:endParaRPr lang="en-US" dirty="0"/>
          </a:p>
        </p:txBody>
      </p:sp>
    </p:spTree>
    <p:extLst>
      <p:ext uri="{BB962C8B-B14F-4D97-AF65-F5344CB8AC3E}">
        <p14:creationId xmlns:p14="http://schemas.microsoft.com/office/powerpoint/2010/main" val="107544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64" y="532585"/>
            <a:ext cx="8284465" cy="985807"/>
          </a:xfrm>
        </p:spPr>
        <p:txBody>
          <a:bodyPr>
            <a:noAutofit/>
          </a:bodyPr>
          <a:lstStyle/>
          <a:p>
            <a:r>
              <a:rPr lang="en-US" sz="3200" b="1" dirty="0" smtClean="0">
                <a:solidFill>
                  <a:srgbClr val="007DA4"/>
                </a:solidFill>
              </a:rPr>
              <a:t>How does the site of service </a:t>
            </a:r>
            <a:br>
              <a:rPr lang="en-US" sz="3200" b="1" dirty="0" smtClean="0">
                <a:solidFill>
                  <a:srgbClr val="007DA4"/>
                </a:solidFill>
              </a:rPr>
            </a:br>
            <a:r>
              <a:rPr lang="en-US" sz="3200" b="1" dirty="0" smtClean="0">
                <a:solidFill>
                  <a:srgbClr val="007DA4"/>
                </a:solidFill>
              </a:rPr>
              <a:t>delivery impact spending? </a:t>
            </a:r>
            <a:endParaRPr lang="en-US" sz="3200" b="1" dirty="0">
              <a:solidFill>
                <a:srgbClr val="007DA4"/>
              </a:solidFill>
            </a:endParaRPr>
          </a:p>
        </p:txBody>
      </p:sp>
      <p:sp>
        <p:nvSpPr>
          <p:cNvPr id="6" name="Content Placeholder 5"/>
          <p:cNvSpPr>
            <a:spLocks noGrp="1"/>
          </p:cNvSpPr>
          <p:nvPr>
            <p:ph sz="quarter" idx="15"/>
          </p:nvPr>
        </p:nvSpPr>
        <p:spPr>
          <a:xfrm>
            <a:off x="631064" y="1678633"/>
            <a:ext cx="7110856" cy="1892717"/>
          </a:xfrm>
        </p:spPr>
        <p:txBody>
          <a:bodyPr>
            <a:normAutofit fontScale="92500" lnSpcReduction="10000"/>
          </a:bodyPr>
          <a:lstStyle/>
          <a:p>
            <a:pPr marL="0" indent="0">
              <a:buNone/>
            </a:pPr>
            <a:r>
              <a:rPr lang="en-US" sz="1700" dirty="0" smtClean="0">
                <a:solidFill>
                  <a:srgbClr val="003B71"/>
                </a:solidFill>
              </a:rPr>
              <a:t>Medicare Payment Differentials Across Outpatient Settings of Care</a:t>
            </a:r>
          </a:p>
          <a:p>
            <a:pPr marL="0" indent="0">
              <a:buNone/>
            </a:pPr>
            <a:r>
              <a:rPr lang="en-US" sz="1600" dirty="0" smtClean="0"/>
              <a:t>In 2016, Avalere released a </a:t>
            </a:r>
            <a:r>
              <a:rPr lang="en-US" sz="1600" u="sng" dirty="0"/>
              <a:t>study</a:t>
            </a:r>
            <a:r>
              <a:rPr lang="en-US" sz="1600" dirty="0"/>
              <a:t> </a:t>
            </a:r>
            <a:r>
              <a:rPr lang="en-US" sz="1600" dirty="0" smtClean="0"/>
              <a:t>in collaboration with PAI that </a:t>
            </a:r>
            <a:r>
              <a:rPr lang="en-US" sz="1600" dirty="0"/>
              <a:t>documented the differential in Medicare </a:t>
            </a:r>
            <a:r>
              <a:rPr lang="en-US" sz="1600" dirty="0" smtClean="0"/>
              <a:t>payment </a:t>
            </a:r>
            <a:r>
              <a:rPr lang="en-US" sz="1600" dirty="0"/>
              <a:t>for services routinely performed in hospital outpatient department (HOPD) and physician office settings. </a:t>
            </a:r>
            <a:endParaRPr lang="en-US" sz="1600" dirty="0" smtClean="0"/>
          </a:p>
          <a:p>
            <a:pPr marL="0" indent="0">
              <a:buNone/>
            </a:pPr>
            <a:r>
              <a:rPr lang="en-US" sz="1600" dirty="0" smtClean="0"/>
              <a:t>This study underscores the impact that the ongoing shift towards hospital employment/hospital ownership of physician practices could have on spending, should this payment differential persist.</a:t>
            </a:r>
          </a:p>
        </p:txBody>
      </p:sp>
      <p:graphicFrame>
        <p:nvGraphicFramePr>
          <p:cNvPr id="7" name="Chart 6"/>
          <p:cNvGraphicFramePr/>
          <p:nvPr>
            <p:extLst>
              <p:ext uri="{D42A27DB-BD31-4B8C-83A1-F6EECF244321}">
                <p14:modId xmlns:p14="http://schemas.microsoft.com/office/powerpoint/2010/main" val="91416127"/>
              </p:ext>
            </p:extLst>
          </p:nvPr>
        </p:nvGraphicFramePr>
        <p:xfrm>
          <a:off x="4286796" y="3582005"/>
          <a:ext cx="3979380" cy="243220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31064" y="3978677"/>
            <a:ext cx="2924385" cy="1892826"/>
          </a:xfrm>
          <a:prstGeom prst="rect">
            <a:avLst/>
          </a:prstGeom>
          <a:solidFill>
            <a:schemeClr val="bg1">
              <a:lumMod val="95000"/>
            </a:schemeClr>
          </a:solidFill>
        </p:spPr>
        <p:txBody>
          <a:bodyPr wrap="square" rtlCol="0">
            <a:spAutoFit/>
          </a:bodyPr>
          <a:lstStyle/>
          <a:p>
            <a:pPr lvl="0" defTabSz="819815">
              <a:spcAft>
                <a:spcPts val="900"/>
              </a:spcAft>
              <a:buClr>
                <a:srgbClr val="ED7D31"/>
              </a:buClr>
              <a:buSzPct val="100000"/>
            </a:pPr>
            <a:r>
              <a:rPr lang="en-US" sz="1300" kern="0" dirty="0">
                <a:solidFill>
                  <a:prstClr val="black"/>
                </a:solidFill>
                <a:latin typeface="Arial" pitchFamily="34" charset="0"/>
                <a:cs typeface="Arial" pitchFamily="34" charset="0"/>
              </a:rPr>
              <a:t>For the three types of services studied—cardiac imaging, colonoscopy, and evaluation and management services—Medicare pays more across an episode of care when patients receive services in a HOPD setting (even when it is in an stand-alone or “off-campus” building) than in a physician-owned office.  </a:t>
            </a:r>
          </a:p>
        </p:txBody>
      </p:sp>
      <p:sp>
        <p:nvSpPr>
          <p:cNvPr id="9" name="Content Placeholder 17"/>
          <p:cNvSpPr txBox="1">
            <a:spLocks/>
          </p:cNvSpPr>
          <p:nvPr/>
        </p:nvSpPr>
        <p:spPr>
          <a:xfrm>
            <a:off x="525951" y="6156910"/>
            <a:ext cx="8069493" cy="394326"/>
          </a:xfrm>
          <a:prstGeom prst="rect">
            <a:avLst/>
          </a:prstGeom>
        </p:spPr>
        <p:txBody>
          <a:bodyPr vert="horz" lIns="82058" tIns="41029" rIns="82058" bIns="41029" rtlCol="0">
            <a:normAutofit/>
          </a:bodyPr>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gn="l" defTabSz="685800" rtl="0" eaLnBrk="1" latinLnBrk="0" hangingPunct="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gn="l" defTabSz="685800" rtl="0" eaLnBrk="1" latinLnBrk="0" hangingPunct="1">
              <a:lnSpc>
                <a:spcPct val="100000"/>
              </a:lnSpc>
              <a:spcBef>
                <a:spcPts val="0"/>
              </a:spcBef>
              <a:spcAft>
                <a:spcPts val="900"/>
              </a:spcAft>
              <a:buClr>
                <a:schemeClr val="accent2"/>
              </a:buClr>
              <a:buFont typeface="Arial" pitchFamily="34" charset="0"/>
              <a:buChar char="−"/>
              <a:defRPr sz="1800" kern="1200">
                <a:solidFill>
                  <a:schemeClr val="tx1"/>
                </a:solidFill>
                <a:latin typeface="+mn-lt"/>
                <a:ea typeface="+mn-ea"/>
                <a:cs typeface="+mn-cs"/>
              </a:defRPr>
            </a:lvl3pPr>
            <a:lvl4pPr marL="1030003" indent="-209420" algn="l" defTabSz="685800" rtl="0" eaLnBrk="1" latinLnBrk="0" hangingPunct="1">
              <a:lnSpc>
                <a:spcPct val="100000"/>
              </a:lnSpc>
              <a:spcBef>
                <a:spcPts val="0"/>
              </a:spcBef>
              <a:spcAft>
                <a:spcPts val="900"/>
              </a:spcAft>
              <a:buClr>
                <a:schemeClr val="accent2"/>
              </a:buClr>
              <a:buFont typeface="Arial" pitchFamily="34" charset="0"/>
              <a:buChar char="»"/>
              <a:defRPr sz="1800" kern="1200">
                <a:solidFill>
                  <a:schemeClr val="tx1"/>
                </a:solidFill>
                <a:latin typeface="+mn-lt"/>
                <a:ea typeface="+mn-ea"/>
                <a:cs typeface="+mn-cs"/>
              </a:defRPr>
            </a:lvl4pPr>
            <a:lvl5pPr marL="1230874" indent="-200872" algn="l" defTabSz="685800" rtl="0" eaLnBrk="1" latinLnBrk="0" hangingPunct="1">
              <a:lnSpc>
                <a:spcPct val="100000"/>
              </a:lnSpc>
              <a:spcBef>
                <a:spcPts val="0"/>
              </a:spcBef>
              <a:spcAft>
                <a:spcPts val="900"/>
              </a:spcAft>
              <a:buClr>
                <a:schemeClr val="accent2"/>
              </a:buClr>
              <a:buFont typeface="Wingdings" pitchFamily="2" charset="2"/>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itchFamily="34" charset="0"/>
              <a:buNone/>
            </a:pPr>
            <a:r>
              <a:rPr lang="en-US" sz="900" dirty="0" smtClean="0"/>
              <a:t>Data reflects 22-day episodes for cardiac imaging and colonoscopy and profile 2 for E&amp;M. For detailed results and methodology please see complete paper.</a:t>
            </a:r>
            <a:endParaRPr lang="en-US" sz="900" dirty="0"/>
          </a:p>
        </p:txBody>
      </p:sp>
    </p:spTree>
    <p:extLst>
      <p:ext uri="{BB962C8B-B14F-4D97-AF65-F5344CB8AC3E}">
        <p14:creationId xmlns:p14="http://schemas.microsoft.com/office/powerpoint/2010/main" val="271299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2257714" y="1028700"/>
            <a:ext cx="4854407" cy="461665"/>
          </a:xfrm>
          <a:prstGeom prst="rect">
            <a:avLst/>
          </a:prstGeom>
          <a:noFill/>
        </p:spPr>
        <p:txBody>
          <a:bodyPr wrap="none" rtlCol="0">
            <a:spAutoFit/>
          </a:bodyPr>
          <a:lstStyle/>
          <a:p>
            <a:pPr algn="ctr"/>
            <a:r>
              <a:rPr lang="en-US" sz="2400" dirty="0" err="1" smtClean="0">
                <a:solidFill>
                  <a:schemeClr val="bg1"/>
                </a:solidFill>
              </a:rPr>
              <a:t>www.PhysiciansAdvocacyInstitute.org</a:t>
            </a:r>
            <a:endParaRPr lang="en-US" sz="2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64" y="5319494"/>
            <a:ext cx="3543300" cy="1061747"/>
          </a:xfrm>
          <a:prstGeom prst="rect">
            <a:avLst/>
          </a:prstGeom>
        </p:spPr>
      </p:pic>
    </p:spTree>
    <p:extLst>
      <p:ext uri="{BB962C8B-B14F-4D97-AF65-F5344CB8AC3E}">
        <p14:creationId xmlns:p14="http://schemas.microsoft.com/office/powerpoint/2010/main" val="116480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92726" y="665019"/>
            <a:ext cx="6539347" cy="1066800"/>
          </a:xfrm>
        </p:spPr>
        <p:txBody>
          <a:bodyPr>
            <a:noAutofit/>
          </a:bodyPr>
          <a:lstStyle/>
          <a:p>
            <a:pPr>
              <a:lnSpc>
                <a:spcPct val="100000"/>
              </a:lnSpc>
            </a:pPr>
            <a:r>
              <a:rPr lang="en-US" sz="3200" b="1" dirty="0" smtClean="0">
                <a:solidFill>
                  <a:srgbClr val="007DA4"/>
                </a:solidFill>
              </a:rPr>
              <a:t>About the Physicians Advocacy Institute </a:t>
            </a:r>
            <a:endParaRPr lang="en-US" sz="3200" b="1" dirty="0">
              <a:solidFill>
                <a:srgbClr val="007DA4"/>
              </a:solidFill>
            </a:endParaRPr>
          </a:p>
        </p:txBody>
      </p:sp>
      <p:sp>
        <p:nvSpPr>
          <p:cNvPr id="8" name="Content Placeholder 7"/>
          <p:cNvSpPr>
            <a:spLocks noGrp="1"/>
          </p:cNvSpPr>
          <p:nvPr>
            <p:ph sz="quarter" idx="15"/>
          </p:nvPr>
        </p:nvSpPr>
        <p:spPr>
          <a:xfrm>
            <a:off x="692727" y="2050473"/>
            <a:ext cx="6988234" cy="4488440"/>
          </a:xfrm>
        </p:spPr>
        <p:txBody>
          <a:bodyPr>
            <a:noAutofit/>
          </a:bodyPr>
          <a:lstStyle/>
          <a:p>
            <a:pPr marL="0" indent="0">
              <a:buNone/>
            </a:pPr>
            <a:r>
              <a:rPr lang="en-US" dirty="0"/>
              <a:t>The Physicians Advocacy Institute </a:t>
            </a:r>
            <a:r>
              <a:rPr lang="en-US" dirty="0" smtClean="0"/>
              <a:t>(PAI) </a:t>
            </a:r>
            <a:r>
              <a:rPr lang="en-US" dirty="0"/>
              <a:t>is a not-for-profit organization that was established to advance fair and transparent policies in the health care system to sustain the profession of medicine for the benefit of patients.  </a:t>
            </a:r>
          </a:p>
          <a:p>
            <a:pPr marL="0" indent="0">
              <a:buNone/>
            </a:pPr>
            <a:r>
              <a:rPr lang="en-US" dirty="0"/>
              <a:t>As part of this mission, PAI seeks to better understand the challenges facing physicians and their patients and also educate policymakers about these challenges.   </a:t>
            </a:r>
          </a:p>
          <a:p>
            <a:pPr marL="0" indent="0">
              <a:buNone/>
            </a:pPr>
            <a:r>
              <a:rPr lang="en-US" dirty="0"/>
              <a:t>PAI also develops tools to help physicians prepare for and respond to policies and marketplace trends that impact their ability to practice medicine.  </a:t>
            </a:r>
          </a:p>
          <a:p>
            <a:pPr marL="0" indent="0">
              <a:buNone/>
            </a:pPr>
            <a:r>
              <a:rPr lang="en-US" dirty="0" smtClean="0"/>
              <a:t>Information about PAI </a:t>
            </a:r>
            <a:r>
              <a:rPr lang="en-US" dirty="0"/>
              <a:t>can be found at </a:t>
            </a:r>
            <a:r>
              <a:rPr lang="en-US" dirty="0" smtClean="0">
                <a:hlinkClick r:id="rId2"/>
              </a:rPr>
              <a:t>physiciansadvocacyinstitute.org</a:t>
            </a:r>
            <a:r>
              <a:rPr lang="en-US" dirty="0" smtClean="0"/>
              <a:t>.</a:t>
            </a:r>
            <a:endParaRPr lang="en-US" dirty="0"/>
          </a:p>
        </p:txBody>
      </p:sp>
    </p:spTree>
    <p:extLst>
      <p:ext uri="{BB962C8B-B14F-4D97-AF65-F5344CB8AC3E}">
        <p14:creationId xmlns:p14="http://schemas.microsoft.com/office/powerpoint/2010/main" val="314765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a:spLocks noGrp="1"/>
          </p:cNvSpPr>
          <p:nvPr>
            <p:ph type="title"/>
          </p:nvPr>
        </p:nvSpPr>
        <p:spPr>
          <a:xfrm>
            <a:off x="692726" y="709451"/>
            <a:ext cx="8138245" cy="1063932"/>
          </a:xfrm>
        </p:spPr>
        <p:txBody>
          <a:bodyPr>
            <a:noAutofit/>
          </a:bodyPr>
          <a:lstStyle/>
          <a:p>
            <a:r>
              <a:rPr lang="en-US" sz="3200" b="1" dirty="0">
                <a:solidFill>
                  <a:srgbClr val="007DA4"/>
                </a:solidFill>
              </a:rPr>
              <a:t>PAI:  </a:t>
            </a:r>
            <a:r>
              <a:rPr lang="en-US" sz="3200" dirty="0">
                <a:solidFill>
                  <a:srgbClr val="007DA4"/>
                </a:solidFill>
              </a:rPr>
              <a:t>Committed to Researching Topics Important to Physicians and Patients</a:t>
            </a:r>
            <a:endParaRPr lang="en-US" sz="3200" b="1" dirty="0">
              <a:solidFill>
                <a:srgbClr val="007DA4"/>
              </a:solidFill>
            </a:endParaRPr>
          </a:p>
        </p:txBody>
      </p:sp>
      <p:sp>
        <p:nvSpPr>
          <p:cNvPr id="7" name="Content Placeholder 7"/>
          <p:cNvSpPr txBox="1">
            <a:spLocks/>
          </p:cNvSpPr>
          <p:nvPr/>
        </p:nvSpPr>
        <p:spPr>
          <a:xfrm>
            <a:off x="692726" y="2050473"/>
            <a:ext cx="7427145" cy="4488440"/>
          </a:xfrm>
          <a:prstGeom prst="rect">
            <a:avLst/>
          </a:prstGeom>
        </p:spPr>
        <p:txBody>
          <a:bodyPr vert="horz" lIns="82058" tIns="41029" rIns="82058" bIns="41029" rtlCol="0">
            <a:noAutofit/>
          </a:bodyPr>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gn="l" defTabSz="685800" rtl="0" eaLnBrk="1" latinLnBrk="0" hangingPunct="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gn="l" defTabSz="685800" rtl="0" eaLnBrk="1" latinLnBrk="0" hangingPunct="1">
              <a:lnSpc>
                <a:spcPct val="100000"/>
              </a:lnSpc>
              <a:spcBef>
                <a:spcPts val="0"/>
              </a:spcBef>
              <a:spcAft>
                <a:spcPts val="900"/>
              </a:spcAft>
              <a:buClr>
                <a:schemeClr val="accent2"/>
              </a:buClr>
              <a:buFont typeface="Arial" pitchFamily="34" charset="0"/>
              <a:buChar char="−"/>
              <a:defRPr sz="1800" kern="1200">
                <a:solidFill>
                  <a:schemeClr val="tx1"/>
                </a:solidFill>
                <a:latin typeface="+mn-lt"/>
                <a:ea typeface="+mn-ea"/>
                <a:cs typeface="+mn-cs"/>
              </a:defRPr>
            </a:lvl3pPr>
            <a:lvl4pPr marL="1030003" indent="-209420" algn="l" defTabSz="685800" rtl="0" eaLnBrk="1" latinLnBrk="0" hangingPunct="1">
              <a:lnSpc>
                <a:spcPct val="100000"/>
              </a:lnSpc>
              <a:spcBef>
                <a:spcPts val="0"/>
              </a:spcBef>
              <a:spcAft>
                <a:spcPts val="900"/>
              </a:spcAft>
              <a:buClr>
                <a:schemeClr val="accent2"/>
              </a:buClr>
              <a:buFont typeface="Arial" pitchFamily="34" charset="0"/>
              <a:buChar char="»"/>
              <a:defRPr sz="1800" kern="1200">
                <a:solidFill>
                  <a:schemeClr val="tx1"/>
                </a:solidFill>
                <a:latin typeface="+mn-lt"/>
                <a:ea typeface="+mn-ea"/>
                <a:cs typeface="+mn-cs"/>
              </a:defRPr>
            </a:lvl4pPr>
            <a:lvl5pPr marL="1230874" indent="-200872" algn="l" defTabSz="685800" rtl="0" eaLnBrk="1" latinLnBrk="0" hangingPunct="1">
              <a:lnSpc>
                <a:spcPct val="100000"/>
              </a:lnSpc>
              <a:spcBef>
                <a:spcPts val="0"/>
              </a:spcBef>
              <a:spcAft>
                <a:spcPts val="900"/>
              </a:spcAft>
              <a:buClr>
                <a:schemeClr val="accent2"/>
              </a:buClr>
              <a:buFont typeface="Wingdings" pitchFamily="2" charset="2"/>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Through a research collaboration with </a:t>
            </a:r>
            <a:r>
              <a:rPr lang="en-US" dirty="0" err="1"/>
              <a:t>Avalere</a:t>
            </a:r>
            <a:r>
              <a:rPr lang="en-US" dirty="0"/>
              <a:t> Health, PAI is working to gain a more complete picture of the potential impact that various marketplace forces and private and public sector policies have on physicians and patients.  </a:t>
            </a:r>
          </a:p>
          <a:p>
            <a:pPr marL="0" indent="0">
              <a:buNone/>
            </a:pPr>
            <a:r>
              <a:rPr lang="en-US" dirty="0"/>
              <a:t>This report, summarizing national and regional changes in physician employment trends, highlights a significant shift in the landscape for practicing medicine in the U.S.  Increasingly, physicians practice in the context of employment arrangements with health systems and hospitals.  Understanding the extent of this trend provides a better understanding of today’s health care marketplace. </a:t>
            </a:r>
          </a:p>
          <a:p>
            <a:pPr marL="0" indent="0">
              <a:buNone/>
            </a:pPr>
            <a:r>
              <a:rPr lang="en-US" dirty="0"/>
              <a:t>PAI and </a:t>
            </a:r>
            <a:r>
              <a:rPr lang="en-US" dirty="0" err="1"/>
              <a:t>Avalere</a:t>
            </a:r>
            <a:r>
              <a:rPr lang="en-US" dirty="0"/>
              <a:t> are planning a next phase of research in early 2017 to continue to build a better understanding of the implications of this trend.  </a:t>
            </a:r>
          </a:p>
        </p:txBody>
      </p:sp>
    </p:spTree>
    <p:extLst>
      <p:ext uri="{BB962C8B-B14F-4D97-AF65-F5344CB8AC3E}">
        <p14:creationId xmlns:p14="http://schemas.microsoft.com/office/powerpoint/2010/main" val="3279731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6"/>
          <p:cNvSpPr txBox="1">
            <a:spLocks/>
          </p:cNvSpPr>
          <p:nvPr/>
        </p:nvSpPr>
        <p:spPr>
          <a:xfrm>
            <a:off x="692726" y="333531"/>
            <a:ext cx="8138245" cy="1063932"/>
          </a:xfrm>
          <a:prstGeom prst="rect">
            <a:avLst/>
          </a:prstGeom>
        </p:spPr>
        <p:txBody>
          <a:bodyPr vert="horz" lIns="82039" tIns="41020" rIns="82039" bIns="41020" rtlCol="0" anchor="b">
            <a:noAutofit/>
          </a:bodyPr>
          <a:lstStyle>
            <a:lvl1pPr algn="l" defTabSz="685800" rtl="0" eaLnBrk="1" latinLnBrk="0" hangingPunct="1">
              <a:lnSpc>
                <a:spcPct val="90000"/>
              </a:lnSpc>
              <a:spcBef>
                <a:spcPct val="0"/>
              </a:spcBef>
              <a:buNone/>
              <a:defRPr sz="2400" kern="1200" spc="99">
                <a:solidFill>
                  <a:schemeClr val="tx1"/>
                </a:solidFill>
                <a:latin typeface="Arial" pitchFamily="34" charset="0"/>
                <a:ea typeface="+mj-ea"/>
                <a:cs typeface="Arial" pitchFamily="34" charset="0"/>
              </a:defRPr>
            </a:lvl1pPr>
          </a:lstStyle>
          <a:p>
            <a:r>
              <a:rPr lang="en-US" sz="3200" b="1" dirty="0">
                <a:solidFill>
                  <a:srgbClr val="007DA4"/>
                </a:solidFill>
              </a:rPr>
              <a:t>What Types of Arrangements Contribute to This Trend?</a:t>
            </a:r>
          </a:p>
        </p:txBody>
      </p:sp>
      <p:sp>
        <p:nvSpPr>
          <p:cNvPr id="8" name="Rectangle 7"/>
          <p:cNvSpPr/>
          <p:nvPr/>
        </p:nvSpPr>
        <p:spPr>
          <a:xfrm>
            <a:off x="772160" y="4094480"/>
            <a:ext cx="7579360" cy="2367280"/>
          </a:xfrm>
          <a:prstGeom prst="rect">
            <a:avLst/>
          </a:prstGeom>
          <a:solidFill>
            <a:schemeClr val="bg1">
              <a:alpha val="8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7"/>
          <p:cNvSpPr txBox="1">
            <a:spLocks/>
          </p:cNvSpPr>
          <p:nvPr/>
        </p:nvSpPr>
        <p:spPr>
          <a:xfrm>
            <a:off x="985520" y="4297679"/>
            <a:ext cx="7122159" cy="2042161"/>
          </a:xfrm>
          <a:prstGeom prst="rect">
            <a:avLst/>
          </a:prstGeom>
        </p:spPr>
        <p:txBody>
          <a:bodyPr vert="horz" lIns="82058" tIns="41029" rIns="82058" bIns="41029" rtlCol="0">
            <a:noAutofit/>
          </a:bodyPr>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gn="l" defTabSz="685800" rtl="0" eaLnBrk="1" latinLnBrk="0" hangingPunct="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gn="l" defTabSz="685800" rtl="0" eaLnBrk="1" latinLnBrk="0" hangingPunct="1">
              <a:lnSpc>
                <a:spcPct val="100000"/>
              </a:lnSpc>
              <a:spcBef>
                <a:spcPts val="0"/>
              </a:spcBef>
              <a:spcAft>
                <a:spcPts val="900"/>
              </a:spcAft>
              <a:buClr>
                <a:schemeClr val="accent2"/>
              </a:buClr>
              <a:buFont typeface="Arial" pitchFamily="34" charset="0"/>
              <a:buChar char="−"/>
              <a:defRPr sz="1800" kern="1200">
                <a:solidFill>
                  <a:schemeClr val="tx1"/>
                </a:solidFill>
                <a:latin typeface="+mn-lt"/>
                <a:ea typeface="+mn-ea"/>
                <a:cs typeface="+mn-cs"/>
              </a:defRPr>
            </a:lvl3pPr>
            <a:lvl4pPr marL="1030003" indent="-209420" algn="l" defTabSz="685800" rtl="0" eaLnBrk="1" latinLnBrk="0" hangingPunct="1">
              <a:lnSpc>
                <a:spcPct val="100000"/>
              </a:lnSpc>
              <a:spcBef>
                <a:spcPts val="0"/>
              </a:spcBef>
              <a:spcAft>
                <a:spcPts val="900"/>
              </a:spcAft>
              <a:buClr>
                <a:schemeClr val="accent2"/>
              </a:buClr>
              <a:buFont typeface="Arial" pitchFamily="34" charset="0"/>
              <a:buChar char="»"/>
              <a:defRPr sz="1800" kern="1200">
                <a:solidFill>
                  <a:schemeClr val="tx1"/>
                </a:solidFill>
                <a:latin typeface="+mn-lt"/>
                <a:ea typeface="+mn-ea"/>
                <a:cs typeface="+mn-cs"/>
              </a:defRPr>
            </a:lvl4pPr>
            <a:lvl5pPr marL="1230874" indent="-200872" algn="l" defTabSz="685800" rtl="0" eaLnBrk="1" latinLnBrk="0" hangingPunct="1">
              <a:lnSpc>
                <a:spcPct val="100000"/>
              </a:lnSpc>
              <a:spcBef>
                <a:spcPts val="0"/>
              </a:spcBef>
              <a:spcAft>
                <a:spcPts val="900"/>
              </a:spcAft>
              <a:buClr>
                <a:schemeClr val="accent2"/>
              </a:buClr>
              <a:buFont typeface="Wingdings" pitchFamily="2" charset="2"/>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550" dirty="0" smtClean="0"/>
              <a:t>The </a:t>
            </a:r>
            <a:r>
              <a:rPr lang="en-US" sz="1550" dirty="0" err="1"/>
              <a:t>Avalere</a:t>
            </a:r>
            <a:r>
              <a:rPr lang="en-US" sz="1550" dirty="0"/>
              <a:t> researchers’ findings summarized in the following slides show a consistent increase in physician employment stemming from:  </a:t>
            </a:r>
          </a:p>
          <a:p>
            <a:pPr marL="342900" indent="-342900">
              <a:buClr>
                <a:srgbClr val="C32032"/>
              </a:buClr>
              <a:buFont typeface="+mj-lt"/>
              <a:buAutoNum type="arabicPeriod"/>
            </a:pPr>
            <a:r>
              <a:rPr lang="en-US" sz="1550" dirty="0"/>
              <a:t>continued growth </a:t>
            </a:r>
            <a:r>
              <a:rPr lang="en-US" sz="1550" b="1" dirty="0"/>
              <a:t>in hospital and health system acquisitions of physician practices</a:t>
            </a:r>
            <a:r>
              <a:rPr lang="en-US" sz="1550" dirty="0"/>
              <a:t>, which typically involve multiple physicians as well as acquisition of the practice’s physical building/</a:t>
            </a:r>
            <a:r>
              <a:rPr lang="en-US" sz="1550" dirty="0" smtClean="0"/>
              <a:t>equipment; and </a:t>
            </a:r>
            <a:endParaRPr lang="en-US" sz="1550" dirty="0"/>
          </a:p>
          <a:p>
            <a:pPr marL="342900" indent="-342900">
              <a:buClr>
                <a:srgbClr val="C32032"/>
              </a:buClr>
              <a:buFont typeface="+mj-lt"/>
              <a:buAutoNum type="arabicPeriod"/>
            </a:pPr>
            <a:r>
              <a:rPr lang="en-US" sz="1550" dirty="0"/>
              <a:t>sustained increases in the number of </a:t>
            </a:r>
            <a:r>
              <a:rPr lang="en-US" sz="1550" b="1" dirty="0"/>
              <a:t>individual physicians entering into employment arrangements </a:t>
            </a:r>
            <a:r>
              <a:rPr lang="en-US" sz="1550" dirty="0"/>
              <a:t>with hospitals and health systems. </a:t>
            </a:r>
          </a:p>
          <a:p>
            <a:pPr marL="0" indent="0">
              <a:buNone/>
            </a:pPr>
            <a:endParaRPr lang="en-US" sz="1550" dirty="0"/>
          </a:p>
        </p:txBody>
      </p:sp>
    </p:spTree>
    <p:extLst>
      <p:ext uri="{BB962C8B-B14F-4D97-AF65-F5344CB8AC3E}">
        <p14:creationId xmlns:p14="http://schemas.microsoft.com/office/powerpoint/2010/main" val="365289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69" y="414001"/>
            <a:ext cx="8261125" cy="4098664"/>
          </a:xfrm>
          <a:prstGeom prst="rect">
            <a:avLst/>
          </a:prstGeom>
        </p:spPr>
      </p:pic>
      <p:cxnSp>
        <p:nvCxnSpPr>
          <p:cNvPr id="12" name="Straight Connector 11"/>
          <p:cNvCxnSpPr/>
          <p:nvPr/>
        </p:nvCxnSpPr>
        <p:spPr>
          <a:xfrm>
            <a:off x="2218027" y="4901719"/>
            <a:ext cx="0" cy="674331"/>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360158" y="4806593"/>
            <a:ext cx="6324029" cy="477021"/>
          </a:xfrm>
          <a:prstGeom prst="rect">
            <a:avLst/>
          </a:prstGeom>
          <a:noFill/>
        </p:spPr>
        <p:txBody>
          <a:bodyPr wrap="square" lIns="91407" tIns="45704" rIns="91407" bIns="45704" rtlCol="0">
            <a:spAutoFit/>
          </a:bodyPr>
          <a:lstStyle/>
          <a:p>
            <a:r>
              <a:rPr lang="en-US" sz="2500" dirty="0" smtClean="0">
                <a:latin typeface="Arial" pitchFamily="34" charset="0"/>
                <a:cs typeface="Arial" pitchFamily="34" charset="0"/>
              </a:rPr>
              <a:t>Methodology</a:t>
            </a:r>
            <a:endParaRPr lang="en-US" sz="2500" b="1" i="1" dirty="0">
              <a:latin typeface="Arial" pitchFamily="34" charset="0"/>
              <a:cs typeface="Arial"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7517" y="4904509"/>
            <a:ext cx="1588380" cy="606154"/>
          </a:xfrm>
          <a:prstGeom prst="rect">
            <a:avLst/>
          </a:prstGeom>
          <a:noFill/>
          <a:ln w="9525">
            <a:noFill/>
            <a:miter lim="800000"/>
            <a:headEnd/>
            <a:tailEnd/>
          </a:ln>
          <a:effectLst/>
        </p:spPr>
      </p:pic>
    </p:spTree>
    <p:extLst>
      <p:ext uri="{BB962C8B-B14F-4D97-AF65-F5344CB8AC3E}">
        <p14:creationId xmlns:p14="http://schemas.microsoft.com/office/powerpoint/2010/main" val="258050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7"/>
          <p:cNvSpPr>
            <a:spLocks noGrp="1"/>
          </p:cNvSpPr>
          <p:nvPr>
            <p:ph sz="quarter" idx="15"/>
          </p:nvPr>
        </p:nvSpPr>
        <p:spPr>
          <a:xfrm>
            <a:off x="795797" y="6051551"/>
            <a:ext cx="6892119" cy="374574"/>
          </a:xfrm>
        </p:spPr>
        <p:txBody>
          <a:bodyPr/>
          <a:lstStyle/>
          <a:p>
            <a:pPr marL="0" indent="0">
              <a:buNone/>
            </a:pPr>
            <a:r>
              <a:rPr lang="en-US" dirty="0" smtClean="0"/>
              <a:t>1 SK&amp;A is an organization that provides healthcare provider information and data solutions. </a:t>
            </a:r>
            <a:r>
              <a:rPr lang="en-US" dirty="0">
                <a:hlinkClick r:id="rId2"/>
              </a:rPr>
              <a:t>http://</a:t>
            </a:r>
            <a:r>
              <a:rPr lang="en-US" dirty="0" smtClean="0">
                <a:hlinkClick r:id="rId2"/>
              </a:rPr>
              <a:t>www.skainfo.com/about#ims</a:t>
            </a:r>
            <a:endParaRPr lang="en-US" dirty="0" smtClean="0"/>
          </a:p>
          <a:p>
            <a:pPr marL="0" indent="0">
              <a:buNone/>
            </a:pPr>
            <a:r>
              <a:rPr lang="en-US" dirty="0" smtClean="0"/>
              <a:t>2 Physicians are defined </a:t>
            </a:r>
            <a:r>
              <a:rPr lang="en-US" dirty="0"/>
              <a:t>as </a:t>
            </a:r>
            <a:r>
              <a:rPr lang="en-US" dirty="0" smtClean="0"/>
              <a:t>MDs and DOs and does not include </a:t>
            </a:r>
            <a:r>
              <a:rPr lang="en-US" dirty="0"/>
              <a:t>nurse practitioners or physicians </a:t>
            </a:r>
            <a:r>
              <a:rPr lang="en-US" dirty="0" smtClean="0"/>
              <a:t>assistant</a:t>
            </a:r>
          </a:p>
        </p:txBody>
      </p:sp>
      <p:sp>
        <p:nvSpPr>
          <p:cNvPr id="17" name="Content Placeholder 16"/>
          <p:cNvSpPr>
            <a:spLocks noGrp="1"/>
          </p:cNvSpPr>
          <p:nvPr>
            <p:ph sz="quarter" idx="14"/>
          </p:nvPr>
        </p:nvSpPr>
        <p:spPr>
          <a:xfrm>
            <a:off x="670485" y="2255520"/>
            <a:ext cx="7534731" cy="3796031"/>
          </a:xfrm>
        </p:spPr>
        <p:txBody>
          <a:bodyPr>
            <a:normAutofit lnSpcReduction="10000"/>
          </a:bodyPr>
          <a:lstStyle/>
          <a:p>
            <a:pPr>
              <a:buClr>
                <a:srgbClr val="C32032"/>
              </a:buClr>
            </a:pPr>
            <a:r>
              <a:rPr lang="en-US" dirty="0" smtClean="0"/>
              <a:t>Avalere used an SK&amp;A</a:t>
            </a:r>
            <a:r>
              <a:rPr lang="en-US" baseline="30000" dirty="0"/>
              <a:t>1</a:t>
            </a:r>
            <a:r>
              <a:rPr lang="en-US" dirty="0" smtClean="0"/>
              <a:t> database that contains physician</a:t>
            </a:r>
            <a:r>
              <a:rPr lang="en-US" baseline="30000" dirty="0"/>
              <a:t>2</a:t>
            </a:r>
            <a:r>
              <a:rPr lang="en-US" dirty="0" smtClean="0"/>
              <a:t> and practice location information on hospital/health system ownership: </a:t>
            </a:r>
          </a:p>
          <a:p>
            <a:pPr lvl="1">
              <a:buClr>
                <a:srgbClr val="007DA4"/>
              </a:buClr>
            </a:pPr>
            <a:r>
              <a:rPr lang="en-US" sz="1600" dirty="0"/>
              <a:t>Each record in the database corresponds to a unique physician in a specific practice location</a:t>
            </a:r>
          </a:p>
          <a:p>
            <a:pPr lvl="1">
              <a:buClr>
                <a:srgbClr val="007DA4"/>
              </a:buClr>
            </a:pPr>
            <a:r>
              <a:rPr lang="en-US" sz="1600" dirty="0"/>
              <a:t>The database identifies each physician-practice location combination as “employed”—part of a hospital or health system-owned practice—or “independent”</a:t>
            </a:r>
          </a:p>
          <a:p>
            <a:pPr lvl="1">
              <a:buClr>
                <a:srgbClr val="007DA4"/>
              </a:buClr>
            </a:pPr>
            <a:r>
              <a:rPr lang="en-US" sz="1600" dirty="0"/>
              <a:t>These data include solo and single-location small practices as well as large, multi-specialty multi-location group practices</a:t>
            </a:r>
          </a:p>
          <a:p>
            <a:pPr lvl="1">
              <a:buClr>
                <a:srgbClr val="007DA4"/>
              </a:buClr>
            </a:pPr>
            <a:r>
              <a:rPr lang="en-US" sz="1600" dirty="0"/>
              <a:t>The dataset covers seven different points in time from July 2012 to July 2015 for each physician-practice location combination</a:t>
            </a:r>
          </a:p>
          <a:p>
            <a:pPr lvl="1">
              <a:buClr>
                <a:srgbClr val="007DA4"/>
              </a:buClr>
            </a:pPr>
            <a:r>
              <a:rPr lang="en-US" sz="1600" dirty="0"/>
              <a:t>SK&amp;A develops the physician affiliation flag through conducting bi-annual phone surveys with individual practice locations</a:t>
            </a:r>
          </a:p>
        </p:txBody>
      </p:sp>
      <p:sp>
        <p:nvSpPr>
          <p:cNvPr id="6" name="Content Placeholder 17"/>
          <p:cNvSpPr txBox="1">
            <a:spLocks/>
          </p:cNvSpPr>
          <p:nvPr/>
        </p:nvSpPr>
        <p:spPr>
          <a:xfrm>
            <a:off x="487605" y="5779287"/>
            <a:ext cx="6372877" cy="823473"/>
          </a:xfrm>
          <a:prstGeom prst="rect">
            <a:avLst/>
          </a:prstGeom>
        </p:spPr>
        <p:txBody>
          <a:bodyPr/>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lgn="l" defTabSz="457039" rtl="0" eaLnBrk="1" latinLnBrk="0" hangingPunct="1">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lgn="l" defTabSz="457039" rtl="0" eaLnBrk="1" latinLnBrk="0" hangingPunct="1">
              <a:spcBef>
                <a:spcPts val="0"/>
              </a:spcBef>
              <a:spcAft>
                <a:spcPts val="1000"/>
              </a:spcAft>
              <a:buClr>
                <a:schemeClr val="accent2"/>
              </a:buClr>
              <a:buFont typeface="Arial" pitchFamily="34" charset="0"/>
              <a:buChar char="−"/>
              <a:defRPr sz="1800" kern="1200">
                <a:solidFill>
                  <a:schemeClr val="tx1"/>
                </a:solidFill>
                <a:latin typeface="+mn-lt"/>
                <a:ea typeface="+mn-ea"/>
                <a:cs typeface="+mn-cs"/>
              </a:defRPr>
            </a:lvl3pPr>
            <a:lvl4pPr marL="1147763" indent="-233363" algn="l" defTabSz="457039" rtl="0" eaLnBrk="1" latinLnBrk="0" hangingPunct="1">
              <a:spcBef>
                <a:spcPts val="0"/>
              </a:spcBef>
              <a:spcAft>
                <a:spcPts val="1000"/>
              </a:spcAft>
              <a:buClr>
                <a:schemeClr val="accent2"/>
              </a:buClr>
              <a:buFont typeface="Arial" pitchFamily="34" charset="0"/>
              <a:buChar char="»"/>
              <a:defRPr sz="1800" kern="1200">
                <a:solidFill>
                  <a:schemeClr val="tx1"/>
                </a:solidFill>
                <a:latin typeface="+mn-lt"/>
                <a:ea typeface="+mn-ea"/>
                <a:cs typeface="+mn-cs"/>
              </a:defRPr>
            </a:lvl4pPr>
            <a:lvl5pPr marL="1371600" indent="-223838" algn="l" defTabSz="457039" rtl="0" eaLnBrk="1" latinLnBrk="0" hangingPunct="1">
              <a:spcBef>
                <a:spcPts val="0"/>
              </a:spcBef>
              <a:spcAft>
                <a:spcPts val="1000"/>
              </a:spcAft>
              <a:buClr>
                <a:schemeClr val="accent2"/>
              </a:buClr>
              <a:buFont typeface="Wingdings" pitchFamily="2" charset="2"/>
              <a:buChar char="§"/>
              <a:defRPr sz="18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endParaRPr lang="en-US" dirty="0"/>
          </a:p>
        </p:txBody>
      </p:sp>
      <p:sp>
        <p:nvSpPr>
          <p:cNvPr id="7" name="Title 6"/>
          <p:cNvSpPr txBox="1">
            <a:spLocks/>
          </p:cNvSpPr>
          <p:nvPr/>
        </p:nvSpPr>
        <p:spPr>
          <a:xfrm>
            <a:off x="692726" y="709450"/>
            <a:ext cx="8138245" cy="1336197"/>
          </a:xfrm>
          <a:prstGeom prst="rect">
            <a:avLst/>
          </a:prstGeom>
        </p:spPr>
        <p:txBody>
          <a:bodyPr vert="horz" lIns="82039" tIns="41020" rIns="82039" bIns="41020" rtlCol="0" anchor="b">
            <a:noAutofit/>
          </a:bodyPr>
          <a:lstStyle>
            <a:lvl1pPr algn="l" defTabSz="685800" rtl="0" eaLnBrk="1" latinLnBrk="0" hangingPunct="1">
              <a:lnSpc>
                <a:spcPct val="90000"/>
              </a:lnSpc>
              <a:spcBef>
                <a:spcPct val="0"/>
              </a:spcBef>
              <a:buNone/>
              <a:defRPr sz="2400" kern="1200" spc="99">
                <a:solidFill>
                  <a:schemeClr val="tx1"/>
                </a:solidFill>
                <a:latin typeface="Arial" pitchFamily="34" charset="0"/>
                <a:ea typeface="+mj-ea"/>
                <a:cs typeface="Arial" pitchFamily="34" charset="0"/>
              </a:defRPr>
            </a:lvl1pPr>
          </a:lstStyle>
          <a:p>
            <a:r>
              <a:rPr lang="en-US" sz="3200" b="1" dirty="0" smtClean="0">
                <a:solidFill>
                  <a:srgbClr val="007DA4"/>
                </a:solidFill>
              </a:rPr>
              <a:t>Methodology: </a:t>
            </a:r>
            <a:r>
              <a:rPr lang="en-US" sz="3200" dirty="0" smtClean="0">
                <a:solidFill>
                  <a:srgbClr val="007DA4"/>
                </a:solidFill>
              </a:rPr>
              <a:t>Trends in Hospital Ownership of Physician Practices with Medicare-Billing Physicians</a:t>
            </a:r>
            <a:endParaRPr lang="en-US" sz="3200" b="1" dirty="0">
              <a:solidFill>
                <a:srgbClr val="007DA4"/>
              </a:solidFill>
            </a:endParaRPr>
          </a:p>
        </p:txBody>
      </p:sp>
    </p:spTree>
    <p:extLst>
      <p:ext uri="{BB962C8B-B14F-4D97-AF65-F5344CB8AC3E}">
        <p14:creationId xmlns:p14="http://schemas.microsoft.com/office/powerpoint/2010/main" val="292461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46E0F0-A629-AF47-82DD-3B28C859BC11}" type="slidenum">
              <a:rPr lang="en-US" smtClean="0"/>
              <a:pPr/>
              <a:t>7</a:t>
            </a:fld>
            <a:endParaRPr lang="en-US" dirty="0"/>
          </a:p>
        </p:txBody>
      </p:sp>
      <p:sp>
        <p:nvSpPr>
          <p:cNvPr id="3" name="Content Placeholder 17"/>
          <p:cNvSpPr txBox="1">
            <a:spLocks/>
          </p:cNvSpPr>
          <p:nvPr/>
        </p:nvSpPr>
        <p:spPr>
          <a:xfrm>
            <a:off x="795797" y="5874916"/>
            <a:ext cx="6892119" cy="55120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900" dirty="0" smtClean="0"/>
              <a:t>3 NPI = National Provider Identifier </a:t>
            </a:r>
          </a:p>
        </p:txBody>
      </p:sp>
      <p:sp>
        <p:nvSpPr>
          <p:cNvPr id="4" name="Content Placeholder 16"/>
          <p:cNvSpPr txBox="1">
            <a:spLocks/>
          </p:cNvSpPr>
          <p:nvPr/>
        </p:nvSpPr>
        <p:spPr>
          <a:xfrm>
            <a:off x="670485" y="2255520"/>
            <a:ext cx="7534731" cy="379603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C32032"/>
              </a:buClr>
            </a:pPr>
            <a:r>
              <a:rPr lang="en-US" dirty="0" err="1" smtClean="0"/>
              <a:t>Avalere</a:t>
            </a:r>
            <a:r>
              <a:rPr lang="en-US" dirty="0" smtClean="0"/>
              <a:t> linked the data from SK&amp;A to the CMS National Plan &amp; Provider Enumeration System (NPPES) by NPI</a:t>
            </a:r>
            <a:r>
              <a:rPr lang="en-US" baseline="30000" dirty="0" smtClean="0"/>
              <a:t>3</a:t>
            </a:r>
            <a:r>
              <a:rPr lang="en-US" dirty="0" smtClean="0"/>
              <a:t> to identify the primary address for the providers</a:t>
            </a:r>
          </a:p>
          <a:p>
            <a:pPr marL="628650" lvl="2" indent="-285750">
              <a:spcBef>
                <a:spcPts val="750"/>
              </a:spcBef>
              <a:buClr>
                <a:srgbClr val="007DA4"/>
              </a:buClr>
              <a:buFont typeface="Courier New" charset="0"/>
              <a:buChar char="o"/>
            </a:pPr>
            <a:r>
              <a:rPr lang="en-US" sz="1600" dirty="0"/>
              <a:t>Each record in the database corresponds to a unique physician in a specific practice location</a:t>
            </a:r>
          </a:p>
          <a:p>
            <a:pPr>
              <a:buClr>
                <a:srgbClr val="C32032"/>
              </a:buClr>
            </a:pPr>
            <a:endParaRPr lang="en-US" dirty="0" smtClean="0"/>
          </a:p>
        </p:txBody>
      </p:sp>
      <p:sp>
        <p:nvSpPr>
          <p:cNvPr id="5" name="Title 6"/>
          <p:cNvSpPr txBox="1">
            <a:spLocks/>
          </p:cNvSpPr>
          <p:nvPr/>
        </p:nvSpPr>
        <p:spPr>
          <a:xfrm>
            <a:off x="692726" y="709450"/>
            <a:ext cx="8138245" cy="1336197"/>
          </a:xfrm>
          <a:prstGeom prst="rect">
            <a:avLst/>
          </a:prstGeom>
        </p:spPr>
        <p:txBody>
          <a:bodyPr vert="horz" lIns="82039" tIns="41020" rIns="82039" bIns="41020" rtlCol="0" anchor="b">
            <a:noAutofit/>
          </a:bodyPr>
          <a:lstStyle>
            <a:lvl1pPr algn="l" defTabSz="685800" rtl="0" eaLnBrk="1" latinLnBrk="0" hangingPunct="1">
              <a:lnSpc>
                <a:spcPct val="90000"/>
              </a:lnSpc>
              <a:spcBef>
                <a:spcPct val="0"/>
              </a:spcBef>
              <a:buNone/>
              <a:defRPr sz="2400" kern="1200" spc="99">
                <a:solidFill>
                  <a:schemeClr val="tx1"/>
                </a:solidFill>
                <a:latin typeface="Arial" pitchFamily="34" charset="0"/>
                <a:ea typeface="+mj-ea"/>
                <a:cs typeface="Arial" pitchFamily="34" charset="0"/>
              </a:defRPr>
            </a:lvl1pPr>
          </a:lstStyle>
          <a:p>
            <a:r>
              <a:rPr lang="en-US" sz="3200" b="1" dirty="0" smtClean="0">
                <a:solidFill>
                  <a:srgbClr val="007DA4"/>
                </a:solidFill>
              </a:rPr>
              <a:t>Methodology: </a:t>
            </a:r>
            <a:r>
              <a:rPr lang="en-US" sz="3200" dirty="0" smtClean="0">
                <a:solidFill>
                  <a:srgbClr val="007DA4"/>
                </a:solidFill>
              </a:rPr>
              <a:t>Trends in Hospital Ownership of Physician Practices with Medicare-Billing Physicians</a:t>
            </a:r>
            <a:endParaRPr lang="en-US" sz="3200" b="1" dirty="0">
              <a:solidFill>
                <a:srgbClr val="007DA4"/>
              </a:solidFill>
            </a:endParaRPr>
          </a:p>
        </p:txBody>
      </p:sp>
    </p:spTree>
    <p:extLst>
      <p:ext uri="{BB962C8B-B14F-4D97-AF65-F5344CB8AC3E}">
        <p14:creationId xmlns:p14="http://schemas.microsoft.com/office/powerpoint/2010/main" val="511301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92726" y="1449789"/>
            <a:ext cx="8149126" cy="560762"/>
          </a:xfrm>
        </p:spPr>
        <p:txBody>
          <a:bodyPr>
            <a:noAutofit/>
          </a:bodyPr>
          <a:lstStyle/>
          <a:p>
            <a:r>
              <a:rPr lang="en-US" sz="1700" dirty="0">
                <a:solidFill>
                  <a:srgbClr val="003B71"/>
                </a:solidFill>
              </a:rPr>
              <a:t>Significant and Consistent Increases in Physicians Employment and Hospital Ownership of Practices</a:t>
            </a:r>
          </a:p>
        </p:txBody>
      </p:sp>
      <p:sp>
        <p:nvSpPr>
          <p:cNvPr id="6" name="Title 6"/>
          <p:cNvSpPr txBox="1">
            <a:spLocks/>
          </p:cNvSpPr>
          <p:nvPr/>
        </p:nvSpPr>
        <p:spPr>
          <a:xfrm>
            <a:off x="692726" y="557051"/>
            <a:ext cx="8138245" cy="640103"/>
          </a:xfrm>
          <a:prstGeom prst="rect">
            <a:avLst/>
          </a:prstGeom>
        </p:spPr>
        <p:txBody>
          <a:bodyPr vert="horz" lIns="82039" tIns="41020" rIns="82039" bIns="41020" rtlCol="0" anchor="b">
            <a:noAutofit/>
          </a:bodyPr>
          <a:lstStyle>
            <a:lvl1pPr algn="l" defTabSz="685800" rtl="0" eaLnBrk="1" latinLnBrk="0" hangingPunct="1">
              <a:lnSpc>
                <a:spcPct val="90000"/>
              </a:lnSpc>
              <a:spcBef>
                <a:spcPct val="0"/>
              </a:spcBef>
              <a:buNone/>
              <a:defRPr sz="2400" kern="1200" spc="99">
                <a:solidFill>
                  <a:schemeClr val="tx1"/>
                </a:solidFill>
                <a:latin typeface="Arial" pitchFamily="34" charset="0"/>
                <a:ea typeface="+mj-ea"/>
                <a:cs typeface="Arial" pitchFamily="34" charset="0"/>
              </a:defRPr>
            </a:lvl1pPr>
          </a:lstStyle>
          <a:p>
            <a:r>
              <a:rPr lang="en-US" sz="3200" b="1" dirty="0">
                <a:solidFill>
                  <a:srgbClr val="007DA4"/>
                </a:solidFill>
              </a:rPr>
              <a:t>Highlights of Research Findings</a:t>
            </a:r>
          </a:p>
        </p:txBody>
      </p:sp>
      <p:sp>
        <p:nvSpPr>
          <p:cNvPr id="9" name="Content Placeholder 7"/>
          <p:cNvSpPr txBox="1">
            <a:spLocks/>
          </p:cNvSpPr>
          <p:nvPr/>
        </p:nvSpPr>
        <p:spPr>
          <a:xfrm>
            <a:off x="692726" y="2200759"/>
            <a:ext cx="7703129" cy="4338154"/>
          </a:xfrm>
          <a:prstGeom prst="rect">
            <a:avLst/>
          </a:prstGeom>
        </p:spPr>
        <p:txBody>
          <a:bodyPr vert="horz" lIns="82058" tIns="41029" rIns="82058" bIns="41029" rtlCol="0">
            <a:noAutofit/>
          </a:bodyPr>
          <a:lstStyle>
            <a:lvl1pPr marL="342699" indent="-342699" algn="l" defTabSz="81981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gn="l" defTabSz="685800" rtl="0" eaLnBrk="1" latinLnBrk="0" hangingPunct="1">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gn="l" defTabSz="685800" rtl="0" eaLnBrk="1" latinLnBrk="0" hangingPunct="1">
              <a:lnSpc>
                <a:spcPct val="100000"/>
              </a:lnSpc>
              <a:spcBef>
                <a:spcPts val="0"/>
              </a:spcBef>
              <a:spcAft>
                <a:spcPts val="900"/>
              </a:spcAft>
              <a:buClr>
                <a:schemeClr val="accent2"/>
              </a:buClr>
              <a:buFont typeface="Arial" pitchFamily="34" charset="0"/>
              <a:buChar char="−"/>
              <a:defRPr sz="1800" kern="1200">
                <a:solidFill>
                  <a:schemeClr val="tx1"/>
                </a:solidFill>
                <a:latin typeface="+mn-lt"/>
                <a:ea typeface="+mn-ea"/>
                <a:cs typeface="+mn-cs"/>
              </a:defRPr>
            </a:lvl3pPr>
            <a:lvl4pPr marL="1030003" indent="-209420" algn="l" defTabSz="685800" rtl="0" eaLnBrk="1" latinLnBrk="0" hangingPunct="1">
              <a:lnSpc>
                <a:spcPct val="100000"/>
              </a:lnSpc>
              <a:spcBef>
                <a:spcPts val="0"/>
              </a:spcBef>
              <a:spcAft>
                <a:spcPts val="900"/>
              </a:spcAft>
              <a:buClr>
                <a:schemeClr val="accent2"/>
              </a:buClr>
              <a:buFont typeface="Arial" pitchFamily="34" charset="0"/>
              <a:buChar char="»"/>
              <a:defRPr sz="1800" kern="1200">
                <a:solidFill>
                  <a:schemeClr val="tx1"/>
                </a:solidFill>
                <a:latin typeface="+mn-lt"/>
                <a:ea typeface="+mn-ea"/>
                <a:cs typeface="+mn-cs"/>
              </a:defRPr>
            </a:lvl4pPr>
            <a:lvl5pPr marL="1230874" indent="-200872" algn="l" defTabSz="685800" rtl="0" eaLnBrk="1" latinLnBrk="0" hangingPunct="1">
              <a:lnSpc>
                <a:spcPct val="100000"/>
              </a:lnSpc>
              <a:spcBef>
                <a:spcPts val="0"/>
              </a:spcBef>
              <a:spcAft>
                <a:spcPts val="900"/>
              </a:spcAft>
              <a:buClr>
                <a:schemeClr val="accent2"/>
              </a:buClr>
              <a:buFont typeface="Wingdings" pitchFamily="2" charset="2"/>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This research confirms a significant, nationwide shift in the number of physicians leaving private practice and entering into employment arrangement with hospitals and health systems.  </a:t>
            </a:r>
          </a:p>
          <a:p>
            <a:pPr marL="0" indent="0">
              <a:buNone/>
            </a:pPr>
            <a:r>
              <a:rPr lang="en-US" dirty="0"/>
              <a:t>The results show a dramatic increase in hospitals and health systems employing physicians and acquiring physician practices over a three-year period between July 2012 and July 2015.  </a:t>
            </a:r>
          </a:p>
          <a:p>
            <a:pPr marL="0" indent="0">
              <a:buNone/>
            </a:pPr>
            <a:r>
              <a:rPr lang="en-US" sz="1700" b="1" dirty="0" smtClean="0">
                <a:solidFill>
                  <a:srgbClr val="003B71"/>
                </a:solidFill>
              </a:rPr>
              <a:t>National </a:t>
            </a:r>
            <a:r>
              <a:rPr lang="en-US" sz="1700" b="1" dirty="0">
                <a:solidFill>
                  <a:srgbClr val="003B71"/>
                </a:solidFill>
              </a:rPr>
              <a:t>Trend:  </a:t>
            </a:r>
          </a:p>
          <a:p>
            <a:pPr>
              <a:buClr>
                <a:srgbClr val="C32032"/>
              </a:buClr>
              <a:buFont typeface="Arial" charset="0"/>
              <a:buChar char="•"/>
            </a:pPr>
            <a:r>
              <a:rPr lang="en-US" sz="1700" dirty="0"/>
              <a:t>From July 2012 to July 2015, the percent of hospital-employed physicians </a:t>
            </a:r>
            <a:r>
              <a:rPr lang="en-US" sz="1700" b="1" dirty="0"/>
              <a:t>increased by almost </a:t>
            </a:r>
            <a:r>
              <a:rPr lang="en-US" sz="1700" b="1" dirty="0" smtClean="0"/>
              <a:t>50 percent, </a:t>
            </a:r>
            <a:r>
              <a:rPr lang="en-US" sz="1700" dirty="0"/>
              <a:t>with </a:t>
            </a:r>
            <a:r>
              <a:rPr lang="en-US" sz="1700" b="1" dirty="0"/>
              <a:t>increases in each six-month time period </a:t>
            </a:r>
            <a:r>
              <a:rPr lang="en-US" sz="1700" dirty="0"/>
              <a:t>measured over these three years</a:t>
            </a:r>
            <a:r>
              <a:rPr lang="en-US" sz="1700" b="1" dirty="0"/>
              <a:t>. </a:t>
            </a:r>
          </a:p>
          <a:p>
            <a:pPr marL="0" indent="0">
              <a:buClr>
                <a:srgbClr val="C32032"/>
              </a:buClr>
              <a:buNone/>
            </a:pPr>
            <a:r>
              <a:rPr lang="en-US" sz="1700" b="1" dirty="0">
                <a:solidFill>
                  <a:srgbClr val="003B71"/>
                </a:solidFill>
              </a:rPr>
              <a:t>Employment Trend Extends Across All Regions: </a:t>
            </a:r>
          </a:p>
          <a:p>
            <a:pPr>
              <a:buClr>
                <a:srgbClr val="C32032"/>
              </a:buClr>
              <a:buFont typeface="Arial" charset="0"/>
              <a:buChar char="•"/>
            </a:pPr>
            <a:r>
              <a:rPr lang="en-US" sz="1700" dirty="0"/>
              <a:t>All regions saw an increase in hospital-employed physicians at every measured time period, with a range of total increase from </a:t>
            </a:r>
            <a:r>
              <a:rPr lang="en-US" sz="1700" b="1" dirty="0" smtClean="0"/>
              <a:t>75-114 percent.</a:t>
            </a:r>
            <a:endParaRPr lang="en-US" sz="1700" dirty="0"/>
          </a:p>
          <a:p>
            <a:pPr marL="0" indent="0">
              <a:buNone/>
            </a:pPr>
            <a:endParaRPr lang="en-US" sz="1700" dirty="0"/>
          </a:p>
          <a:p>
            <a:pPr marL="0" indent="0">
              <a:buNone/>
            </a:pPr>
            <a:endParaRPr lang="en-US" sz="1700" b="1" dirty="0"/>
          </a:p>
          <a:p>
            <a:pPr marL="0" indent="0">
              <a:buNone/>
            </a:pPr>
            <a:endParaRPr lang="en-US" sz="1700" dirty="0"/>
          </a:p>
        </p:txBody>
      </p:sp>
    </p:spTree>
    <p:extLst>
      <p:ext uri="{BB962C8B-B14F-4D97-AF65-F5344CB8AC3E}">
        <p14:creationId xmlns:p14="http://schemas.microsoft.com/office/powerpoint/2010/main" val="416959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41" y="372198"/>
            <a:ext cx="8310995" cy="737963"/>
          </a:xfrm>
        </p:spPr>
        <p:txBody>
          <a:bodyPr>
            <a:normAutofit/>
          </a:bodyPr>
          <a:lstStyle/>
          <a:p>
            <a:r>
              <a:rPr lang="en-US" sz="1800" b="1" dirty="0" smtClean="0">
                <a:solidFill>
                  <a:srgbClr val="003B71"/>
                </a:solidFill>
              </a:rPr>
              <a:t>Between July 2012 </a:t>
            </a:r>
            <a:r>
              <a:rPr lang="en-US" sz="1800" b="1" dirty="0">
                <a:solidFill>
                  <a:srgbClr val="003B71"/>
                </a:solidFill>
              </a:rPr>
              <a:t>and </a:t>
            </a:r>
            <a:r>
              <a:rPr lang="en-US" sz="1800" b="1" dirty="0" smtClean="0">
                <a:solidFill>
                  <a:srgbClr val="003B71"/>
                </a:solidFill>
              </a:rPr>
              <a:t>July 2015</a:t>
            </a:r>
            <a:r>
              <a:rPr lang="en-US" sz="1800" b="1" dirty="0">
                <a:solidFill>
                  <a:srgbClr val="003B71"/>
                </a:solidFill>
              </a:rPr>
              <a:t>, </a:t>
            </a:r>
            <a:r>
              <a:rPr lang="en-US" sz="1800" b="1" dirty="0" smtClean="0">
                <a:solidFill>
                  <a:srgbClr val="003B71"/>
                </a:solidFill>
              </a:rPr>
              <a:t>the Number of Employed Physicians Increased to More Than 140,000</a:t>
            </a:r>
            <a:endParaRPr lang="en-US" sz="1800" b="1" dirty="0">
              <a:solidFill>
                <a:srgbClr val="003B71"/>
              </a:solidFill>
            </a:endParaRPr>
          </a:p>
        </p:txBody>
      </p:sp>
      <p:graphicFrame>
        <p:nvGraphicFramePr>
          <p:cNvPr id="11" name="Chart 10"/>
          <p:cNvGraphicFramePr/>
          <p:nvPr>
            <p:extLst>
              <p:ext uri="{D42A27DB-BD31-4B8C-83A1-F6EECF244321}">
                <p14:modId xmlns:p14="http://schemas.microsoft.com/office/powerpoint/2010/main" val="3790259013"/>
              </p:ext>
            </p:extLst>
          </p:nvPr>
        </p:nvGraphicFramePr>
        <p:xfrm>
          <a:off x="713886" y="1914436"/>
          <a:ext cx="5623560" cy="410565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5"/>
          <p:cNvSpPr txBox="1">
            <a:spLocks/>
          </p:cNvSpPr>
          <p:nvPr/>
        </p:nvSpPr>
        <p:spPr>
          <a:xfrm>
            <a:off x="565930" y="1331726"/>
            <a:ext cx="6236947" cy="687791"/>
          </a:xfrm>
          <a:prstGeom prst="rect">
            <a:avLst/>
          </a:prstGeom>
        </p:spPr>
        <p:txBody>
          <a:bodyPr lIns="82058" tIns="41029" rIns="82058" bIns="41029"/>
          <a:lstStyle>
            <a:lvl1pPr marL="0" indent="0" algn="l" defTabSz="457039" rtl="0" eaLnBrk="1" latinLnBrk="0" hangingPunct="1">
              <a:spcBef>
                <a:spcPct val="20000"/>
              </a:spcBef>
              <a:buFont typeface="Arial"/>
              <a:buNone/>
              <a:defRPr sz="1800" kern="1200" cap="all" spc="45">
                <a:solidFill>
                  <a:schemeClr val="tx1"/>
                </a:solidFill>
                <a:latin typeface="Arial" pitchFamily="34" charset="0"/>
                <a:ea typeface="+mn-ea"/>
                <a:cs typeface="Arial" pitchFamily="34" charset="0"/>
              </a:defRPr>
            </a:lvl1pPr>
            <a:lvl2pPr marL="742689"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9"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8"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8"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spc="111" dirty="0" smtClean="0">
                <a:solidFill>
                  <a:srgbClr val="007DA4"/>
                </a:solidFill>
              </a:rPr>
              <a:t>Change in employment of Physicians</a:t>
            </a:r>
            <a:endParaRPr lang="en-US" cap="none" spc="111" dirty="0">
              <a:solidFill>
                <a:srgbClr val="007DA4"/>
              </a:solidFill>
            </a:endParaRPr>
          </a:p>
          <a:p>
            <a:pPr algn="ctr"/>
            <a:r>
              <a:rPr lang="en-US" sz="1400" spc="111" dirty="0" smtClean="0">
                <a:solidFill>
                  <a:schemeClr val="tx1">
                    <a:lumMod val="50000"/>
                    <a:lumOff val="50000"/>
                  </a:schemeClr>
                </a:solidFill>
              </a:rPr>
              <a:t>Number of Hospital-EMPLOYED Physicians</a:t>
            </a:r>
          </a:p>
        </p:txBody>
      </p:sp>
      <p:sp>
        <p:nvSpPr>
          <p:cNvPr id="4" name="TextBox 3"/>
          <p:cNvSpPr txBox="1"/>
          <p:nvPr/>
        </p:nvSpPr>
        <p:spPr>
          <a:xfrm>
            <a:off x="6489097" y="1806434"/>
            <a:ext cx="2042993" cy="3959371"/>
          </a:xfrm>
          <a:prstGeom prst="rect">
            <a:avLst/>
          </a:prstGeom>
          <a:solidFill>
            <a:schemeClr val="bg1">
              <a:lumMod val="95000"/>
            </a:schemeClr>
          </a:solidFill>
        </p:spPr>
        <p:txBody>
          <a:bodyPr wrap="square" rtlCol="0">
            <a:noAutofit/>
          </a:bodyPr>
          <a:lstStyle/>
          <a:p>
            <a:pPr marL="166688" indent="-166688">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Between 2012 and 2015, the number of physicians employed by hospitals grew by 46,000 nationwide.</a:t>
            </a:r>
          </a:p>
          <a:p>
            <a:pPr marL="166688" indent="-166688">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Physician employment grew in each of the six-month periods analyzed.</a:t>
            </a:r>
          </a:p>
          <a:p>
            <a:pPr marL="166688" indent="-166688">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 the six months from July 2014 to January 2015 alone, nearly 20,000 physicians shifted into employment models.</a:t>
            </a:r>
            <a:endParaRPr lang="en-US" sz="1400" dirty="0">
              <a:latin typeface="Arial" panose="020B0604020202020204" pitchFamily="34" charset="0"/>
              <a:cs typeface="Arial" panose="020B0604020202020204" pitchFamily="34" charset="0"/>
            </a:endParaRPr>
          </a:p>
        </p:txBody>
      </p:sp>
      <p:sp>
        <p:nvSpPr>
          <p:cNvPr id="12" name="Content Placeholder 17"/>
          <p:cNvSpPr>
            <a:spLocks noGrp="1"/>
          </p:cNvSpPr>
          <p:nvPr>
            <p:ph sz="quarter" idx="15"/>
          </p:nvPr>
        </p:nvSpPr>
        <p:spPr>
          <a:xfrm>
            <a:off x="713886" y="6067112"/>
            <a:ext cx="6372877" cy="578477"/>
          </a:xfrm>
        </p:spPr>
        <p:txBody>
          <a:bodyPr>
            <a:normAutofit/>
          </a:bodyPr>
          <a:lstStyle/>
          <a:p>
            <a:pPr marL="0" indent="0">
              <a:buNone/>
            </a:pPr>
            <a:r>
              <a:rPr lang="en-US" sz="900" dirty="0" smtClean="0"/>
              <a:t>Avalere analysis of SK&amp;A hospital/health system ownership of physician practice locations data with Medicare 5% Standard Analytic Files</a:t>
            </a:r>
            <a:endParaRPr lang="en-US" sz="900" strike="sngStrike" dirty="0" smtClean="0">
              <a:solidFill>
                <a:srgbClr val="FF0000"/>
              </a:solidFill>
            </a:endParaRPr>
          </a:p>
        </p:txBody>
      </p:sp>
    </p:spTree>
    <p:extLst>
      <p:ext uri="{BB962C8B-B14F-4D97-AF65-F5344CB8AC3E}">
        <p14:creationId xmlns:p14="http://schemas.microsoft.com/office/powerpoint/2010/main" val="400163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39079</TotalTime>
  <Words>1547</Words>
  <Application>Microsoft Office PowerPoint</Application>
  <PresentationFormat>On-screen Show (4:3)</PresentationFormat>
  <Paragraphs>106</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Courier New</vt:lpstr>
      <vt:lpstr>Wingdings</vt:lpstr>
      <vt:lpstr>Office Theme</vt:lpstr>
      <vt:lpstr>Physician Practice Acquisition Study:  National and Regional Employment Changes</vt:lpstr>
      <vt:lpstr>About the Physicians Advocacy Institute </vt:lpstr>
      <vt:lpstr>PAI:  Committed to Researching Topics Important to Physicians and Patients</vt:lpstr>
      <vt:lpstr>PowerPoint Presentation</vt:lpstr>
      <vt:lpstr>PowerPoint Presentation</vt:lpstr>
      <vt:lpstr>PowerPoint Presentation</vt:lpstr>
      <vt:lpstr>PowerPoint Presentation</vt:lpstr>
      <vt:lpstr>PowerPoint Presentation</vt:lpstr>
      <vt:lpstr>Between July 2012 and July 2015, the Number of Employed Physicians Increased to More Than 140,000</vt:lpstr>
      <vt:lpstr>PowerPoint Presentation</vt:lpstr>
      <vt:lpstr>Hospital or Health System Ownership of Physician Practices Grew by 86 Percent From 2012 to 2015</vt:lpstr>
      <vt:lpstr>PowerPoint Presentation</vt:lpstr>
      <vt:lpstr>PowerPoint Presentation</vt:lpstr>
      <vt:lpstr>The Share of Hospital-Employed Physicians Was Greatest in the Midwest</vt:lpstr>
      <vt:lpstr>PowerPoint Presentation</vt:lpstr>
      <vt:lpstr>All Regions Have Seen Rapid Growth in Hospital Employment and Practice Ownership</vt:lpstr>
      <vt:lpstr>PowerPoint Presentation</vt:lpstr>
      <vt:lpstr>How does the site of service  delivery impact spending? </vt:lpstr>
      <vt:lpstr>PowerPoint Presentation</vt:lpstr>
    </vt:vector>
  </TitlesOfParts>
  <Company>column five media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 Walsh</dc:creator>
  <cp:lastModifiedBy>Elaine Ellis</cp:lastModifiedBy>
  <cp:revision>1017</cp:revision>
  <cp:lastPrinted>2016-06-09T19:05:03Z</cp:lastPrinted>
  <dcterms:created xsi:type="dcterms:W3CDTF">2013-02-11T19:03:32Z</dcterms:created>
  <dcterms:modified xsi:type="dcterms:W3CDTF">2016-09-07T12:36:54Z</dcterms:modified>
</cp:coreProperties>
</file>