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1" r:id="rId2"/>
    <p:sldMasterId id="2147483753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8" r:id="rId6"/>
    <p:sldId id="282" r:id="rId7"/>
    <p:sldId id="271" r:id="rId8"/>
    <p:sldId id="298" r:id="rId9"/>
    <p:sldId id="284" r:id="rId10"/>
    <p:sldId id="277" r:id="rId11"/>
    <p:sldId id="292" r:id="rId12"/>
    <p:sldId id="272" r:id="rId13"/>
    <p:sldId id="288" r:id="rId14"/>
    <p:sldId id="287" r:id="rId15"/>
    <p:sldId id="299" r:id="rId16"/>
    <p:sldId id="300" r:id="rId17"/>
    <p:sldId id="290" r:id="rId18"/>
    <p:sldId id="283" r:id="rId19"/>
    <p:sldId id="294" r:id="rId20"/>
    <p:sldId id="295" r:id="rId21"/>
    <p:sldId id="296" r:id="rId22"/>
    <p:sldId id="297" r:id="rId23"/>
    <p:sldId id="301" r:id="rId24"/>
    <p:sldId id="278" r:id="rId25"/>
    <p:sldId id="274" r:id="rId26"/>
    <p:sldId id="273" r:id="rId27"/>
    <p:sldId id="275" r:id="rId28"/>
    <p:sldId id="259" r:id="rId29"/>
    <p:sldId id="279" r:id="rId30"/>
    <p:sldId id="260" r:id="rId31"/>
    <p:sldId id="261" r:id="rId32"/>
    <p:sldId id="280" r:id="rId33"/>
    <p:sldId id="263" r:id="rId34"/>
    <p:sldId id="264" r:id="rId35"/>
    <p:sldId id="265" r:id="rId36"/>
    <p:sldId id="266" r:id="rId37"/>
    <p:sldId id="286" r:id="rId38"/>
    <p:sldId id="267" r:id="rId39"/>
    <p:sldId id="268" r:id="rId40"/>
    <p:sldId id="281" r:id="rId41"/>
    <p:sldId id="270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6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208" d="100"/>
          <a:sy n="208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BD010C-F7DD-4280-892D-9CDE22DCF23B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E4E0F4-3DF5-4278-A38A-1D51FFDE8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3F0B-D21F-4D7E-841F-A47DEE1C3D7A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4213A-40C2-4527-ACED-4642177181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9" y="8741"/>
            <a:ext cx="3723445" cy="3258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875" y="2433594"/>
            <a:ext cx="784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-150" dirty="0" smtClean="0">
                <a:latin typeface="Arial Black"/>
                <a:cs typeface="Arial Black"/>
              </a:rPr>
              <a:t>Title</a:t>
            </a:r>
          </a:p>
          <a:p>
            <a:r>
              <a:rPr lang="en-US" sz="4800" b="1" spc="-15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Subhead </a:t>
            </a:r>
            <a:endParaRPr lang="en-US" sz="4800" b="1" spc="-15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9" y="8741"/>
            <a:ext cx="3723445" cy="3258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875" y="2433594"/>
            <a:ext cx="784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-150" dirty="0" smtClean="0">
                <a:latin typeface="Arial Black"/>
                <a:cs typeface="Arial Black"/>
              </a:rPr>
              <a:t>Title</a:t>
            </a:r>
          </a:p>
          <a:p>
            <a:r>
              <a:rPr lang="en-US" sz="4800" b="1" spc="-15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Subhead </a:t>
            </a:r>
            <a:endParaRPr lang="en-US" sz="4800" b="1" spc="-15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6930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1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3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053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9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10" y="1510438"/>
            <a:ext cx="78589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two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three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62" y="444964"/>
            <a:ext cx="787306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Headline</a:t>
            </a:r>
          </a:p>
          <a:p>
            <a:endParaRPr lang="en-US" sz="3200" baseline="30000" dirty="0" smtClean="0"/>
          </a:p>
        </p:txBody>
      </p:sp>
      <p:pic>
        <p:nvPicPr>
          <p:cNvPr id="8" name="Picture 7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710" y="1510438"/>
            <a:ext cx="78589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two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three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562" y="444964"/>
            <a:ext cx="787306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Headline</a:t>
            </a:r>
          </a:p>
          <a:p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6255081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6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3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4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6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9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5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9" y="273053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4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8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0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751" y="3216781"/>
            <a:ext cx="8177872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Blank page for building graphs, inserting photos/art, etc. and as final slide</a:t>
            </a:r>
          </a:p>
          <a:p>
            <a:endParaRPr lang="en-US" sz="3200" baseline="30000" dirty="0" smtClean="0"/>
          </a:p>
        </p:txBody>
      </p:sp>
      <p:pic>
        <p:nvPicPr>
          <p:cNvPr id="4" name="Picture 3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751" y="3216781"/>
            <a:ext cx="8177872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Blank page for building graphs, inserting photos/art, etc. and as final slide</a:t>
            </a:r>
          </a:p>
          <a:p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28230372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9" y="8741"/>
            <a:ext cx="3723445" cy="3258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875" y="2433594"/>
            <a:ext cx="784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-150" dirty="0" smtClean="0">
                <a:latin typeface="Arial Black"/>
                <a:cs typeface="Arial Black"/>
              </a:rPr>
              <a:t>Title</a:t>
            </a:r>
          </a:p>
          <a:p>
            <a:r>
              <a:rPr lang="en-US" sz="4800" b="1" spc="-15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Subhead </a:t>
            </a:r>
            <a:endParaRPr lang="en-US" sz="4800" b="1" spc="-15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6930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10" y="1510438"/>
            <a:ext cx="78589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one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two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Point three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Subpoint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62" y="444964"/>
            <a:ext cx="787306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Headline</a:t>
            </a:r>
          </a:p>
          <a:p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6255081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A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5402111"/>
            <a:ext cx="2279934" cy="202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751" y="3216781"/>
            <a:ext cx="8177872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Blank page for building graphs, inserting photos/art, etc. and as final slide</a:t>
            </a:r>
          </a:p>
          <a:p>
            <a:endParaRPr lang="en-US" sz="3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2823037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/>
          <a:p>
            <a:fld id="{20DDC239-6022-4301-8CC2-89CD3DA83571}" type="datetime1">
              <a:rPr lang="en-US" smtClean="0"/>
              <a:pPr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5D718542-4E21-402E-BE27-C2E27561C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/>
          <a:lstStyle/>
          <a:p>
            <a:fld id="{7695EC1D-4C52-4272-9F79-9693CCD890B9}" type="datetime1">
              <a:rPr lang="en-US" smtClean="0"/>
              <a:pPr/>
              <a:t>11/3/14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5D718542-4E21-402E-BE27-C2E27561C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132" y="187158"/>
            <a:ext cx="6096000" cy="667084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12131" y="6403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MasterA4c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50394" y="5549163"/>
            <a:ext cx="2436395" cy="2021336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2" y="6136105"/>
            <a:ext cx="1694447" cy="855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5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BB96-D728-AB4E-8E0C-350966EBF8DB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0279-560D-5C44-8EF6-CD00ED3D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593A4-3C4A-6B40-BCDC-EBD1E674C5FF}" type="datetimeFigureOut">
              <a:rPr lang="en-US" smtClean="0"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D7E3-604F-D54B-89C1-0C28E82E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3765"/>
            <a:ext cx="7772400" cy="201670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MEDICAL AUDITS AND TIPS FOR PHYSICIANS FACING PRIVATE PAYER AND GOVERNMENTAL AUDITS</a:t>
            </a: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183531"/>
            <a:ext cx="6400800" cy="145527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Presented by:</a:t>
            </a:r>
          </a:p>
          <a:p>
            <a:r>
              <a:rPr lang="en-US" b="1" dirty="0" smtClean="0"/>
              <a:t>PHYSICIANS ADVOCACY INSTITUTE </a:t>
            </a:r>
          </a:p>
          <a:p>
            <a:r>
              <a:rPr lang="en-US" b="1" dirty="0" smtClean="0"/>
              <a:t>AMERICAN COLLEGE OF EMERGENCY PHYSICIANS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TYPES OF RECOVERY (RAC) AUDITS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Automated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No Review of Medical Records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First Notice of Audit a Demand for 					Repayment</a:t>
            </a:r>
          </a:p>
          <a:p>
            <a:r>
              <a:rPr lang="en-US" dirty="0" smtClean="0"/>
              <a:t>Complex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Medical Records Reviewed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Limits on Number of Medical Records           		Requested</a:t>
            </a:r>
          </a:p>
          <a:p>
            <a:r>
              <a:rPr lang="en-US" dirty="0" smtClean="0"/>
              <a:t>Semi-Automated Reviews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--  Begin as Automated Reviews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0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IMPORTANT FACTS REGARDING</a:t>
            </a:r>
            <a:br>
              <a:rPr lang="en-US" dirty="0" smtClean="0"/>
            </a:br>
            <a:r>
              <a:rPr lang="en-US" dirty="0" smtClean="0"/>
              <a:t> RECOVERY (RAC)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 Auditors Cannot Review Any Program Other than FFS</a:t>
            </a:r>
          </a:p>
          <a:p>
            <a:r>
              <a:rPr lang="en-US" dirty="0" smtClean="0"/>
              <a:t>RAC Auditors Cannot Conduct Pre-Payment Review (Except Pursuant to a Demonstration Project in 11 States)</a:t>
            </a:r>
          </a:p>
          <a:p>
            <a:r>
              <a:rPr lang="en-US" dirty="0" smtClean="0"/>
              <a:t>Medical Record Requests Limited </a:t>
            </a:r>
          </a:p>
          <a:p>
            <a:r>
              <a:rPr lang="en-US" dirty="0" smtClean="0"/>
              <a:t>RAC Auditors Are Paid on a Contingency Based on Identified Improper Payments (Both Overpayments and Underpayments)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0981" y="-103819"/>
            <a:ext cx="7911395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43" y="224450"/>
            <a:ext cx="7886700" cy="1111982"/>
          </a:xfrm>
        </p:spPr>
        <p:txBody>
          <a:bodyPr/>
          <a:lstStyle/>
          <a:p>
            <a:pPr algn="ctr"/>
            <a:r>
              <a:rPr lang="en-US" sz="3200" b="1" dirty="0" smtClean="0"/>
              <a:t>RAC CONTRACTORS AND REGIONS</a:t>
            </a:r>
            <a:endParaRPr lang="en-US" sz="3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0562" y="6764216"/>
            <a:ext cx="527538" cy="369332"/>
          </a:xfrm>
          <a:prstGeom prst="rect">
            <a:avLst/>
          </a:prstGeom>
          <a:solidFill>
            <a:srgbClr val="2260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RAC AUDIT APPEALS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5 Level Appeals Process</a:t>
            </a:r>
          </a:p>
          <a:p>
            <a:r>
              <a:rPr lang="en-US" dirty="0" smtClean="0"/>
              <a:t>Redetermination, Reconsideration, ALJ, HHS Appeals Board, Federal District Court</a:t>
            </a:r>
          </a:p>
          <a:p>
            <a:r>
              <a:rPr lang="en-US" dirty="0"/>
              <a:t> </a:t>
            </a:r>
            <a:r>
              <a:rPr lang="en-US" dirty="0" smtClean="0"/>
              <a:t>First Level Appeal Must be Filed within 120 Days, But……</a:t>
            </a:r>
          </a:p>
          <a:p>
            <a:r>
              <a:rPr lang="en-US" dirty="0" smtClean="0"/>
              <a:t>Subject to Automatic Recoupment Unless Appeal Filed within 30 Days</a:t>
            </a:r>
          </a:p>
          <a:p>
            <a:r>
              <a:rPr lang="en-US" dirty="0" smtClean="0"/>
              <a:t>Current Stay on Submissions of Appeals to ALJ Level Increases Importance of Appealing with 30 Days to Prevent Recoupment</a:t>
            </a:r>
          </a:p>
          <a:p>
            <a:r>
              <a:rPr lang="en-US" dirty="0" smtClean="0"/>
              <a:t>Informal Discussions Permitted (But Don’t Stay Any Deadlines)</a:t>
            </a:r>
          </a:p>
          <a:p>
            <a:r>
              <a:rPr lang="en-US" dirty="0" smtClean="0"/>
              <a:t>44% of Audit Findings Reversed at ALJ (3</a:t>
            </a:r>
            <a:r>
              <a:rPr lang="en-US" baseline="30000" dirty="0" smtClean="0"/>
              <a:t>rd</a:t>
            </a:r>
            <a:r>
              <a:rPr lang="en-US" dirty="0" smtClean="0"/>
              <a:t> Level)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2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83987" y="5134709"/>
            <a:ext cx="1802423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US District Court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AIC=$1,430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072672" y="1547449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First Level of Appeal</a:t>
            </a:r>
          </a:p>
          <a:p>
            <a:pPr algn="ctr"/>
            <a:endParaRPr lang="en-US" dirty="0"/>
          </a:p>
        </p:txBody>
      </p:sp>
      <p:sp>
        <p:nvSpPr>
          <p:cNvPr id="21" name="Flowchart: Process 20"/>
          <p:cNvSpPr/>
          <p:nvPr/>
        </p:nvSpPr>
        <p:spPr>
          <a:xfrm>
            <a:off x="1046295" y="2391530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Second Level of Appeal</a:t>
            </a:r>
          </a:p>
          <a:p>
            <a:pPr algn="ctr"/>
            <a:endParaRPr lang="en-US" dirty="0"/>
          </a:p>
        </p:txBody>
      </p:sp>
      <p:sp>
        <p:nvSpPr>
          <p:cNvPr id="22" name="Flowchart: Process 21"/>
          <p:cNvSpPr/>
          <p:nvPr/>
        </p:nvSpPr>
        <p:spPr>
          <a:xfrm>
            <a:off x="1046295" y="3270742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Third Level of Appeal</a:t>
            </a:r>
          </a:p>
          <a:p>
            <a:pPr algn="ctr"/>
            <a:endParaRPr lang="en-US" dirty="0"/>
          </a:p>
        </p:txBody>
      </p:sp>
      <p:sp>
        <p:nvSpPr>
          <p:cNvPr id="23" name="Flowchart: Process 22"/>
          <p:cNvSpPr/>
          <p:nvPr/>
        </p:nvSpPr>
        <p:spPr>
          <a:xfrm>
            <a:off x="1046295" y="4290669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Fourth Level of Appeal</a:t>
            </a:r>
          </a:p>
          <a:p>
            <a:pPr algn="ctr"/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1046296" y="5380915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Fifth Level of Appeal</a:t>
            </a:r>
          </a:p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3683988" y="574455"/>
            <a:ext cx="1855177" cy="39858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Initial Determination</a:t>
            </a:r>
          </a:p>
          <a:p>
            <a:pPr algn="ctr"/>
            <a:endParaRPr lang="en-US" dirty="0"/>
          </a:p>
        </p:txBody>
      </p:sp>
      <p:sp>
        <p:nvSpPr>
          <p:cNvPr id="26" name="Flowchart: Process 25"/>
          <p:cNvSpPr/>
          <p:nvPr/>
        </p:nvSpPr>
        <p:spPr>
          <a:xfrm>
            <a:off x="3596054" y="1464236"/>
            <a:ext cx="2162907" cy="45835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Redetermination AIC** = $0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60 day time limit</a:t>
            </a:r>
          </a:p>
          <a:p>
            <a:pPr algn="ctr"/>
            <a:endParaRPr lang="en-US" dirty="0"/>
          </a:p>
        </p:txBody>
      </p:sp>
      <p:sp>
        <p:nvSpPr>
          <p:cNvPr id="27" name="Flowchart: Process 26"/>
          <p:cNvSpPr/>
          <p:nvPr/>
        </p:nvSpPr>
        <p:spPr>
          <a:xfrm>
            <a:off x="3666403" y="2262555"/>
            <a:ext cx="2083777" cy="5744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Redetermination By QIC, AIC = $140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60 day time limit</a:t>
            </a:r>
          </a:p>
          <a:p>
            <a:pPr algn="ctr"/>
            <a:endParaRPr lang="en-US" dirty="0"/>
          </a:p>
        </p:txBody>
      </p:sp>
      <p:sp>
        <p:nvSpPr>
          <p:cNvPr id="28" name="Flowchart: Process 27"/>
          <p:cNvSpPr/>
          <p:nvPr/>
        </p:nvSpPr>
        <p:spPr>
          <a:xfrm>
            <a:off x="3648818" y="3235570"/>
            <a:ext cx="2083777" cy="5744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Administrative Law Judge (ALJ)  AIC= $140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90 day time limit</a:t>
            </a:r>
          </a:p>
          <a:p>
            <a:pPr algn="ctr"/>
            <a:endParaRPr lang="en-US" dirty="0"/>
          </a:p>
        </p:txBody>
      </p:sp>
      <p:sp>
        <p:nvSpPr>
          <p:cNvPr id="29" name="Flowchart: Process 28"/>
          <p:cNvSpPr/>
          <p:nvPr/>
        </p:nvSpPr>
        <p:spPr>
          <a:xfrm>
            <a:off x="3604856" y="4220308"/>
            <a:ext cx="2083777" cy="57443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Department Appeals Board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AIC= $140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90 day time limit</a:t>
            </a:r>
          </a:p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25" idx="2"/>
            <a:endCxn id="26" idx="0"/>
          </p:cNvCxnSpPr>
          <p:nvPr/>
        </p:nvCxnSpPr>
        <p:spPr>
          <a:xfrm>
            <a:off x="4611577" y="973038"/>
            <a:ext cx="65931" cy="491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</p:cNvCxnSpPr>
          <p:nvPr/>
        </p:nvCxnSpPr>
        <p:spPr>
          <a:xfrm flipH="1">
            <a:off x="4580794" y="1922590"/>
            <a:ext cx="96714" cy="32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2"/>
          </p:cNvCxnSpPr>
          <p:nvPr/>
        </p:nvCxnSpPr>
        <p:spPr>
          <a:xfrm>
            <a:off x="4708281" y="2837006"/>
            <a:ext cx="127488" cy="386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422541" y="3810000"/>
            <a:ext cx="131885" cy="386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2"/>
          </p:cNvCxnSpPr>
          <p:nvPr/>
        </p:nvCxnSpPr>
        <p:spPr>
          <a:xfrm>
            <a:off x="4646736" y="4794759"/>
            <a:ext cx="48358" cy="375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46787" y="1078523"/>
            <a:ext cx="169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120 Days to 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9201" y="1910862"/>
            <a:ext cx="169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180 Days to 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7125" y="2860431"/>
            <a:ext cx="169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 Days to 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34708" y="3845169"/>
            <a:ext cx="169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 Days to 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3501" y="4841631"/>
            <a:ext cx="169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60 Days to File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5110" y="621341"/>
            <a:ext cx="2470639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Critical to know that recoupment by the MAC occurs on Day 41 (unless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appeal is filed in 30 days) even though there are another 70+ days to appeal.</a:t>
            </a:r>
          </a:p>
          <a:p>
            <a:endParaRPr lang="en-US" b="1" dirty="0" smtClean="0"/>
          </a:p>
          <a:p>
            <a:r>
              <a:rPr lang="en-US" b="1" dirty="0" smtClean="0"/>
              <a:t>**AIC= Amount in Controversy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ALJs in mid-Atlantic region are &gt;1 year behind in scheduling hearings according to the </a:t>
            </a:r>
            <a:r>
              <a:rPr lang="en-US" b="1" i="1" dirty="0" smtClean="0"/>
              <a:t>Report on Medicare Compliance</a:t>
            </a:r>
            <a:r>
              <a:rPr lang="en-US" b="1" dirty="0" smtClean="0"/>
              <a:t>, 6.24.13 at 4.</a:t>
            </a:r>
            <a:endParaRPr lang="en-US" b="1" dirty="0"/>
          </a:p>
        </p:txBody>
      </p:sp>
      <p:sp>
        <p:nvSpPr>
          <p:cNvPr id="47" name="Left Arrow 46"/>
          <p:cNvSpPr/>
          <p:nvPr/>
        </p:nvSpPr>
        <p:spPr>
          <a:xfrm>
            <a:off x="5653454" y="480667"/>
            <a:ext cx="800100" cy="597877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Arrow 48"/>
          <p:cNvSpPr/>
          <p:nvPr/>
        </p:nvSpPr>
        <p:spPr>
          <a:xfrm rot="1316784">
            <a:off x="5771272" y="3422394"/>
            <a:ext cx="703002" cy="597877"/>
          </a:xfrm>
          <a:prstGeom prst="lef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9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" y="-261805"/>
            <a:ext cx="255494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Medicare Part B FFS 5 Level Appeal Process: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54" name="Shape 53"/>
          <p:cNvCxnSpPr/>
          <p:nvPr/>
        </p:nvCxnSpPr>
        <p:spPr>
          <a:xfrm rot="10800000">
            <a:off x="5820510" y="1699868"/>
            <a:ext cx="808894" cy="97301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RAC APPEALS:  IMPORTANT FACTS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First Level of Appeal Must be Filed Within the First 30 Days of the 120 Days Appeals Period to Avoid Recoupment</a:t>
            </a:r>
          </a:p>
          <a:p>
            <a:r>
              <a:rPr lang="en-US" dirty="0" smtClean="0"/>
              <a:t>MAC Recoups on 41</a:t>
            </a:r>
            <a:r>
              <a:rPr lang="en-US" baseline="30000" dirty="0" smtClean="0"/>
              <a:t>st</a:t>
            </a:r>
            <a:r>
              <a:rPr lang="en-US" dirty="0" smtClean="0"/>
              <a:t> Day Even if Appeal Subsequently Timely Filed</a:t>
            </a:r>
          </a:p>
          <a:p>
            <a:r>
              <a:rPr lang="en-US" dirty="0" smtClean="0"/>
              <a:t>Particularly Important in Light of Current Moratorium on Submission of Appeals to Administrative Law Judges</a:t>
            </a:r>
          </a:p>
          <a:p>
            <a:r>
              <a:rPr lang="en-US" dirty="0" smtClean="0"/>
              <a:t>In Fiscal Years 2010 and 2011, Providers Appealed Only 6% of RAC Audit Findings, but Won 44% of their Appeals at the ALJ Level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MAC AUDITS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Pre-payment Review and Post-payment Audits</a:t>
            </a:r>
          </a:p>
          <a:p>
            <a:r>
              <a:rPr lang="en-US" dirty="0" smtClean="0"/>
              <a:t>Probe Samples of 20 – 40 Claims with Potential Errors Initially Requested</a:t>
            </a:r>
          </a:p>
          <a:p>
            <a:r>
              <a:rPr lang="en-US" dirty="0" smtClean="0"/>
              <a:t>MACs Have Discretion to Initiate Audits Based on High Volume of Services, High Costs, Dramatic Change in Frequency of Use, High Risk Problem-Prone Areas or Data Received from Other Governmental Entities  </a:t>
            </a:r>
          </a:p>
          <a:p>
            <a:r>
              <a:rPr lang="en-US" dirty="0" smtClean="0"/>
              <a:t>MACs Encouraged to Select Providers for Pre-payment Review When MAC Has Identified Questionable Billing Practices or Has Received Complaints</a:t>
            </a:r>
          </a:p>
          <a:p>
            <a:r>
              <a:rPr lang="en-US" dirty="0" smtClean="0"/>
              <a:t> Requested Medical Records Must be Submitted in 45 Days or Risk Non-payment of Claim, But MACs Have Discretion to Extend Deadline</a:t>
            </a:r>
          </a:p>
          <a:p>
            <a:r>
              <a:rPr lang="en-US" dirty="0" smtClean="0"/>
              <a:t>Extrapolation Allowed</a:t>
            </a:r>
          </a:p>
          <a:p>
            <a:r>
              <a:rPr lang="en-US" dirty="0" smtClean="0"/>
              <a:t>Medicare Secondary Payers “Piggybacking” on MAC Audits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MORITORIUM ON SUBMISSION OF APPEALS TO ALJ APPEAL LEVEL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U.S. Office of Medicare Hearings and Appeals (OCMA) Started Notifying Providers in December 2013 and January 2014 That It Had Placed a Moratorium on Submitting Appeals Filed After April 2013 to Administrative Law Judges (ALJs)</a:t>
            </a:r>
          </a:p>
          <a:p>
            <a:r>
              <a:rPr lang="en-US" dirty="0" smtClean="0"/>
              <a:t>Appeals Covered by the Moratorium: Pre- and Post-Payment Part B Claims’ Reviews, Including Reviews and Audits by RACs, MACs, ZPICs, and Medicare Advantage Plans</a:t>
            </a:r>
          </a:p>
          <a:p>
            <a:r>
              <a:rPr lang="en-US" dirty="0" smtClean="0"/>
              <a:t>Moratorium Could Last Up to 28 Months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REASONS FOR MORITORIUM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Clearing Backlog of Appeals</a:t>
            </a:r>
          </a:p>
          <a:p>
            <a:r>
              <a:rPr lang="en-US" dirty="0" smtClean="0"/>
              <a:t>Significant Increase in Part B and Other Medicare Appeals </a:t>
            </a:r>
          </a:p>
          <a:p>
            <a:pPr>
              <a:buNone/>
            </a:pPr>
            <a:r>
              <a:rPr lang="en-US" dirty="0" smtClean="0"/>
              <a:t>    -- Number of Appeals Tripled from FY 2012 to 2013</a:t>
            </a:r>
          </a:p>
          <a:p>
            <a:r>
              <a:rPr lang="en-US" dirty="0" smtClean="0"/>
              <a:t>Expansion of Post-Payment Audits by RACs, Pre-Payment Reviews by MACs and Expansion of ZPIC/PSC Audits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IMPLICATIONS OF MORITORIUM FOR PHYSICIANS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“Justice Delayed is Justice Denied”</a:t>
            </a:r>
          </a:p>
          <a:p>
            <a:r>
              <a:rPr lang="en-US" dirty="0" smtClean="0"/>
              <a:t>Moratorium Adds to Previous Delays of Six Months from Assignment of ALJ Until Hearing</a:t>
            </a:r>
          </a:p>
          <a:p>
            <a:r>
              <a:rPr lang="en-US" dirty="0" smtClean="0"/>
              <a:t>Moratorium at ALJ Level Necessarily Delays Fourth and Fifth Levels of Appeals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WHY PREPARING FOR AUDITS SHOULD BE AN INTEGRAL PART OF ANY PHYSICIAN’S PRACTICE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18" y="1739237"/>
            <a:ext cx="8889023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Audits are an Integral Part of Payers’ Operations</a:t>
            </a:r>
          </a:p>
          <a:p>
            <a:r>
              <a:rPr lang="en-US" dirty="0" smtClean="0"/>
              <a:t>Strong Pressure on Governmental and Private Payers to Reduce Cost of Healthcare</a:t>
            </a:r>
          </a:p>
          <a:p>
            <a:r>
              <a:rPr lang="en-US" dirty="0" smtClean="0"/>
              <a:t>Billions Recovered by OIG and DOJ From “Fraud and Abuse” Audit</a:t>
            </a:r>
          </a:p>
          <a:p>
            <a:pPr lvl="2"/>
            <a:r>
              <a:rPr lang="en-US" sz="2800" dirty="0" smtClean="0"/>
              <a:t>OIG Recovery Ratio:  $7 Collected to $1 Spent</a:t>
            </a:r>
          </a:p>
          <a:p>
            <a:r>
              <a:rPr lang="en-US" dirty="0" smtClean="0"/>
              <a:t>High Percentage of Improper Payments Found in Some Audits </a:t>
            </a:r>
          </a:p>
          <a:p>
            <a:pPr lvl="2"/>
            <a:r>
              <a:rPr lang="en-US" sz="2800" dirty="0" smtClean="0"/>
              <a:t>SMRC Audit Found 61Widespread Perception of Medicare and Medicaid Fraud</a:t>
            </a:r>
          </a:p>
          <a:p>
            <a:pPr lvl="2"/>
            <a:r>
              <a:rPr lang="en-US" sz="2800" dirty="0" smtClean="0"/>
              <a:t>% of Level 4 and 5 E/M Codes Improperly Paid</a:t>
            </a:r>
          </a:p>
          <a:p>
            <a:r>
              <a:rPr lang="en-US" dirty="0" smtClean="0"/>
              <a:t>Software Programs Allowing Easy Review of Claims and Billing Patterns for Potential Issues of Inappropriate Billing and Fraud</a:t>
            </a:r>
          </a:p>
          <a:p>
            <a:r>
              <a:rPr lang="en-US" dirty="0" smtClean="0"/>
              <a:t>Contingent Payments to RAC and Other Auditors Incenting Overpayment Findings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5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STEPS PHYSICIANS SHOULD CONSIDER IN LIGHT OF MORITORIUM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Any First Level Appeal Within 30 Days to Avoid Automatic Recoupment</a:t>
            </a:r>
          </a:p>
          <a:p>
            <a:r>
              <a:rPr lang="en-US" dirty="0" smtClean="0"/>
              <a:t>Prepare First Level of Appeal with All Necessary Documentation and Explanations </a:t>
            </a:r>
          </a:p>
          <a:p>
            <a:r>
              <a:rPr lang="en-US" dirty="0" smtClean="0"/>
              <a:t>Consider Consolidation of Appeals Involving Multiple Beneficiaries When Claims Present Similar Facts or Findings (Recommended by OMHA)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UPIC/ZPIC AUDITS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Purpose:  To Perform Data Analysis for Medicare Parts A – D to Determine Improper Billing Patterns and to Follow-up on Allegations of Fraud</a:t>
            </a:r>
          </a:p>
          <a:p>
            <a:r>
              <a:rPr lang="en-US" dirty="0" smtClean="0"/>
              <a:t>May Reopen Claim Determinations within 5 Years of Claim Adjudication for Material New Evidence or Obvious Error</a:t>
            </a:r>
          </a:p>
          <a:p>
            <a:r>
              <a:rPr lang="en-US" dirty="0" smtClean="0"/>
              <a:t>Records Due within 30 Days of Request or Risk Non-payment</a:t>
            </a:r>
          </a:p>
          <a:p>
            <a:r>
              <a:rPr lang="en-US" dirty="0" smtClean="0"/>
              <a:t>Refers Cases of Suspected Fraud to Department of Justice (DOJ) or </a:t>
            </a:r>
          </a:p>
          <a:p>
            <a:pPr>
              <a:buNone/>
            </a:pPr>
            <a:r>
              <a:rPr lang="en-US" dirty="0" smtClean="0"/>
              <a:t>     HHS Office of the Inspector General (OIG)</a:t>
            </a:r>
          </a:p>
          <a:p>
            <a:r>
              <a:rPr lang="en-US" dirty="0" smtClean="0"/>
              <a:t>Can Suspend or Revoke the Provider Transaction Access Number</a:t>
            </a:r>
          </a:p>
          <a:p>
            <a:r>
              <a:rPr lang="en-US" dirty="0" smtClean="0"/>
              <a:t>Retaining Counsel Should be Serious Consideration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SMRC AUDITS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Audits Focus on Issues Identified by CMS and Through CERT and Other Data Analysis</a:t>
            </a:r>
          </a:p>
          <a:p>
            <a:r>
              <a:rPr lang="en-US" dirty="0" smtClean="0"/>
              <a:t>May Not Review Claims Currently Under Review by Other Medicare Contractor (But Have Been Known to Request Records from Such Claims)</a:t>
            </a:r>
          </a:p>
          <a:p>
            <a:r>
              <a:rPr lang="en-US" dirty="0" smtClean="0"/>
              <a:t>No Payment for Medical Record Duplication</a:t>
            </a:r>
          </a:p>
          <a:p>
            <a:r>
              <a:rPr lang="en-US" dirty="0" smtClean="0"/>
              <a:t>No Appeal Directly From Audit Finding, but Only After Overpayment Demand from MAC</a:t>
            </a:r>
          </a:p>
          <a:p>
            <a:r>
              <a:rPr lang="en-US" dirty="0" smtClean="0"/>
              <a:t>Audit of E/M CPT® Codes 99214 and 99215 Resulted in Finding a 61% Error Rate, 40% Due to Failure to Timely Respond to Request for Records, and 39% Due to Insufficient Medical Documentation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INITIATION OF THE AUDIT 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a Letter Requesting Medical Records</a:t>
            </a:r>
          </a:p>
          <a:p>
            <a:r>
              <a:rPr lang="en-US" dirty="0" smtClean="0"/>
              <a:t>Governmental Audits Initiated by an Additional Request for Records (ADR)</a:t>
            </a:r>
          </a:p>
          <a:p>
            <a:r>
              <a:rPr lang="en-US" dirty="0" smtClean="0"/>
              <a:t>Audits Can Be Triggered by Review of Claims Data or Based on CERT Findings </a:t>
            </a:r>
          </a:p>
          <a:p>
            <a:r>
              <a:rPr lang="en-US" dirty="0" smtClean="0"/>
              <a:t>Sometimes Triggered by Calls from Staff or Patients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6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MOST COMMON ADVERSE AUDIT FINDINGS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Documentation or No Documentation</a:t>
            </a:r>
          </a:p>
          <a:p>
            <a:r>
              <a:rPr lang="en-US" dirty="0" smtClean="0"/>
              <a:t>Incorrect Coding</a:t>
            </a:r>
          </a:p>
          <a:p>
            <a:r>
              <a:rPr lang="en-US" dirty="0" smtClean="0"/>
              <a:t>Lack of Medical Necessity</a:t>
            </a:r>
          </a:p>
          <a:p>
            <a:r>
              <a:rPr lang="en-US" dirty="0" smtClean="0"/>
              <a:t>Duplicate Claims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8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AUDIT LOOK BACK PERIODS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RAC – 3 Years</a:t>
            </a:r>
          </a:p>
          <a:p>
            <a:r>
              <a:rPr lang="en-US" dirty="0" smtClean="0"/>
              <a:t>UPIC – 5 Years for Material New Evidence or Obvious Error</a:t>
            </a:r>
          </a:p>
          <a:p>
            <a:r>
              <a:rPr lang="en-US" dirty="0" smtClean="0"/>
              <a:t>Commercial Payer Audits Vary by State Law for Insured Claims</a:t>
            </a:r>
          </a:p>
          <a:p>
            <a:pPr>
              <a:buNone/>
            </a:pPr>
            <a:r>
              <a:rPr lang="en-US" dirty="0" smtClean="0"/>
              <a:t>	1 Year, 18 Months and 2 Years are Most Commonly Used Limits on Overpayment Recoveries, but Texas’ Limit is Six Months and Arkansas, Louisiana, and Massachusetts Have No Limitations</a:t>
            </a:r>
          </a:p>
          <a:p>
            <a:r>
              <a:rPr lang="en-US" dirty="0" smtClean="0"/>
              <a:t>State Laws Frequently Exempt ERISA Claims and Claims of Suspected Fraud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1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#1:  ASSESS THE RISK OF AN AUDIT BEFORE IT OCCURS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RAC, Other Governmental and Private Payer Auditors Use Software Programs to Identify Possible Issues with Medical Claims and So Should You</a:t>
            </a:r>
          </a:p>
          <a:p>
            <a:r>
              <a:rPr lang="en-US" dirty="0" smtClean="0"/>
              <a:t>Analyze and Understand Reasons for Outliers in Advance of an Audit</a:t>
            </a:r>
          </a:p>
          <a:p>
            <a:r>
              <a:rPr lang="en-US" dirty="0" smtClean="0"/>
              <a:t>Review Electronic Medical Records Product and Your Practice’s Use of It to Ensure Output of EMR Complies with Coding Rules</a:t>
            </a:r>
          </a:p>
          <a:p>
            <a:r>
              <a:rPr lang="en-US" dirty="0" smtClean="0"/>
              <a:t>Conduct Peer Review Audits Among Physicians in Medical Practice</a:t>
            </a:r>
          </a:p>
          <a:p>
            <a:r>
              <a:rPr lang="en-US" dirty="0" smtClean="0"/>
              <a:t>Ensure Software Programs Allow Your Practice to Verify Accuracy of Claim Payments</a:t>
            </a:r>
          </a:p>
          <a:p>
            <a:r>
              <a:rPr lang="en-US" dirty="0" smtClean="0"/>
              <a:t>Regularly Review Changes in CPT and Payers’ Medical Policies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18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TOOLS FOR BENCHMARKING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B Nationalization Summary Data File (BESS) Allows Benchmarking of Code Utilization with Others in Your Specialty</a:t>
            </a:r>
          </a:p>
          <a:p>
            <a:r>
              <a:rPr lang="en-US" dirty="0" smtClean="0"/>
              <a:t>Medicare’s Comprehensive Error Rate Testing (CERT) Report Can Be Used to Determine Billing Codes Commonly Found to Have Errors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The Importance of Benchmarking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Allows Physicians to Determine if Their Billing is Consistent (or Out of Line) with Others in their Specialty</a:t>
            </a:r>
          </a:p>
          <a:p>
            <a:r>
              <a:rPr lang="en-US" dirty="0" smtClean="0"/>
              <a:t>Allows Physicians to Determine if There are Reasons Why Billing Differs from Others in Their Specialty (e.g. Subspecialized Practice, Patient Mix, etc.)</a:t>
            </a:r>
          </a:p>
          <a:p>
            <a:r>
              <a:rPr lang="en-US" dirty="0" smtClean="0"/>
              <a:t>Prompts Physicians to Verify Billing in Accordance with CPT and Medical Policies</a:t>
            </a:r>
          </a:p>
          <a:p>
            <a:r>
              <a:rPr lang="en-US" dirty="0" smtClean="0"/>
              <a:t>Has Implications on Other Payer Policies Impacting Physicians’ Bottom Lines – Profiling, Tiered Networks, etc.</a:t>
            </a:r>
          </a:p>
          <a:p>
            <a:r>
              <a:rPr lang="en-US" dirty="0" smtClean="0"/>
              <a:t>Always Verify that Practice is Correctly Classified by Payers so that Proper Benchmarks Apply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#2:  BE PROACTIVE IN ENSURING PROPER CODING AND BILLING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Coding Rules, Documentation and Relevant Medical Policies All Important</a:t>
            </a:r>
          </a:p>
          <a:p>
            <a:r>
              <a:rPr lang="en-US" dirty="0" smtClean="0"/>
              <a:t>CERT Report</a:t>
            </a:r>
          </a:p>
          <a:p>
            <a:r>
              <a:rPr lang="en-US" dirty="0" smtClean="0"/>
              <a:t>CS STARS Software</a:t>
            </a:r>
          </a:p>
          <a:p>
            <a:r>
              <a:rPr lang="en-US" dirty="0" smtClean="0"/>
              <a:t>Level 4 and 5 E/M Codes</a:t>
            </a:r>
          </a:p>
          <a:p>
            <a:r>
              <a:rPr lang="en-US" dirty="0" smtClean="0"/>
              <a:t>Should Be Part of Every Practice’s Compliance Program</a:t>
            </a:r>
          </a:p>
          <a:p>
            <a:r>
              <a:rPr lang="en-US" dirty="0" smtClean="0"/>
              <a:t>Coding Applied by EHR Systems Not Always Accurate</a:t>
            </a:r>
          </a:p>
          <a:p>
            <a:r>
              <a:rPr lang="en-US" dirty="0" smtClean="0"/>
              <a:t>Provides Strong Defense if Audit Occurs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4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/>
              <a:t>PHYSICIAN PRACTICES CAN AND SHOULD TAKE STEPS BEFORE AN AUDIT OCCURS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407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Mitigates the Occurrence of an Audit</a:t>
            </a:r>
          </a:p>
          <a:p>
            <a:r>
              <a:rPr lang="en-US" dirty="0" smtClean="0"/>
              <a:t>Puts Practice in a Strong Position to Defend Billing in the Event of an Audit</a:t>
            </a:r>
          </a:p>
          <a:p>
            <a:r>
              <a:rPr lang="en-US" dirty="0" smtClean="0"/>
              <a:t>Ensures that All Coding and Documentation is in Accordance with CPT® and Payer Policies</a:t>
            </a:r>
          </a:p>
          <a:p>
            <a:r>
              <a:rPr lang="en-US" dirty="0" smtClean="0"/>
              <a:t>Allows Physician Practices to View Themselves in the Way Payers Do</a:t>
            </a:r>
          </a:p>
          <a:p>
            <a:r>
              <a:rPr lang="en-US" dirty="0" smtClean="0"/>
              <a:t>Allows Physicians and Other Medical Professionals in Office to Focus on Patient Care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ELECTRONIC HEALTH RECORDS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Set at Default Settings</a:t>
            </a:r>
          </a:p>
          <a:p>
            <a:r>
              <a:rPr lang="en-US" dirty="0" smtClean="0"/>
              <a:t>Do Not Blindly Copy and Paste Between Records</a:t>
            </a:r>
          </a:p>
          <a:p>
            <a:r>
              <a:rPr lang="en-US" dirty="0" smtClean="0"/>
              <a:t>Past History Should be Reviewed, Not Merely Copied</a:t>
            </a:r>
          </a:p>
          <a:p>
            <a:r>
              <a:rPr lang="en-US" dirty="0" smtClean="0"/>
              <a:t>Update Information as Necessary</a:t>
            </a:r>
          </a:p>
          <a:p>
            <a:r>
              <a:rPr lang="en-US" dirty="0" smtClean="0"/>
              <a:t>History of Present Illness Based on Symptoms on D/O/S</a:t>
            </a:r>
          </a:p>
          <a:p>
            <a:r>
              <a:rPr lang="en-US" dirty="0" smtClean="0"/>
              <a:t>Diagnosis Codes Only for Conditions Addressed on D/OS</a:t>
            </a:r>
          </a:p>
          <a:p>
            <a:r>
              <a:rPr lang="en-US" dirty="0" smtClean="0"/>
              <a:t>Review Coding to Ensure Accuracy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#3:  DETERMINE PAYER AND TYPE OF AUDIT BEFORE RESPONDING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Payers Often Contract with Outside Vendors Who Don’t Necessarily Disclose Payer on Whose Behalf the Audit is Being Conducted “Proxy” Audits</a:t>
            </a:r>
          </a:p>
          <a:p>
            <a:r>
              <a:rPr lang="en-US" dirty="0" smtClean="0"/>
              <a:t>Determine Payer, Scope of Audit and Type of Audit Before Responding</a:t>
            </a:r>
          </a:p>
          <a:p>
            <a:r>
              <a:rPr lang="en-US" dirty="0" smtClean="0"/>
              <a:t>Necessary Not Only to Learn More About the Audit and Process, but Also to Verify that Access to the Records is Permitted Under HIPAA and State Law</a:t>
            </a:r>
          </a:p>
          <a:p>
            <a:r>
              <a:rPr lang="en-US" dirty="0" smtClean="0"/>
              <a:t>Respond to Any Requests for Medical Records as if an Audit Because Medical Record Requests are Often Precursors to Audits</a:t>
            </a:r>
          </a:p>
          <a:p>
            <a:r>
              <a:rPr lang="en-US" dirty="0" smtClean="0"/>
              <a:t>Consider Retaining an Attorney or Other Consultant (Highly Recommended for UPIC/ZPIC Audits)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10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#4:  PAY ATTENTION TO DEADLINES AND PROCEDURES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Design</a:t>
            </a:r>
            <a:r>
              <a:rPr lang="en-US" dirty="0" smtClean="0"/>
              <a:t>ate Individual Responsible for Responding Before Audit Occurs</a:t>
            </a:r>
          </a:p>
          <a:p>
            <a:r>
              <a:rPr lang="en-US" dirty="0" smtClean="0"/>
              <a:t>Calendar All Deadlines</a:t>
            </a:r>
          </a:p>
          <a:p>
            <a:r>
              <a:rPr lang="en-US" dirty="0" smtClean="0"/>
              <a:t>Respond Promptly or Seek Extensions</a:t>
            </a:r>
          </a:p>
          <a:p>
            <a:r>
              <a:rPr lang="en-US" dirty="0" smtClean="0"/>
              <a:t>If No Deadline Specified, Ask and Document</a:t>
            </a:r>
          </a:p>
          <a:p>
            <a:r>
              <a:rPr lang="en-US" dirty="0" smtClean="0"/>
              <a:t>Failure to Meet Deadlines and Comply with Procedures Can Have Consequences</a:t>
            </a:r>
          </a:p>
          <a:p>
            <a:pPr>
              <a:buNone/>
            </a:pPr>
            <a:r>
              <a:rPr lang="en-US" dirty="0" smtClean="0"/>
              <a:t>   --Failure to Respond to Request for Records within 45 Days in a MAC Prepayment Review Can Result in Denial</a:t>
            </a:r>
          </a:p>
          <a:p>
            <a:pPr>
              <a:buNone/>
            </a:pPr>
            <a:r>
              <a:rPr lang="en-US" dirty="0" smtClean="0"/>
              <a:t>   --Failure to Comply with Authentication Requirements Can Result in Documents Not Being Considered</a:t>
            </a:r>
          </a:p>
          <a:p>
            <a:pPr>
              <a:buNone/>
            </a:pPr>
            <a:r>
              <a:rPr lang="en-US" dirty="0" smtClean="0"/>
              <a:t>   --Failure to Appeal RAC Audit Findings within the First 30 Days Can Result in Recoupment Pending Appeal (Even if Timely Appeal)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#5: ENSURE THAT MEDICAL RECORDS COMPLETE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Important Because Payers Do Not Always Permit Records to be Supplemented</a:t>
            </a:r>
          </a:p>
          <a:p>
            <a:r>
              <a:rPr lang="en-US" dirty="0" smtClean="0"/>
              <a:t>Verify </a:t>
            </a:r>
            <a:r>
              <a:rPr lang="en-US" dirty="0"/>
              <a:t>that Medical Records </a:t>
            </a:r>
            <a:r>
              <a:rPr lang="en-US" dirty="0" smtClean="0"/>
              <a:t>are Legible </a:t>
            </a:r>
            <a:r>
              <a:rPr lang="en-US" dirty="0"/>
              <a:t>(and Provide Transcript of Illegible Portions)</a:t>
            </a:r>
          </a:p>
          <a:p>
            <a:r>
              <a:rPr lang="en-US" dirty="0"/>
              <a:t>Verify that No Information Has Been Cut Off in </a:t>
            </a:r>
            <a:r>
              <a:rPr lang="en-US" dirty="0" smtClean="0"/>
              <a:t>Copying</a:t>
            </a:r>
          </a:p>
          <a:p>
            <a:r>
              <a:rPr lang="en-US" dirty="0" smtClean="0"/>
              <a:t>Provide Complete Medical Record</a:t>
            </a:r>
            <a:endParaRPr lang="en-US" dirty="0"/>
          </a:p>
          <a:p>
            <a:r>
              <a:rPr lang="en-US" dirty="0"/>
              <a:t>Complete the Medical Records with Any Documents that Had Not Yet Been Added to the Chart (but Do Not Alter the Medical Record)</a:t>
            </a:r>
          </a:p>
          <a:p>
            <a:r>
              <a:rPr lang="en-US" dirty="0"/>
              <a:t>Include Explanation/Support for Any Unusual </a:t>
            </a:r>
            <a:r>
              <a:rPr lang="en-US" dirty="0" smtClean="0"/>
              <a:t>Services/Tests</a:t>
            </a:r>
          </a:p>
          <a:p>
            <a:r>
              <a:rPr lang="en-US" dirty="0" smtClean="0"/>
              <a:t>Send Records in a Manner that Allows Tracking and Maintain Record of What Has Been Sent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2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#6:  WHEN USED, ENSURE FAIR EXTRAPOLATION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Extrapolation – Statistical Sampling Used to Determine and Project an Error Rate</a:t>
            </a:r>
          </a:p>
          <a:p>
            <a:r>
              <a:rPr lang="en-US" dirty="0" smtClean="0"/>
              <a:t>RACs May Not Use Extrapolation Unless:</a:t>
            </a:r>
          </a:p>
          <a:p>
            <a:pPr>
              <a:buNone/>
            </a:pPr>
            <a:r>
              <a:rPr lang="en-US" dirty="0" smtClean="0"/>
              <a:t>   --Determination of Sustained or High Error Rate</a:t>
            </a:r>
          </a:p>
          <a:p>
            <a:pPr>
              <a:buNone/>
            </a:pPr>
            <a:r>
              <a:rPr lang="en-US" dirty="0" smtClean="0"/>
              <a:t>   --Educational Corrective Action by the MAC has Failed to Correct Errors</a:t>
            </a:r>
          </a:p>
          <a:p>
            <a:r>
              <a:rPr lang="en-US" dirty="0" smtClean="0"/>
              <a:t>But, a RAC’s Determination to Use Extrapolation Cannot be Challenged on Appeal</a:t>
            </a:r>
          </a:p>
          <a:p>
            <a:r>
              <a:rPr lang="en-US" dirty="0" smtClean="0"/>
              <a:t>Commonly Used by Commercial Payers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94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STATISTICALLY SOUND/FAIR EXTRAPOLATION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Outliers are Removed from the Calculation</a:t>
            </a:r>
          </a:p>
          <a:p>
            <a:r>
              <a:rPr lang="en-US" dirty="0" smtClean="0"/>
              <a:t>Ensure that Zero Paid Claims are Removed from the Calculation</a:t>
            </a:r>
          </a:p>
          <a:p>
            <a:r>
              <a:rPr lang="en-US" dirty="0" smtClean="0"/>
              <a:t>Ensure that Underpaid Claims, as Well as Overpaid Claims, are Included</a:t>
            </a:r>
          </a:p>
          <a:p>
            <a:r>
              <a:rPr lang="en-US" dirty="0" smtClean="0"/>
              <a:t>Consider Seeking Review of 100% of Claims to Ensure Accuracy and Inclusion of Underpaid Claims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TIP #7:  VERIFY AUDIT FINDINGS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Erroneous</a:t>
            </a:r>
          </a:p>
          <a:p>
            <a:r>
              <a:rPr lang="en-US" dirty="0" smtClean="0"/>
              <a:t>Approximately 44% of RAC Audit Findings Overturned on Appeal at the ALJ Level (3</a:t>
            </a:r>
            <a:r>
              <a:rPr lang="en-US" baseline="30000" dirty="0" smtClean="0"/>
              <a:t>rd</a:t>
            </a:r>
            <a:r>
              <a:rPr lang="en-US" dirty="0" smtClean="0"/>
              <a:t> Level of Appeal), but Only 6% of Providers Appeal)</a:t>
            </a:r>
          </a:p>
          <a:p>
            <a:r>
              <a:rPr lang="en-US" dirty="0" smtClean="0"/>
              <a:t>Check the Math</a:t>
            </a:r>
          </a:p>
          <a:p>
            <a:r>
              <a:rPr lang="en-US" dirty="0" smtClean="0"/>
              <a:t>Determine Whether Auditor’s Conclusions Regarding Incorrect Codes or Insufficient Documentation Justified</a:t>
            </a:r>
          </a:p>
          <a:p>
            <a:r>
              <a:rPr lang="en-US" dirty="0" smtClean="0"/>
              <a:t>Review Audit Findings Objectively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89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TIP #8:  UNDERSTAND APPELLATE RIGHTS AND APPEAL ERRONEOUS ADVERSE FINDINGS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Payers’ Appeals Process</a:t>
            </a:r>
          </a:p>
          <a:p>
            <a:r>
              <a:rPr lang="en-US" dirty="0" smtClean="0"/>
              <a:t>Calendar All Dates</a:t>
            </a:r>
          </a:p>
          <a:p>
            <a:r>
              <a:rPr lang="en-US" dirty="0" smtClean="0"/>
              <a:t>Timely Appeal Erroneous Adverse Findings</a:t>
            </a:r>
          </a:p>
          <a:p>
            <a:r>
              <a:rPr lang="en-US" dirty="0" smtClean="0"/>
              <a:t>Take Advantage of Opportunities to Informally Discuss Audit Findings with Auditor, but Understand that Such Discussions Do Not Stay Deadlines</a:t>
            </a:r>
          </a:p>
          <a:p>
            <a:pPr>
              <a:buNone/>
            </a:pPr>
            <a:r>
              <a:rPr lang="en-US" dirty="0" smtClean="0"/>
              <a:t>   --RAC Appeals Informal Discussion Process</a:t>
            </a:r>
          </a:p>
          <a:p>
            <a:pPr>
              <a:buNone/>
            </a:pPr>
            <a:r>
              <a:rPr lang="en-US" dirty="0" smtClean="0"/>
              <a:t>   --Conversations with Medical Director When Under Pre-payment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27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TIP #9:  INCLUDE ALL NECESSARY INFORMATION TO REFUTE ERRONEOUS AUDIT FINDINGS ON APPEAL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Restate and Refute Every Element of Audit Finding Being Appealed, Assuming Individual Reviewing the Appeal Does Not Have Any Background About Your Audit</a:t>
            </a:r>
          </a:p>
          <a:p>
            <a:r>
              <a:rPr lang="en-US" dirty="0" smtClean="0"/>
              <a:t>Cite any CPT Coding Policy or Reference Material, Medical Policy or NCD and LCD Relied On</a:t>
            </a:r>
          </a:p>
          <a:p>
            <a:r>
              <a:rPr lang="en-US" dirty="0" smtClean="0"/>
              <a:t>Cite any Pertinent Medical Literature for Medical Necessity Denials</a:t>
            </a:r>
          </a:p>
          <a:p>
            <a:r>
              <a:rPr lang="en-US" dirty="0" smtClean="0"/>
              <a:t>Include Summary of Why Audit Findings Erroneous</a:t>
            </a:r>
          </a:p>
          <a:p>
            <a:r>
              <a:rPr lang="en-US" dirty="0" smtClean="0"/>
              <a:t>Consult with Counsel and Outside Experts as Appropriate in Preparing Appeal (but Should be Strongly Considered in Cases of Suspected Fraud)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TIP #10:  CHANGE ANY IDENTIFIED ISSUES WITH CODING AND BILLING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Auditors May Identify Genuine Issues in a Physician Practice’s Coding and/or Documentation</a:t>
            </a:r>
          </a:p>
          <a:p>
            <a:r>
              <a:rPr lang="en-US" dirty="0" smtClean="0"/>
              <a:t>Objectively Assess Audit Findings</a:t>
            </a:r>
          </a:p>
          <a:p>
            <a:r>
              <a:rPr lang="en-US" dirty="0" smtClean="0"/>
              <a:t>Correct any Identified Problems</a:t>
            </a:r>
          </a:p>
          <a:p>
            <a:r>
              <a:rPr lang="en-US" dirty="0" smtClean="0"/>
              <a:t>Notify Payer of Corrective Action</a:t>
            </a:r>
          </a:p>
          <a:p>
            <a:r>
              <a:rPr lang="en-US" dirty="0" smtClean="0"/>
              <a:t>Negotiate Payment Plan if Necessary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TYPES OF AUDITS:  PRIVATE PAYER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Audits Prompted After Identification by Software   Products</a:t>
            </a:r>
            <a:br>
              <a:rPr lang="en-US" dirty="0" smtClean="0"/>
            </a:br>
            <a:r>
              <a:rPr lang="en-US" dirty="0" smtClean="0"/>
              <a:t>  (SARS)</a:t>
            </a:r>
          </a:p>
          <a:p>
            <a:r>
              <a:rPr lang="en-US" dirty="0" smtClean="0"/>
              <a:t>“Proxy” Audits by Re-Pricing and Overpayment Recovery Firms</a:t>
            </a:r>
          </a:p>
          <a:p>
            <a:r>
              <a:rPr lang="en-US" dirty="0" smtClean="0"/>
              <a:t>Rules Vary Among Private Payers</a:t>
            </a:r>
          </a:p>
          <a:p>
            <a:r>
              <a:rPr lang="en-US" dirty="0" smtClean="0"/>
              <a:t>Frequent Use of Extrapolation (Statistical     Sampling)</a:t>
            </a:r>
          </a:p>
          <a:p>
            <a:r>
              <a:rPr lang="en-US" dirty="0" smtClean="0"/>
              <a:t>Physician Practices Under Audit Frequently Subject to 100% Claims</a:t>
            </a:r>
          </a:p>
          <a:p>
            <a:r>
              <a:rPr lang="en-US" dirty="0" smtClean="0"/>
              <a:t> Review Pending Resolution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TYPES OF AUDITS: GOVERNMENTAL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Recovery Auditors  (Recovery Audit Contractors or RACs)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Mission to Identify and Correct Improper Medicare Payments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-- Medicaid RAC Audits</a:t>
            </a:r>
          </a:p>
          <a:p>
            <a:pPr marL="0" indent="0"/>
            <a:r>
              <a:rPr lang="en-US" dirty="0" smtClean="0"/>
              <a:t> Comprehensive Error Rate Testing (CERT) Random Audits</a:t>
            </a:r>
          </a:p>
          <a:p>
            <a:pPr marL="0" indent="0">
              <a:buNone/>
            </a:pPr>
            <a:r>
              <a:rPr lang="en-US" dirty="0" smtClean="0"/>
              <a:t>    -- Purpose to Determine Medicare FFS Improper Payment Rate</a:t>
            </a:r>
          </a:p>
          <a:p>
            <a:pPr marL="0" indent="0">
              <a:buNone/>
            </a:pPr>
            <a:r>
              <a:rPr lang="en-US" dirty="0" smtClean="0"/>
              <a:t>    --  Identifies Most Common Codes with Improper Payments</a:t>
            </a:r>
          </a:p>
          <a:p>
            <a:r>
              <a:rPr lang="en-US" dirty="0" smtClean="0"/>
              <a:t>Medicare Administrative Contractors (MAC)</a:t>
            </a:r>
          </a:p>
          <a:p>
            <a:pPr>
              <a:buNone/>
            </a:pPr>
            <a:r>
              <a:rPr lang="en-US" dirty="0" smtClean="0"/>
              <a:t>    -- Goal to Analyze Claims to Determine Provider Compliance with Medicare Policies, to Correct Behavior, and to Prevent Future Inappropriate Billing</a:t>
            </a:r>
          </a:p>
          <a:p>
            <a:pPr>
              <a:buNone/>
            </a:pPr>
            <a:r>
              <a:rPr lang="en-US" dirty="0" smtClean="0"/>
              <a:t>    -- Pre-Payment and Post-Payment Audits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2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TYPES OF AUDITS:  GOVERNMENTAL (Cont.)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Medical Review Contractor Audits (SMRC)</a:t>
            </a:r>
          </a:p>
          <a:p>
            <a:r>
              <a:rPr lang="en-US" dirty="0" smtClean="0"/>
              <a:t>Goal to Lower Improper Payment Rate and Increase Efficiencies in Medical Review Function of Medicare and Medicaid Programs</a:t>
            </a:r>
          </a:p>
          <a:p>
            <a:r>
              <a:rPr lang="en-US" dirty="0" smtClean="0"/>
              <a:t>Conducts Studies Determined by CMS</a:t>
            </a:r>
          </a:p>
          <a:p>
            <a:r>
              <a:rPr lang="en-US" dirty="0" smtClean="0"/>
              <a:t>Initial Project:  E/M Audits of CPT® 99214 and 99215 (Completed)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TYPES OF AUDITS:  GOVERNMENTAL</a:t>
            </a:r>
            <a:br>
              <a:rPr lang="en-US" sz="3200" b="1" dirty="0" smtClean="0"/>
            </a:br>
            <a:r>
              <a:rPr lang="en-US" sz="3200" b="1" dirty="0" smtClean="0"/>
              <a:t> FRAUD AND ABUSE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Zone Program Integrity Contractors (ZPIC)</a:t>
            </a:r>
          </a:p>
          <a:p>
            <a:r>
              <a:rPr lang="en-US" dirty="0" smtClean="0"/>
              <a:t>Medicaid Integrity Contractors (MIC)</a:t>
            </a:r>
          </a:p>
          <a:p>
            <a:r>
              <a:rPr lang="en-US" dirty="0" smtClean="0"/>
              <a:t>Unified Program Integrity Contractors (UPIC)</a:t>
            </a:r>
          </a:p>
          <a:p>
            <a:r>
              <a:rPr lang="en-US" dirty="0" smtClean="0"/>
              <a:t>Goal:  To Find and Pursue Issues of Suspected Fraud</a:t>
            </a:r>
          </a:p>
          <a:p>
            <a:r>
              <a:rPr lang="en-US" dirty="0" smtClean="0"/>
              <a:t>UPICs Replacing Certain Functions of ZPICs and 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TYPES OF AUDITS:  PRIVATE PAYER AND GOVERNMENTAL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Pre-payment Review (Commercial Payers and MACs)</a:t>
            </a:r>
          </a:p>
          <a:p>
            <a:r>
              <a:rPr lang="en-US" dirty="0" smtClean="0"/>
              <a:t>Post-payment Audits</a:t>
            </a:r>
          </a:p>
          <a:p>
            <a:r>
              <a:rPr lang="en-US" dirty="0" smtClean="0"/>
              <a:t>Probe Audits</a:t>
            </a:r>
          </a:p>
          <a:p>
            <a:r>
              <a:rPr lang="en-US" dirty="0" smtClean="0"/>
              <a:t>Audits Based on Extrapolation (Statistical Samples)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42" y="212726"/>
            <a:ext cx="7886700" cy="5023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Roles of Various Medicare Improper Payment Review Entities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18542-4E21-402E-BE27-C2E27561C05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" y="758248"/>
          <a:ext cx="9144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40"/>
                <a:gridCol w="742076"/>
                <a:gridCol w="2221943"/>
                <a:gridCol w="1259811"/>
                <a:gridCol w="1352761"/>
                <a:gridCol w="1772903"/>
                <a:gridCol w="839666"/>
              </a:tblGrid>
              <a:tr h="452081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Types of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How Selected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Volume of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Type of Review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Purpose of Review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Other Functions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111084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QIO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Inpatient Hospital Claims Only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All claims where hospital submits an adjusted claim for a higher-weighted DRG</a:t>
                      </a:r>
                    </a:p>
                    <a:p>
                      <a:pPr algn="ctr"/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Expedited Coverage Reviews requested by beneficiaries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Very small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Prepay &amp; Concurrent (Patient still in hospital)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Complex Only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prevent improper payments through DRG </a:t>
                      </a:r>
                      <a:r>
                        <a:rPr lang="en-US" sz="1200" baseline="0" dirty="0" err="1" smtClean="0">
                          <a:latin typeface="Arial" pitchFamily="34" charset="0"/>
                        </a:rPr>
                        <a:t>upcoding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/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resolve discharge disputes between beneficiary and hospital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Quality Reviews</a:t>
                      </a:r>
                    </a:p>
                    <a:p>
                      <a:pPr algn="ctr"/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452081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CERT*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Medical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Randomly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Small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 only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Complex only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measure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 improper payments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None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625959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PERM*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Medical Claims Randomly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Randomly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Small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 only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Automated &amp; Complex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measure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 improper payments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None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423102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Medical Review Units* at MACs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Medicare FFS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Targeted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Depends on number of claims with possible improper payments for this provider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Prepay &amp; </a:t>
                      </a: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Automated &amp; Complex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prevent future 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improper payments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Education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Appeals</a:t>
                      </a:r>
                    </a:p>
                  </a:txBody>
                  <a:tcPr marL="68580" marR="68580" anchor="ctr"/>
                </a:tc>
              </a:tr>
              <a:tr h="423102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Medicare Recovery Auditors*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Medicare FFS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Targeted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Depends on number of potentially fraudulent claims submitted by provider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Prepay &amp; </a:t>
                      </a: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Automated &amp; Complex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detect and correct past </a:t>
                      </a:r>
                      <a:r>
                        <a:rPr lang="en-US" sz="1200" baseline="0" dirty="0" smtClean="0">
                          <a:latin typeface="Arial" pitchFamily="34" charset="0"/>
                        </a:rPr>
                        <a:t>improper payments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None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42310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PSC/ZPICS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Medicare FFS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Targeted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Depends on number of claims with fraudulent claims submitted by provider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Prepay &amp; </a:t>
                      </a: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latin typeface="Arial" pitchFamily="34" charset="0"/>
                        </a:rPr>
                        <a:t>Automated &amp; Complex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identify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potential fraud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----</a:t>
                      </a:r>
                    </a:p>
                    <a:p>
                      <a:pPr algn="ctr"/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42310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OIG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All Claims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</a:rPr>
                        <a:t>Targeted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Depends on number of potentially fraudulent claims submitted by provider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>
                          <a:latin typeface="Arial" pitchFamily="34" charset="0"/>
                        </a:rPr>
                        <a:t>Postpay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>
                          <a:latin typeface="Arial" pitchFamily="34" charset="0"/>
                        </a:rPr>
                        <a:t>Completx</a:t>
                      </a:r>
                      <a:endParaRPr lang="en-US" sz="1200" baseline="0" dirty="0" smtClean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latin typeface="Arial" pitchFamily="34" charset="0"/>
                        </a:rPr>
                        <a:t>To identify </a:t>
                      </a:r>
                      <a:r>
                        <a:rPr lang="en-US" sz="1200" b="1" baseline="0" dirty="0" smtClean="0">
                          <a:latin typeface="Arial" pitchFamily="34" charset="0"/>
                        </a:rPr>
                        <a:t>fraud</a:t>
                      </a:r>
                      <a:endParaRPr lang="en-US" sz="1200" b="1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</a:rPr>
                        <a:t>----</a:t>
                      </a:r>
                      <a:endParaRPr lang="en-US" sz="1200" baseline="0" dirty="0">
                        <a:latin typeface="Arial" pitchFamily="34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7585" y="6752488"/>
            <a:ext cx="2294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*Overseen by OFM/PCG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I PP template FINAL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PAI PP template FINAL3.thmx</Template>
  <TotalTime>3564</TotalTime>
  <Words>2841</Words>
  <Application>Microsoft Macintosh PowerPoint</Application>
  <PresentationFormat>On-screen Show (4:3)</PresentationFormat>
  <Paragraphs>377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PAI PP template FINAL3</vt:lpstr>
      <vt:lpstr>Custom Design</vt:lpstr>
      <vt:lpstr>1_Custom Design</vt:lpstr>
      <vt:lpstr>MEDICAL AUDITS AND TIPS FOR PHYSICIANS FACING PRIVATE PAYER AND GOVERNMENTAL AUDITS</vt:lpstr>
      <vt:lpstr>WHY PREPARING FOR AUDITS SHOULD BE AN INTEGRAL PART OF ANY PHYSICIAN’S PRACTICE</vt:lpstr>
      <vt:lpstr>PHYSICIAN PRACTICES CAN AND SHOULD TAKE STEPS BEFORE AN AUDIT OCCURS </vt:lpstr>
      <vt:lpstr>TYPES OF AUDITS:  PRIVATE PAYER</vt:lpstr>
      <vt:lpstr>TYPES OF AUDITS: GOVERNMENTAL </vt:lpstr>
      <vt:lpstr>TYPES OF AUDITS:  GOVERNMENTAL (Cont.)</vt:lpstr>
      <vt:lpstr>TYPES OF AUDITS:  GOVERNMENTAL  FRAUD AND ABUSE</vt:lpstr>
      <vt:lpstr>TYPES OF AUDITS:  PRIVATE PAYER AND GOVERNMENTAL</vt:lpstr>
      <vt:lpstr>Roles of Various Medicare Improper Payment Review Entities</vt:lpstr>
      <vt:lpstr>TYPES OF RECOVERY (RAC) AUDITS</vt:lpstr>
      <vt:lpstr>IMPORTANT FACTS REGARDING  RECOVERY (RAC) AUDITS</vt:lpstr>
      <vt:lpstr>RAC CONTRACTORS AND REGIONS</vt:lpstr>
      <vt:lpstr>RAC AUDIT APPEALS</vt:lpstr>
      <vt:lpstr>PowerPoint Presentation</vt:lpstr>
      <vt:lpstr>RAC APPEALS:  IMPORTANT FACTS</vt:lpstr>
      <vt:lpstr>MAC AUDITS</vt:lpstr>
      <vt:lpstr>MORITORIUM ON SUBMISSION OF APPEALS TO ALJ APPEAL LEVEL</vt:lpstr>
      <vt:lpstr>REASONS FOR MORITORIUM</vt:lpstr>
      <vt:lpstr>IMPLICATIONS OF MORITORIUM FOR PHYSICIANS</vt:lpstr>
      <vt:lpstr>STEPS PHYSICIANS SHOULD CONSIDER IN LIGHT OF MORITORIUM</vt:lpstr>
      <vt:lpstr>UPIC/ZPIC AUDITS</vt:lpstr>
      <vt:lpstr>SMRC AUDITS</vt:lpstr>
      <vt:lpstr>INITIATION OF THE AUDIT PROCESS</vt:lpstr>
      <vt:lpstr>MOST COMMON ADVERSE AUDIT FINDINGS</vt:lpstr>
      <vt:lpstr>AUDIT LOOK BACK PERIODS</vt:lpstr>
      <vt:lpstr>TIP #1:  ASSESS THE RISK OF AN AUDIT BEFORE IT OCCURS</vt:lpstr>
      <vt:lpstr>TOOLS FOR BENCHMARKING</vt:lpstr>
      <vt:lpstr>The Importance of Benchmarking</vt:lpstr>
      <vt:lpstr>TIP #2:  BE PROACTIVE IN ENSURING PROPER CODING AND BILLING</vt:lpstr>
      <vt:lpstr>ELECTRONIC HEALTH RECORDS</vt:lpstr>
      <vt:lpstr>TIP #3:  DETERMINE PAYER AND TYPE OF AUDIT BEFORE RESPONDING</vt:lpstr>
      <vt:lpstr>TIP #4:  PAY ATTENTION TO DEADLINES AND PROCEDURES</vt:lpstr>
      <vt:lpstr>TIP #5: ENSURE THAT MEDICAL RECORDS COMPLETE </vt:lpstr>
      <vt:lpstr>TIP #6:  WHEN USED, ENSURE FAIR EXTRAPOLATION</vt:lpstr>
      <vt:lpstr>STATISTICALLY SOUND/FAIR EXTRAPOLATION</vt:lpstr>
      <vt:lpstr>TIP #7:  VERIFY AUDIT FINDINGS</vt:lpstr>
      <vt:lpstr>TIP #8:  UNDERSTAND APPELLATE RIGHTS AND APPEAL ERRONEOUS ADVERSE FINDINGS</vt:lpstr>
      <vt:lpstr>TIP #9:  INCLUDE ALL NECESSARY INFORMATION TO REFUTE ERRONEOUS AUDIT FINDINGS ON APPEAL</vt:lpstr>
      <vt:lpstr>TIP #10:  CHANGE ANY IDENTIFIED ISSUES WITH CODING AND BILLING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PHYSICIANS FACING RAC AND PRIVATE PAYER AUDITS</dc:title>
  <dc:creator>Deborah</dc:creator>
  <cp:lastModifiedBy>Kelly Kenney</cp:lastModifiedBy>
  <cp:revision>104</cp:revision>
  <cp:lastPrinted>2014-10-15T18:57:04Z</cp:lastPrinted>
  <dcterms:created xsi:type="dcterms:W3CDTF">2013-11-26T19:06:02Z</dcterms:created>
  <dcterms:modified xsi:type="dcterms:W3CDTF">2014-11-03T19:54:22Z</dcterms:modified>
</cp:coreProperties>
</file>