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27"/>
  </p:notesMasterIdLst>
  <p:handoutMasterIdLst>
    <p:handoutMasterId r:id="rId28"/>
  </p:handoutMasterIdLst>
  <p:sldIdLst>
    <p:sldId id="281" r:id="rId2"/>
    <p:sldId id="282" r:id="rId3"/>
    <p:sldId id="259" r:id="rId4"/>
    <p:sldId id="260" r:id="rId5"/>
    <p:sldId id="261" r:id="rId6"/>
    <p:sldId id="262" r:id="rId7"/>
    <p:sldId id="284"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83"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73" d="100"/>
          <a:sy n="73" d="100"/>
        </p:scale>
        <p:origin x="-2434" y="-40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339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5435AC3-AC62-4FB3-81E0-34C685A187A3}" type="datetimeFigureOut">
              <a:rPr lang="en-US" smtClean="0"/>
              <a:t>6/19/2014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BD2F546-76DE-43B5-88EF-47A478C01CE3}"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BFF568-AE30-4D5A-B7B8-D074EE9C769B}" type="datetimeFigureOut">
              <a:rPr lang="en-US" smtClean="0"/>
              <a:pPr/>
              <a:t>6/19/2014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0806C8-17E8-44D9-8AB6-60CF33157E2E}" type="slidenum">
              <a:rPr lang="en-US" smtClean="0"/>
              <a:pPr/>
              <a:t>‹#›</a:t>
            </a:fld>
            <a:endParaRPr lang="en-US" dirty="0"/>
          </a:p>
        </p:txBody>
      </p:sp>
    </p:spTree>
    <p:extLst>
      <p:ext uri="{BB962C8B-B14F-4D97-AF65-F5344CB8AC3E}">
        <p14:creationId xmlns:p14="http://schemas.microsoft.com/office/powerpoint/2010/main" xmlns="" val="263472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p:spPr>
        <p:txBody>
          <a:bodyPr/>
          <a:lstStyle/>
          <a:p>
            <a:r>
              <a:rPr lang="en-US" dirty="0" smtClean="0">
                <a:latin typeface="Arial" charset="0"/>
              </a:rPr>
              <a:t>How it Works </a:t>
            </a:r>
          </a:p>
        </p:txBody>
      </p:sp>
      <p:sp>
        <p:nvSpPr>
          <p:cNvPr id="32772" name="Slide Number Placeholder 3"/>
          <p:cNvSpPr>
            <a:spLocks noGrp="1"/>
          </p:cNvSpPr>
          <p:nvPr>
            <p:ph type="sldNum" sz="quarter" idx="5"/>
          </p:nvPr>
        </p:nvSpPr>
        <p:spPr>
          <a:noFill/>
          <a:ln>
            <a:miter lim="800000"/>
            <a:headEnd/>
            <a:tailEnd/>
          </a:ln>
        </p:spPr>
        <p:txBody>
          <a:bodyPr/>
          <a:lstStyle/>
          <a:p>
            <a:fld id="{7692CD41-A396-4B24-AC65-94125B1908CE}" type="slidenum">
              <a:rPr lang="en-US" smtClean="0">
                <a:latin typeface="Arial" charset="0"/>
              </a:rPr>
              <a:pPr/>
              <a:t>10</a:t>
            </a:fld>
            <a:endParaRPr lang="en-US" dirty="0" smtClean="0">
              <a:latin typeface="Arial" charset="0"/>
            </a:endParaRPr>
          </a:p>
        </p:txBody>
      </p:sp>
    </p:spTree>
    <p:extLst>
      <p:ext uri="{BB962C8B-B14F-4D97-AF65-F5344CB8AC3E}">
        <p14:creationId xmlns:p14="http://schemas.microsoft.com/office/powerpoint/2010/main" xmlns="" val="37980787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89BA09-6454-4439-986B-C56CEEE242C5}" type="slidenum">
              <a:rPr lang="en-US" smtClean="0">
                <a:solidFill>
                  <a:prstClr val="black"/>
                </a:solidFill>
              </a:rPr>
              <a:pPr/>
              <a:t>12</a:t>
            </a:fld>
            <a:endParaRPr lang="en-US" dirty="0">
              <a:solidFill>
                <a:prstClr val="black"/>
              </a:solidFill>
            </a:endParaRPr>
          </a:p>
        </p:txBody>
      </p:sp>
    </p:spTree>
    <p:extLst>
      <p:ext uri="{BB962C8B-B14F-4D97-AF65-F5344CB8AC3E}">
        <p14:creationId xmlns:p14="http://schemas.microsoft.com/office/powerpoint/2010/main" xmlns="" val="3130545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4CF9C6-3CF1-408D-96EB-799C7487158C}" type="slidenum">
              <a:rPr lang="en-US" smtClean="0"/>
              <a:pPr/>
              <a:t>25</a:t>
            </a:fld>
            <a:endParaRPr lang="en-US" dirty="0"/>
          </a:p>
        </p:txBody>
      </p:sp>
    </p:spTree>
    <p:extLst>
      <p:ext uri="{BB962C8B-B14F-4D97-AF65-F5344CB8AC3E}">
        <p14:creationId xmlns:p14="http://schemas.microsoft.com/office/powerpoint/2010/main" xmlns="" val="237793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52145" y="2869727"/>
            <a:ext cx="6439711" cy="1470025"/>
          </a:xfrm>
        </p:spPr>
        <p:txBody>
          <a:bodyPr>
            <a:normAutofit/>
          </a:bodyPr>
          <a:lstStyle>
            <a:lvl1pPr algn="l">
              <a:defRPr sz="2800" b="1">
                <a:solidFill>
                  <a:srgbClr val="1137A0"/>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4445540"/>
            <a:ext cx="6400800" cy="1193260"/>
          </a:xfrm>
        </p:spPr>
        <p:txBody>
          <a:bodyPr>
            <a:normAutofit/>
          </a:bodyPr>
          <a:lstStyle>
            <a:lvl1pPr marL="0" indent="0" algn="l">
              <a:buNone/>
              <a:defRPr sz="2000" b="1">
                <a:solidFill>
                  <a:srgbClr val="0F32B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2276CDF-657B-43BA-ADD9-93EC2FFF057D}" type="datetimeFigureOut">
              <a:rPr lang="en-US" smtClean="0"/>
              <a:pPr/>
              <a:t>6/19/2014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4FDB20-AA53-4B34-BD4A-2F587A85CD9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2" name="Title 1"/>
          <p:cNvSpPr>
            <a:spLocks noGrp="1"/>
          </p:cNvSpPr>
          <p:nvPr userDrawn="1">
            <p:ph type="title"/>
          </p:nvPr>
        </p:nvSpPr>
        <p:spPr>
          <a:xfrm>
            <a:off x="690664" y="1064014"/>
            <a:ext cx="7762672" cy="427038"/>
          </a:xfrm>
        </p:spPr>
        <p:txBody>
          <a:bodyPr>
            <a:noAutofit/>
          </a:bodyPr>
          <a:lstStyle>
            <a:lvl1pPr algn="l">
              <a:defRPr sz="2000" b="1">
                <a:solidFill>
                  <a:srgbClr val="1137A0"/>
                </a:solidFill>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userDrawn="1">
            <p:ph idx="1"/>
          </p:nvPr>
        </p:nvSpPr>
        <p:spPr>
          <a:xfrm>
            <a:off x="700390" y="1799293"/>
            <a:ext cx="7772401" cy="3819890"/>
          </a:xfrm>
        </p:spPr>
        <p:txBody>
          <a:bodyPr/>
          <a:lstStyle>
            <a:lvl1pPr>
              <a:spcBef>
                <a:spcPts val="432"/>
              </a:spcBef>
              <a:spcAft>
                <a:spcPts val="432"/>
              </a:spcAft>
              <a:defRPr sz="2000" b="1">
                <a:latin typeface="Arial Narrow" pitchFamily="34" charset="0"/>
              </a:defRPr>
            </a:lvl1pPr>
            <a:lvl2pPr>
              <a:spcBef>
                <a:spcPts val="192"/>
              </a:spcBef>
              <a:spcAft>
                <a:spcPts val="192"/>
              </a:spcAft>
              <a:defRPr sz="1800">
                <a:latin typeface="Arial Narrow" pitchFamily="34" charset="0"/>
              </a:defRPr>
            </a:lvl2pPr>
            <a:lvl3pPr>
              <a:spcBef>
                <a:spcPts val="84"/>
              </a:spcBef>
              <a:spcAft>
                <a:spcPts val="84"/>
              </a:spcAft>
              <a:defRPr sz="1600">
                <a:latin typeface="Arial Narrow" pitchFamily="34" charset="0"/>
              </a:defRPr>
            </a:lvl3pPr>
            <a:lvl4pPr>
              <a:defRPr sz="1400">
                <a:latin typeface="Arial Narrow" pitchFamily="34" charset="0"/>
              </a:defRPr>
            </a:lvl4pPr>
            <a:lvl5pPr>
              <a:defRPr sz="1200">
                <a:latin typeface="Arial Narrow"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23"/>
          <p:cNvSpPr>
            <a:spLocks noChangeArrowheads="1"/>
          </p:cNvSpPr>
          <p:nvPr userDrawn="1"/>
        </p:nvSpPr>
        <p:spPr bwMode="auto">
          <a:xfrm>
            <a:off x="690563" y="1501567"/>
            <a:ext cx="7772400" cy="58737"/>
          </a:xfrm>
          <a:prstGeom prst="rect">
            <a:avLst/>
          </a:prstGeom>
          <a:gradFill rotWithShape="1">
            <a:gsLst>
              <a:gs pos="0">
                <a:srgbClr val="000099"/>
              </a:gs>
              <a:gs pos="100000">
                <a:srgbClr val="FFFFFF"/>
              </a:gs>
            </a:gsLst>
            <a:lin ang="5400000" scaled="1"/>
          </a:gradFill>
          <a:ln w="9525" algn="ctr">
            <a:noFill/>
            <a:miter lim="800000"/>
            <a:headEnd/>
            <a:tailEnd/>
          </a:ln>
          <a:effectLst/>
        </p:spPr>
        <p:txBody>
          <a:bodyPr anchor="ctr">
            <a:spAutoFit/>
          </a:bodyPr>
          <a:lstStyle/>
          <a:p>
            <a:pPr>
              <a:spcBef>
                <a:spcPct val="50000"/>
              </a:spcBef>
              <a:defRPr/>
            </a:pPr>
            <a:endParaRPr lang="en-US" dirty="0">
              <a:latin typeface="Arial" charset="0"/>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2" name="Title 1"/>
          <p:cNvSpPr>
            <a:spLocks noGrp="1"/>
          </p:cNvSpPr>
          <p:nvPr userDrawn="1">
            <p:ph type="title"/>
          </p:nvPr>
        </p:nvSpPr>
        <p:spPr>
          <a:xfrm>
            <a:off x="690664" y="1064014"/>
            <a:ext cx="7762672" cy="427038"/>
          </a:xfrm>
        </p:spPr>
        <p:txBody>
          <a:bodyPr>
            <a:noAutofit/>
          </a:bodyPr>
          <a:lstStyle>
            <a:lvl1pPr algn="l">
              <a:defRPr sz="2000" b="1">
                <a:solidFill>
                  <a:srgbClr val="1137A0"/>
                </a:solidFill>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userDrawn="1">
            <p:ph idx="1"/>
          </p:nvPr>
        </p:nvSpPr>
        <p:spPr>
          <a:xfrm>
            <a:off x="700390" y="1799293"/>
            <a:ext cx="7772401" cy="3819890"/>
          </a:xfrm>
        </p:spPr>
        <p:txBody>
          <a:bodyPr/>
          <a:lstStyle>
            <a:lvl1pPr>
              <a:spcBef>
                <a:spcPts val="432"/>
              </a:spcBef>
              <a:spcAft>
                <a:spcPts val="432"/>
              </a:spcAft>
              <a:defRPr sz="2000" b="1">
                <a:latin typeface="Arial Narrow" pitchFamily="34" charset="0"/>
              </a:defRPr>
            </a:lvl1pPr>
            <a:lvl2pPr>
              <a:spcBef>
                <a:spcPts val="192"/>
              </a:spcBef>
              <a:spcAft>
                <a:spcPts val="192"/>
              </a:spcAft>
              <a:defRPr sz="1800">
                <a:latin typeface="Arial Narrow" pitchFamily="34" charset="0"/>
              </a:defRPr>
            </a:lvl2pPr>
            <a:lvl3pPr>
              <a:spcBef>
                <a:spcPts val="84"/>
              </a:spcBef>
              <a:spcAft>
                <a:spcPts val="84"/>
              </a:spcAft>
              <a:defRPr sz="1600">
                <a:latin typeface="Arial Narrow" pitchFamily="34" charset="0"/>
              </a:defRPr>
            </a:lvl3pPr>
            <a:lvl4pPr>
              <a:defRPr sz="1400">
                <a:latin typeface="Arial Narrow" pitchFamily="34" charset="0"/>
              </a:defRPr>
            </a:lvl4pPr>
            <a:lvl5pPr>
              <a:defRPr sz="1200">
                <a:latin typeface="Arial Narrow"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23"/>
          <p:cNvSpPr>
            <a:spLocks noChangeArrowheads="1"/>
          </p:cNvSpPr>
          <p:nvPr userDrawn="1"/>
        </p:nvSpPr>
        <p:spPr bwMode="auto">
          <a:xfrm>
            <a:off x="690563" y="1501567"/>
            <a:ext cx="7772400" cy="58737"/>
          </a:xfrm>
          <a:prstGeom prst="rect">
            <a:avLst/>
          </a:prstGeom>
          <a:gradFill rotWithShape="1">
            <a:gsLst>
              <a:gs pos="0">
                <a:srgbClr val="000099"/>
              </a:gs>
              <a:gs pos="100000">
                <a:srgbClr val="FFFFFF"/>
              </a:gs>
            </a:gsLst>
            <a:lin ang="5400000" scaled="1"/>
          </a:gradFill>
          <a:ln w="9525" algn="ctr">
            <a:noFill/>
            <a:miter lim="800000"/>
            <a:headEnd/>
            <a:tailEnd/>
          </a:ln>
          <a:effectLst/>
        </p:spPr>
        <p:txBody>
          <a:bodyPr anchor="ctr">
            <a:spAutoFit/>
          </a:bodyPr>
          <a:lstStyle/>
          <a:p>
            <a:pPr>
              <a:spcBef>
                <a:spcPct val="50000"/>
              </a:spcBef>
              <a:defRPr/>
            </a:pPr>
            <a:endParaRPr lang="en-US" dirty="0">
              <a:latin typeface="Arial" charset="0"/>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2" name="Title 1"/>
          <p:cNvSpPr>
            <a:spLocks noGrp="1"/>
          </p:cNvSpPr>
          <p:nvPr userDrawn="1">
            <p:ph type="title"/>
          </p:nvPr>
        </p:nvSpPr>
        <p:spPr>
          <a:xfrm>
            <a:off x="690664" y="1064014"/>
            <a:ext cx="7762672" cy="427038"/>
          </a:xfrm>
        </p:spPr>
        <p:txBody>
          <a:bodyPr>
            <a:noAutofit/>
          </a:bodyPr>
          <a:lstStyle>
            <a:lvl1pPr algn="l">
              <a:defRPr sz="2000" b="1">
                <a:solidFill>
                  <a:srgbClr val="1137A0"/>
                </a:solidFill>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userDrawn="1">
            <p:ph idx="1"/>
          </p:nvPr>
        </p:nvSpPr>
        <p:spPr>
          <a:xfrm>
            <a:off x="700390" y="1799293"/>
            <a:ext cx="7772401" cy="3819890"/>
          </a:xfrm>
        </p:spPr>
        <p:txBody>
          <a:bodyPr/>
          <a:lstStyle>
            <a:lvl1pPr>
              <a:spcBef>
                <a:spcPts val="432"/>
              </a:spcBef>
              <a:spcAft>
                <a:spcPts val="432"/>
              </a:spcAft>
              <a:defRPr sz="2000" b="1">
                <a:latin typeface="Arial Narrow" pitchFamily="34" charset="0"/>
              </a:defRPr>
            </a:lvl1pPr>
            <a:lvl2pPr>
              <a:spcBef>
                <a:spcPts val="192"/>
              </a:spcBef>
              <a:spcAft>
                <a:spcPts val="192"/>
              </a:spcAft>
              <a:defRPr sz="1800">
                <a:latin typeface="Arial Narrow" pitchFamily="34" charset="0"/>
              </a:defRPr>
            </a:lvl2pPr>
            <a:lvl3pPr>
              <a:spcBef>
                <a:spcPts val="84"/>
              </a:spcBef>
              <a:spcAft>
                <a:spcPts val="84"/>
              </a:spcAft>
              <a:defRPr sz="1600">
                <a:latin typeface="Arial Narrow" pitchFamily="34" charset="0"/>
              </a:defRPr>
            </a:lvl3pPr>
            <a:lvl4pPr>
              <a:defRPr sz="1400">
                <a:latin typeface="Arial Narrow" pitchFamily="34" charset="0"/>
              </a:defRPr>
            </a:lvl4pPr>
            <a:lvl5pPr>
              <a:defRPr sz="1200">
                <a:latin typeface="Arial Narrow"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23"/>
          <p:cNvSpPr>
            <a:spLocks noChangeArrowheads="1"/>
          </p:cNvSpPr>
          <p:nvPr userDrawn="1"/>
        </p:nvSpPr>
        <p:spPr bwMode="auto">
          <a:xfrm>
            <a:off x="690563" y="1501567"/>
            <a:ext cx="7772400" cy="58737"/>
          </a:xfrm>
          <a:prstGeom prst="rect">
            <a:avLst/>
          </a:prstGeom>
          <a:gradFill rotWithShape="1">
            <a:gsLst>
              <a:gs pos="0">
                <a:srgbClr val="000099"/>
              </a:gs>
              <a:gs pos="100000">
                <a:srgbClr val="FFFFFF"/>
              </a:gs>
            </a:gsLst>
            <a:lin ang="5400000" scaled="1"/>
          </a:gradFill>
          <a:ln w="9525" algn="ctr">
            <a:noFill/>
            <a:miter lim="800000"/>
            <a:headEnd/>
            <a:tailEnd/>
          </a:ln>
          <a:effectLst/>
        </p:spPr>
        <p:txBody>
          <a:bodyPr anchor="ctr">
            <a:spAutoFit/>
          </a:bodyPr>
          <a:lstStyle/>
          <a:p>
            <a:pPr>
              <a:spcBef>
                <a:spcPct val="50000"/>
              </a:spcBef>
              <a:defRPr/>
            </a:pPr>
            <a:endParaRPr lang="en-US" dirty="0">
              <a:latin typeface="Arial" charset="0"/>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2" name="Title 1"/>
          <p:cNvSpPr>
            <a:spLocks noGrp="1"/>
          </p:cNvSpPr>
          <p:nvPr userDrawn="1">
            <p:ph type="title"/>
          </p:nvPr>
        </p:nvSpPr>
        <p:spPr>
          <a:xfrm>
            <a:off x="690664" y="1064014"/>
            <a:ext cx="7762672" cy="427038"/>
          </a:xfrm>
        </p:spPr>
        <p:txBody>
          <a:bodyPr>
            <a:noAutofit/>
          </a:bodyPr>
          <a:lstStyle>
            <a:lvl1pPr algn="l">
              <a:defRPr sz="2000" b="1">
                <a:solidFill>
                  <a:srgbClr val="1137A0"/>
                </a:solidFill>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userDrawn="1">
            <p:ph idx="1"/>
          </p:nvPr>
        </p:nvSpPr>
        <p:spPr>
          <a:xfrm>
            <a:off x="700390" y="1799293"/>
            <a:ext cx="7772401" cy="3819890"/>
          </a:xfrm>
        </p:spPr>
        <p:txBody>
          <a:bodyPr/>
          <a:lstStyle>
            <a:lvl1pPr>
              <a:spcBef>
                <a:spcPts val="432"/>
              </a:spcBef>
              <a:spcAft>
                <a:spcPts val="432"/>
              </a:spcAft>
              <a:defRPr sz="2000" b="1">
                <a:latin typeface="Arial Narrow" pitchFamily="34" charset="0"/>
              </a:defRPr>
            </a:lvl1pPr>
            <a:lvl2pPr>
              <a:spcBef>
                <a:spcPts val="192"/>
              </a:spcBef>
              <a:spcAft>
                <a:spcPts val="192"/>
              </a:spcAft>
              <a:defRPr sz="1800">
                <a:latin typeface="Arial Narrow" pitchFamily="34" charset="0"/>
              </a:defRPr>
            </a:lvl2pPr>
            <a:lvl3pPr>
              <a:spcBef>
                <a:spcPts val="84"/>
              </a:spcBef>
              <a:spcAft>
                <a:spcPts val="84"/>
              </a:spcAft>
              <a:defRPr sz="1600">
                <a:latin typeface="Arial Narrow" pitchFamily="34" charset="0"/>
              </a:defRPr>
            </a:lvl3pPr>
            <a:lvl4pPr>
              <a:defRPr sz="1400">
                <a:latin typeface="Arial Narrow" pitchFamily="34" charset="0"/>
              </a:defRPr>
            </a:lvl4pPr>
            <a:lvl5pPr>
              <a:defRPr sz="1200">
                <a:latin typeface="Arial Narrow"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23"/>
          <p:cNvSpPr>
            <a:spLocks noChangeArrowheads="1"/>
          </p:cNvSpPr>
          <p:nvPr userDrawn="1"/>
        </p:nvSpPr>
        <p:spPr bwMode="auto">
          <a:xfrm>
            <a:off x="690563" y="1501567"/>
            <a:ext cx="7772400" cy="58737"/>
          </a:xfrm>
          <a:prstGeom prst="rect">
            <a:avLst/>
          </a:prstGeom>
          <a:gradFill rotWithShape="1">
            <a:gsLst>
              <a:gs pos="0">
                <a:srgbClr val="000099"/>
              </a:gs>
              <a:gs pos="100000">
                <a:srgbClr val="FFFFFF"/>
              </a:gs>
            </a:gsLst>
            <a:lin ang="5400000" scaled="1"/>
          </a:gradFill>
          <a:ln w="9525" algn="ctr">
            <a:noFill/>
            <a:miter lim="800000"/>
            <a:headEnd/>
            <a:tailEnd/>
          </a:ln>
          <a:effectLst/>
        </p:spPr>
        <p:txBody>
          <a:bodyPr anchor="ctr">
            <a:spAutoFit/>
          </a:bodyPr>
          <a:lstStyle/>
          <a:p>
            <a:pPr>
              <a:spcBef>
                <a:spcPct val="50000"/>
              </a:spcBef>
              <a:defRPr/>
            </a:pPr>
            <a:endParaRPr lang="en-US" dirty="0">
              <a:latin typeface="Arial" charset="0"/>
              <a:cs typeface="+mn-cs"/>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2" name="Title 1"/>
          <p:cNvSpPr>
            <a:spLocks noGrp="1"/>
          </p:cNvSpPr>
          <p:nvPr userDrawn="1">
            <p:ph type="title"/>
          </p:nvPr>
        </p:nvSpPr>
        <p:spPr>
          <a:xfrm>
            <a:off x="690664" y="1064014"/>
            <a:ext cx="7762672" cy="427038"/>
          </a:xfrm>
        </p:spPr>
        <p:txBody>
          <a:bodyPr>
            <a:noAutofit/>
          </a:bodyPr>
          <a:lstStyle>
            <a:lvl1pPr algn="l">
              <a:defRPr sz="2000" b="1">
                <a:solidFill>
                  <a:srgbClr val="1137A0"/>
                </a:solidFill>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userDrawn="1">
            <p:ph idx="1"/>
          </p:nvPr>
        </p:nvSpPr>
        <p:spPr>
          <a:xfrm>
            <a:off x="700390" y="1799293"/>
            <a:ext cx="7772401" cy="3819890"/>
          </a:xfrm>
        </p:spPr>
        <p:txBody>
          <a:bodyPr/>
          <a:lstStyle>
            <a:lvl1pPr>
              <a:spcBef>
                <a:spcPts val="432"/>
              </a:spcBef>
              <a:spcAft>
                <a:spcPts val="432"/>
              </a:spcAft>
              <a:defRPr sz="2000" b="1">
                <a:latin typeface="Arial Narrow" pitchFamily="34" charset="0"/>
              </a:defRPr>
            </a:lvl1pPr>
            <a:lvl2pPr>
              <a:spcBef>
                <a:spcPts val="192"/>
              </a:spcBef>
              <a:spcAft>
                <a:spcPts val="192"/>
              </a:spcAft>
              <a:defRPr sz="1800">
                <a:latin typeface="Arial Narrow" pitchFamily="34" charset="0"/>
              </a:defRPr>
            </a:lvl2pPr>
            <a:lvl3pPr>
              <a:spcBef>
                <a:spcPts val="84"/>
              </a:spcBef>
              <a:spcAft>
                <a:spcPts val="84"/>
              </a:spcAft>
              <a:defRPr sz="1600">
                <a:latin typeface="Arial Narrow" pitchFamily="34" charset="0"/>
              </a:defRPr>
            </a:lvl3pPr>
            <a:lvl4pPr>
              <a:defRPr sz="1400">
                <a:latin typeface="Arial Narrow" pitchFamily="34" charset="0"/>
              </a:defRPr>
            </a:lvl4pPr>
            <a:lvl5pPr>
              <a:defRPr sz="1200">
                <a:latin typeface="Arial Narrow"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23"/>
          <p:cNvSpPr>
            <a:spLocks noChangeArrowheads="1"/>
          </p:cNvSpPr>
          <p:nvPr userDrawn="1"/>
        </p:nvSpPr>
        <p:spPr bwMode="auto">
          <a:xfrm>
            <a:off x="690563" y="1501567"/>
            <a:ext cx="7772400" cy="58737"/>
          </a:xfrm>
          <a:prstGeom prst="rect">
            <a:avLst/>
          </a:prstGeom>
          <a:gradFill rotWithShape="1">
            <a:gsLst>
              <a:gs pos="0">
                <a:srgbClr val="000099"/>
              </a:gs>
              <a:gs pos="100000">
                <a:srgbClr val="FFFFFF"/>
              </a:gs>
            </a:gsLst>
            <a:lin ang="5400000" scaled="1"/>
          </a:gradFill>
          <a:ln w="9525" algn="ctr">
            <a:noFill/>
            <a:miter lim="800000"/>
            <a:headEnd/>
            <a:tailEnd/>
          </a:ln>
          <a:effectLst/>
        </p:spPr>
        <p:txBody>
          <a:bodyPr anchor="ctr">
            <a:spAutoFit/>
          </a:bodyPr>
          <a:lstStyle/>
          <a:p>
            <a:pPr>
              <a:spcBef>
                <a:spcPct val="50000"/>
              </a:spcBef>
              <a:defRPr/>
            </a:pPr>
            <a:endParaRPr lang="en-US" dirty="0">
              <a:latin typeface="Arial" charset="0"/>
              <a:cs typeface="+mn-c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2" name="Title 1"/>
          <p:cNvSpPr>
            <a:spLocks noGrp="1"/>
          </p:cNvSpPr>
          <p:nvPr userDrawn="1">
            <p:ph type="title"/>
          </p:nvPr>
        </p:nvSpPr>
        <p:spPr>
          <a:xfrm>
            <a:off x="690664" y="1064014"/>
            <a:ext cx="7762672" cy="427038"/>
          </a:xfrm>
        </p:spPr>
        <p:txBody>
          <a:bodyPr>
            <a:noAutofit/>
          </a:bodyPr>
          <a:lstStyle>
            <a:lvl1pPr algn="l">
              <a:defRPr sz="2000" b="1">
                <a:solidFill>
                  <a:srgbClr val="1137A0"/>
                </a:solidFill>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userDrawn="1">
            <p:ph idx="1"/>
          </p:nvPr>
        </p:nvSpPr>
        <p:spPr>
          <a:xfrm>
            <a:off x="700390" y="1799293"/>
            <a:ext cx="7772401" cy="3819890"/>
          </a:xfrm>
        </p:spPr>
        <p:txBody>
          <a:bodyPr/>
          <a:lstStyle>
            <a:lvl1pPr>
              <a:spcBef>
                <a:spcPts val="432"/>
              </a:spcBef>
              <a:spcAft>
                <a:spcPts val="432"/>
              </a:spcAft>
              <a:defRPr sz="2000" b="1">
                <a:latin typeface="Arial Narrow" pitchFamily="34" charset="0"/>
              </a:defRPr>
            </a:lvl1pPr>
            <a:lvl2pPr>
              <a:spcBef>
                <a:spcPts val="192"/>
              </a:spcBef>
              <a:spcAft>
                <a:spcPts val="192"/>
              </a:spcAft>
              <a:defRPr sz="1800">
                <a:latin typeface="Arial Narrow" pitchFamily="34" charset="0"/>
              </a:defRPr>
            </a:lvl2pPr>
            <a:lvl3pPr>
              <a:spcBef>
                <a:spcPts val="84"/>
              </a:spcBef>
              <a:spcAft>
                <a:spcPts val="84"/>
              </a:spcAft>
              <a:defRPr sz="1600">
                <a:latin typeface="Arial Narrow" pitchFamily="34" charset="0"/>
              </a:defRPr>
            </a:lvl3pPr>
            <a:lvl4pPr>
              <a:defRPr sz="1400">
                <a:latin typeface="Arial Narrow" pitchFamily="34" charset="0"/>
              </a:defRPr>
            </a:lvl4pPr>
            <a:lvl5pPr>
              <a:defRPr sz="1200">
                <a:latin typeface="Arial Narrow"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23"/>
          <p:cNvSpPr>
            <a:spLocks noChangeArrowheads="1"/>
          </p:cNvSpPr>
          <p:nvPr userDrawn="1"/>
        </p:nvSpPr>
        <p:spPr bwMode="auto">
          <a:xfrm>
            <a:off x="690563" y="1501567"/>
            <a:ext cx="7772400" cy="58737"/>
          </a:xfrm>
          <a:prstGeom prst="rect">
            <a:avLst/>
          </a:prstGeom>
          <a:gradFill rotWithShape="1">
            <a:gsLst>
              <a:gs pos="0">
                <a:srgbClr val="000099"/>
              </a:gs>
              <a:gs pos="100000">
                <a:srgbClr val="FFFFFF"/>
              </a:gs>
            </a:gsLst>
            <a:lin ang="5400000" scaled="1"/>
          </a:gradFill>
          <a:ln w="9525" algn="ctr">
            <a:noFill/>
            <a:miter lim="800000"/>
            <a:headEnd/>
            <a:tailEnd/>
          </a:ln>
          <a:effectLst/>
        </p:spPr>
        <p:txBody>
          <a:bodyPr anchor="ctr">
            <a:spAutoFit/>
          </a:bodyPr>
          <a:lstStyle/>
          <a:p>
            <a:pPr>
              <a:spcBef>
                <a:spcPct val="50000"/>
              </a:spcBef>
              <a:defRPr/>
            </a:pPr>
            <a:endParaRPr lang="en-US" dirty="0">
              <a:latin typeface="Arial" charset="0"/>
              <a:cs typeface="+mn-c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2" name="Title 1"/>
          <p:cNvSpPr>
            <a:spLocks noGrp="1"/>
          </p:cNvSpPr>
          <p:nvPr userDrawn="1">
            <p:ph type="title"/>
          </p:nvPr>
        </p:nvSpPr>
        <p:spPr>
          <a:xfrm>
            <a:off x="690664" y="1064014"/>
            <a:ext cx="7762672" cy="427038"/>
          </a:xfrm>
        </p:spPr>
        <p:txBody>
          <a:bodyPr>
            <a:noAutofit/>
          </a:bodyPr>
          <a:lstStyle>
            <a:lvl1pPr algn="l">
              <a:defRPr sz="2000" b="1">
                <a:solidFill>
                  <a:srgbClr val="1137A0"/>
                </a:solidFill>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userDrawn="1">
            <p:ph idx="1"/>
          </p:nvPr>
        </p:nvSpPr>
        <p:spPr>
          <a:xfrm>
            <a:off x="700390" y="1799293"/>
            <a:ext cx="7772401" cy="3819890"/>
          </a:xfrm>
        </p:spPr>
        <p:txBody>
          <a:bodyPr/>
          <a:lstStyle>
            <a:lvl1pPr>
              <a:spcBef>
                <a:spcPts val="432"/>
              </a:spcBef>
              <a:spcAft>
                <a:spcPts val="432"/>
              </a:spcAft>
              <a:defRPr sz="2000" b="1">
                <a:latin typeface="Arial Narrow" pitchFamily="34" charset="0"/>
              </a:defRPr>
            </a:lvl1pPr>
            <a:lvl2pPr>
              <a:spcBef>
                <a:spcPts val="192"/>
              </a:spcBef>
              <a:spcAft>
                <a:spcPts val="192"/>
              </a:spcAft>
              <a:defRPr sz="1800">
                <a:latin typeface="Arial Narrow" pitchFamily="34" charset="0"/>
              </a:defRPr>
            </a:lvl2pPr>
            <a:lvl3pPr>
              <a:spcBef>
                <a:spcPts val="84"/>
              </a:spcBef>
              <a:spcAft>
                <a:spcPts val="84"/>
              </a:spcAft>
              <a:defRPr sz="1600">
                <a:latin typeface="Arial Narrow" pitchFamily="34" charset="0"/>
              </a:defRPr>
            </a:lvl3pPr>
            <a:lvl4pPr>
              <a:defRPr sz="1400">
                <a:latin typeface="Arial Narrow" pitchFamily="34" charset="0"/>
              </a:defRPr>
            </a:lvl4pPr>
            <a:lvl5pPr>
              <a:defRPr sz="1200">
                <a:latin typeface="Arial Narrow"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23"/>
          <p:cNvSpPr>
            <a:spLocks noChangeArrowheads="1"/>
          </p:cNvSpPr>
          <p:nvPr userDrawn="1"/>
        </p:nvSpPr>
        <p:spPr bwMode="auto">
          <a:xfrm>
            <a:off x="690563" y="1501567"/>
            <a:ext cx="7772400" cy="58737"/>
          </a:xfrm>
          <a:prstGeom prst="rect">
            <a:avLst/>
          </a:prstGeom>
          <a:gradFill rotWithShape="1">
            <a:gsLst>
              <a:gs pos="0">
                <a:srgbClr val="000099"/>
              </a:gs>
              <a:gs pos="100000">
                <a:srgbClr val="FFFFFF"/>
              </a:gs>
            </a:gsLst>
            <a:lin ang="5400000" scaled="1"/>
          </a:gradFill>
          <a:ln w="9525" algn="ctr">
            <a:noFill/>
            <a:miter lim="800000"/>
            <a:headEnd/>
            <a:tailEnd/>
          </a:ln>
          <a:effectLst/>
        </p:spPr>
        <p:txBody>
          <a:bodyPr anchor="ctr">
            <a:spAutoFit/>
          </a:bodyPr>
          <a:lstStyle/>
          <a:p>
            <a:pPr>
              <a:spcBef>
                <a:spcPct val="50000"/>
              </a:spcBef>
              <a:defRPr/>
            </a:pPr>
            <a:endParaRPr lang="en-US" dirty="0">
              <a:latin typeface="Arial" charset="0"/>
              <a:cs typeface="+mn-c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2" name="Title 1"/>
          <p:cNvSpPr>
            <a:spLocks noGrp="1"/>
          </p:cNvSpPr>
          <p:nvPr userDrawn="1">
            <p:ph type="title"/>
          </p:nvPr>
        </p:nvSpPr>
        <p:spPr>
          <a:xfrm>
            <a:off x="690664" y="1064014"/>
            <a:ext cx="7762672" cy="427038"/>
          </a:xfrm>
        </p:spPr>
        <p:txBody>
          <a:bodyPr>
            <a:noAutofit/>
          </a:bodyPr>
          <a:lstStyle>
            <a:lvl1pPr algn="l">
              <a:defRPr sz="2000" b="1">
                <a:solidFill>
                  <a:srgbClr val="1137A0"/>
                </a:solidFill>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userDrawn="1">
            <p:ph idx="1"/>
          </p:nvPr>
        </p:nvSpPr>
        <p:spPr>
          <a:xfrm>
            <a:off x="700390" y="1799293"/>
            <a:ext cx="7772401" cy="3819890"/>
          </a:xfrm>
        </p:spPr>
        <p:txBody>
          <a:bodyPr/>
          <a:lstStyle>
            <a:lvl1pPr>
              <a:spcBef>
                <a:spcPts val="432"/>
              </a:spcBef>
              <a:spcAft>
                <a:spcPts val="432"/>
              </a:spcAft>
              <a:defRPr sz="2000" b="1">
                <a:latin typeface="Arial Narrow" pitchFamily="34" charset="0"/>
              </a:defRPr>
            </a:lvl1pPr>
            <a:lvl2pPr>
              <a:spcBef>
                <a:spcPts val="192"/>
              </a:spcBef>
              <a:spcAft>
                <a:spcPts val="192"/>
              </a:spcAft>
              <a:defRPr sz="1800">
                <a:latin typeface="Arial Narrow" pitchFamily="34" charset="0"/>
              </a:defRPr>
            </a:lvl2pPr>
            <a:lvl3pPr>
              <a:spcBef>
                <a:spcPts val="84"/>
              </a:spcBef>
              <a:spcAft>
                <a:spcPts val="84"/>
              </a:spcAft>
              <a:defRPr sz="1600">
                <a:latin typeface="Arial Narrow" pitchFamily="34" charset="0"/>
              </a:defRPr>
            </a:lvl3pPr>
            <a:lvl4pPr>
              <a:defRPr sz="1400">
                <a:latin typeface="Arial Narrow" pitchFamily="34" charset="0"/>
              </a:defRPr>
            </a:lvl4pPr>
            <a:lvl5pPr>
              <a:defRPr sz="1200">
                <a:latin typeface="Arial Narrow"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23"/>
          <p:cNvSpPr>
            <a:spLocks noChangeArrowheads="1"/>
          </p:cNvSpPr>
          <p:nvPr userDrawn="1"/>
        </p:nvSpPr>
        <p:spPr bwMode="auto">
          <a:xfrm>
            <a:off x="690563" y="1501567"/>
            <a:ext cx="7772400" cy="58737"/>
          </a:xfrm>
          <a:prstGeom prst="rect">
            <a:avLst/>
          </a:prstGeom>
          <a:gradFill rotWithShape="1">
            <a:gsLst>
              <a:gs pos="0">
                <a:srgbClr val="000099"/>
              </a:gs>
              <a:gs pos="100000">
                <a:srgbClr val="FFFFFF"/>
              </a:gs>
            </a:gsLst>
            <a:lin ang="5400000" scaled="1"/>
          </a:gradFill>
          <a:ln w="9525" algn="ctr">
            <a:noFill/>
            <a:miter lim="800000"/>
            <a:headEnd/>
            <a:tailEnd/>
          </a:ln>
          <a:effectLst/>
        </p:spPr>
        <p:txBody>
          <a:bodyPr anchor="ctr">
            <a:spAutoFit/>
          </a:bodyPr>
          <a:lstStyle/>
          <a:p>
            <a:pPr>
              <a:spcBef>
                <a:spcPct val="50000"/>
              </a:spcBef>
              <a:defRPr/>
            </a:pPr>
            <a:endParaRPr lang="en-US" dirty="0">
              <a:latin typeface="Arial" charset="0"/>
              <a:cs typeface="+mn-cs"/>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2" name="Title 1"/>
          <p:cNvSpPr>
            <a:spLocks noGrp="1"/>
          </p:cNvSpPr>
          <p:nvPr userDrawn="1">
            <p:ph type="title"/>
          </p:nvPr>
        </p:nvSpPr>
        <p:spPr>
          <a:xfrm>
            <a:off x="690664" y="1064014"/>
            <a:ext cx="7762672" cy="427038"/>
          </a:xfrm>
        </p:spPr>
        <p:txBody>
          <a:bodyPr>
            <a:noAutofit/>
          </a:bodyPr>
          <a:lstStyle>
            <a:lvl1pPr algn="l">
              <a:defRPr sz="2000" b="1">
                <a:solidFill>
                  <a:srgbClr val="1137A0"/>
                </a:solidFill>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userDrawn="1">
            <p:ph idx="1"/>
          </p:nvPr>
        </p:nvSpPr>
        <p:spPr>
          <a:xfrm>
            <a:off x="700390" y="1799293"/>
            <a:ext cx="7772401" cy="3819890"/>
          </a:xfrm>
        </p:spPr>
        <p:txBody>
          <a:bodyPr/>
          <a:lstStyle>
            <a:lvl1pPr>
              <a:spcBef>
                <a:spcPts val="432"/>
              </a:spcBef>
              <a:spcAft>
                <a:spcPts val="432"/>
              </a:spcAft>
              <a:defRPr sz="2000" b="1">
                <a:latin typeface="Arial Narrow" pitchFamily="34" charset="0"/>
              </a:defRPr>
            </a:lvl1pPr>
            <a:lvl2pPr>
              <a:spcBef>
                <a:spcPts val="192"/>
              </a:spcBef>
              <a:spcAft>
                <a:spcPts val="192"/>
              </a:spcAft>
              <a:defRPr sz="1800">
                <a:latin typeface="Arial Narrow" pitchFamily="34" charset="0"/>
              </a:defRPr>
            </a:lvl2pPr>
            <a:lvl3pPr>
              <a:spcBef>
                <a:spcPts val="84"/>
              </a:spcBef>
              <a:spcAft>
                <a:spcPts val="84"/>
              </a:spcAft>
              <a:defRPr sz="1600">
                <a:latin typeface="Arial Narrow" pitchFamily="34" charset="0"/>
              </a:defRPr>
            </a:lvl3pPr>
            <a:lvl4pPr>
              <a:defRPr sz="1400">
                <a:latin typeface="Arial Narrow" pitchFamily="34" charset="0"/>
              </a:defRPr>
            </a:lvl4pPr>
            <a:lvl5pPr>
              <a:defRPr sz="1200">
                <a:latin typeface="Arial Narrow"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23"/>
          <p:cNvSpPr>
            <a:spLocks noChangeArrowheads="1"/>
          </p:cNvSpPr>
          <p:nvPr userDrawn="1"/>
        </p:nvSpPr>
        <p:spPr bwMode="auto">
          <a:xfrm>
            <a:off x="690563" y="1501567"/>
            <a:ext cx="7772400" cy="58737"/>
          </a:xfrm>
          <a:prstGeom prst="rect">
            <a:avLst/>
          </a:prstGeom>
          <a:gradFill rotWithShape="1">
            <a:gsLst>
              <a:gs pos="0">
                <a:srgbClr val="000099"/>
              </a:gs>
              <a:gs pos="100000">
                <a:srgbClr val="FFFFFF"/>
              </a:gs>
            </a:gsLst>
            <a:lin ang="5400000" scaled="1"/>
          </a:gradFill>
          <a:ln w="9525" algn="ctr">
            <a:noFill/>
            <a:miter lim="800000"/>
            <a:headEnd/>
            <a:tailEnd/>
          </a:ln>
          <a:effectLst/>
        </p:spPr>
        <p:txBody>
          <a:bodyPr anchor="ctr">
            <a:spAutoFit/>
          </a:bodyPr>
          <a:lstStyle/>
          <a:p>
            <a:pPr>
              <a:spcBef>
                <a:spcPct val="50000"/>
              </a:spcBef>
              <a:defRPr/>
            </a:pPr>
            <a:endParaRPr lang="en-US" dirty="0">
              <a:latin typeface="Arial" charset="0"/>
              <a:cs typeface="+mn-cs"/>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sp>
        <p:nvSpPr>
          <p:cNvPr id="2" name="Title 1"/>
          <p:cNvSpPr>
            <a:spLocks noGrp="1"/>
          </p:cNvSpPr>
          <p:nvPr userDrawn="1">
            <p:ph type="title"/>
          </p:nvPr>
        </p:nvSpPr>
        <p:spPr>
          <a:xfrm>
            <a:off x="690664" y="1064014"/>
            <a:ext cx="7762672" cy="427038"/>
          </a:xfrm>
        </p:spPr>
        <p:txBody>
          <a:bodyPr>
            <a:noAutofit/>
          </a:bodyPr>
          <a:lstStyle>
            <a:lvl1pPr algn="l">
              <a:defRPr sz="2000" b="1">
                <a:solidFill>
                  <a:srgbClr val="1137A0"/>
                </a:solidFill>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userDrawn="1">
            <p:ph idx="1"/>
          </p:nvPr>
        </p:nvSpPr>
        <p:spPr>
          <a:xfrm>
            <a:off x="700390" y="1799293"/>
            <a:ext cx="7772401" cy="3819890"/>
          </a:xfrm>
        </p:spPr>
        <p:txBody>
          <a:bodyPr/>
          <a:lstStyle>
            <a:lvl1pPr>
              <a:spcBef>
                <a:spcPts val="432"/>
              </a:spcBef>
              <a:spcAft>
                <a:spcPts val="432"/>
              </a:spcAft>
              <a:defRPr sz="2000" b="1">
                <a:latin typeface="Arial Narrow" pitchFamily="34" charset="0"/>
              </a:defRPr>
            </a:lvl1pPr>
            <a:lvl2pPr>
              <a:spcBef>
                <a:spcPts val="192"/>
              </a:spcBef>
              <a:spcAft>
                <a:spcPts val="192"/>
              </a:spcAft>
              <a:defRPr sz="1800">
                <a:latin typeface="Arial Narrow" pitchFamily="34" charset="0"/>
              </a:defRPr>
            </a:lvl2pPr>
            <a:lvl3pPr>
              <a:spcBef>
                <a:spcPts val="84"/>
              </a:spcBef>
              <a:spcAft>
                <a:spcPts val="84"/>
              </a:spcAft>
              <a:defRPr sz="1600">
                <a:latin typeface="Arial Narrow" pitchFamily="34" charset="0"/>
              </a:defRPr>
            </a:lvl3pPr>
            <a:lvl4pPr>
              <a:defRPr sz="1400">
                <a:latin typeface="Arial Narrow" pitchFamily="34" charset="0"/>
              </a:defRPr>
            </a:lvl4pPr>
            <a:lvl5pPr>
              <a:defRPr sz="1200">
                <a:latin typeface="Arial Narrow"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23"/>
          <p:cNvSpPr>
            <a:spLocks noChangeArrowheads="1"/>
          </p:cNvSpPr>
          <p:nvPr userDrawn="1"/>
        </p:nvSpPr>
        <p:spPr bwMode="auto">
          <a:xfrm>
            <a:off x="690563" y="1501567"/>
            <a:ext cx="7772400" cy="58737"/>
          </a:xfrm>
          <a:prstGeom prst="rect">
            <a:avLst/>
          </a:prstGeom>
          <a:gradFill rotWithShape="1">
            <a:gsLst>
              <a:gs pos="0">
                <a:srgbClr val="000099"/>
              </a:gs>
              <a:gs pos="100000">
                <a:srgbClr val="FFFFFF"/>
              </a:gs>
            </a:gsLst>
            <a:lin ang="5400000" scaled="1"/>
          </a:gradFill>
          <a:ln w="9525" algn="ctr">
            <a:noFill/>
            <a:miter lim="800000"/>
            <a:headEnd/>
            <a:tailEnd/>
          </a:ln>
          <a:effectLst/>
        </p:spPr>
        <p:txBody>
          <a:bodyPr anchor="ctr">
            <a:spAutoFit/>
          </a:bodyPr>
          <a:lstStyle/>
          <a:p>
            <a:pPr>
              <a:spcBef>
                <a:spcPct val="50000"/>
              </a:spcBef>
              <a:defRPr/>
            </a:pPr>
            <a:endParaRPr lang="en-US" dirty="0">
              <a:latin typeface="Arial" charset="0"/>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0664" y="1064014"/>
            <a:ext cx="7762672" cy="427038"/>
          </a:xfrm>
        </p:spPr>
        <p:txBody>
          <a:bodyPr>
            <a:noAutofit/>
          </a:bodyPr>
          <a:lstStyle>
            <a:lvl1pPr algn="l">
              <a:defRPr sz="2000" b="1">
                <a:solidFill>
                  <a:srgbClr val="1137A0"/>
                </a:solidFill>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700390" y="1799293"/>
            <a:ext cx="7772401" cy="3819890"/>
          </a:xfrm>
        </p:spPr>
        <p:txBody>
          <a:bodyPr/>
          <a:lstStyle>
            <a:lvl1pPr>
              <a:spcBef>
                <a:spcPts val="432"/>
              </a:spcBef>
              <a:spcAft>
                <a:spcPts val="432"/>
              </a:spcAft>
              <a:defRPr sz="2000" b="1">
                <a:latin typeface="Arial Narrow" pitchFamily="34" charset="0"/>
              </a:defRPr>
            </a:lvl1pPr>
            <a:lvl2pPr>
              <a:spcBef>
                <a:spcPts val="192"/>
              </a:spcBef>
              <a:spcAft>
                <a:spcPts val="192"/>
              </a:spcAft>
              <a:defRPr sz="1800">
                <a:latin typeface="Arial Narrow" pitchFamily="34" charset="0"/>
              </a:defRPr>
            </a:lvl2pPr>
            <a:lvl3pPr>
              <a:spcBef>
                <a:spcPts val="84"/>
              </a:spcBef>
              <a:spcAft>
                <a:spcPts val="84"/>
              </a:spcAft>
              <a:defRPr sz="1600">
                <a:latin typeface="Arial Narrow" pitchFamily="34" charset="0"/>
              </a:defRPr>
            </a:lvl3pPr>
            <a:lvl4pPr>
              <a:defRPr sz="1400">
                <a:latin typeface="Arial Narrow" pitchFamily="34" charset="0"/>
              </a:defRPr>
            </a:lvl4pPr>
            <a:lvl5pPr>
              <a:defRPr sz="1200">
                <a:latin typeface="Arial Narrow"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Rectangle 23"/>
          <p:cNvSpPr>
            <a:spLocks noChangeArrowheads="1"/>
          </p:cNvSpPr>
          <p:nvPr/>
        </p:nvSpPr>
        <p:spPr bwMode="auto">
          <a:xfrm>
            <a:off x="690563" y="1501567"/>
            <a:ext cx="7772400" cy="58737"/>
          </a:xfrm>
          <a:prstGeom prst="rect">
            <a:avLst/>
          </a:prstGeom>
          <a:gradFill rotWithShape="1">
            <a:gsLst>
              <a:gs pos="0">
                <a:srgbClr val="000099"/>
              </a:gs>
              <a:gs pos="100000">
                <a:srgbClr val="FFFFFF"/>
              </a:gs>
            </a:gsLst>
            <a:lin ang="5400000" scaled="1"/>
          </a:gradFill>
          <a:ln w="9525" algn="ctr">
            <a:noFill/>
            <a:miter lim="800000"/>
            <a:headEnd/>
            <a:tailEnd/>
          </a:ln>
          <a:effectLst/>
        </p:spPr>
        <p:txBody>
          <a:bodyPr anchor="ctr">
            <a:spAutoFit/>
          </a:bodyPr>
          <a:lstStyle/>
          <a:p>
            <a:pPr>
              <a:spcBef>
                <a:spcPct val="50000"/>
              </a:spcBef>
              <a:defRPr/>
            </a:pPr>
            <a:endParaRPr lang="en-US" dirty="0">
              <a:latin typeface="Arial" charset="0"/>
              <a:cs typeface="+mn-cs"/>
            </a:endParaRPr>
          </a:p>
        </p:txBody>
      </p:sp>
      <p:sp>
        <p:nvSpPr>
          <p:cNvPr id="5" name="Title 1"/>
          <p:cNvSpPr>
            <a:spLocks noGrp="1"/>
          </p:cNvSpPr>
          <p:nvPr>
            <p:ph type="title"/>
          </p:nvPr>
        </p:nvSpPr>
        <p:spPr>
          <a:xfrm>
            <a:off x="690664" y="1064014"/>
            <a:ext cx="7762672" cy="427038"/>
          </a:xfrm>
        </p:spPr>
        <p:txBody>
          <a:bodyPr>
            <a:noAutofit/>
          </a:bodyPr>
          <a:lstStyle>
            <a:lvl1pPr algn="l">
              <a:defRPr sz="2000" b="1">
                <a:solidFill>
                  <a:srgbClr val="1137A0"/>
                </a:solidFill>
                <a:latin typeface="Arial" pitchFamily="34" charset="0"/>
                <a:cs typeface="Arial" pitchFamily="34" charset="0"/>
              </a:defRPr>
            </a:lvl1pPr>
          </a:lstStyle>
          <a:p>
            <a:r>
              <a:rPr lang="en-US" smtClean="0"/>
              <a:t>Click to edit Master title style</a:t>
            </a:r>
            <a:endParaRPr lang="en-US" dirty="0"/>
          </a:p>
        </p:txBody>
      </p:sp>
      <p:sp>
        <p:nvSpPr>
          <p:cNvPr id="6" name="Content Placeholder 2"/>
          <p:cNvSpPr>
            <a:spLocks noGrp="1"/>
          </p:cNvSpPr>
          <p:nvPr>
            <p:ph idx="1"/>
          </p:nvPr>
        </p:nvSpPr>
        <p:spPr>
          <a:xfrm>
            <a:off x="700390" y="1799293"/>
            <a:ext cx="7772401" cy="3819890"/>
          </a:xfrm>
        </p:spPr>
        <p:txBody>
          <a:bodyPr/>
          <a:lstStyle>
            <a:lvl1pPr>
              <a:spcBef>
                <a:spcPts val="432"/>
              </a:spcBef>
              <a:spcAft>
                <a:spcPts val="432"/>
              </a:spcAft>
              <a:defRPr sz="2000" b="1">
                <a:latin typeface="Arial Narrow" pitchFamily="34" charset="0"/>
              </a:defRPr>
            </a:lvl1pPr>
            <a:lvl2pPr>
              <a:spcBef>
                <a:spcPts val="192"/>
              </a:spcBef>
              <a:spcAft>
                <a:spcPts val="192"/>
              </a:spcAft>
              <a:defRPr sz="1800">
                <a:latin typeface="Arial Narrow" pitchFamily="34" charset="0"/>
              </a:defRPr>
            </a:lvl2pPr>
            <a:lvl3pPr>
              <a:spcBef>
                <a:spcPts val="84"/>
              </a:spcBef>
              <a:spcAft>
                <a:spcPts val="84"/>
              </a:spcAft>
              <a:defRPr sz="1600">
                <a:latin typeface="Arial Narrow" pitchFamily="34" charset="0"/>
              </a:defRPr>
            </a:lvl3pPr>
            <a:lvl4pPr>
              <a:defRPr sz="1400">
                <a:latin typeface="Arial Narrow" pitchFamily="34" charset="0"/>
              </a:defRPr>
            </a:lvl4pPr>
            <a:lvl5pPr>
              <a:defRPr sz="1200">
                <a:latin typeface="Arial Narrow"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23"/>
          <p:cNvSpPr>
            <a:spLocks noChangeArrowheads="1"/>
          </p:cNvSpPr>
          <p:nvPr/>
        </p:nvSpPr>
        <p:spPr bwMode="auto">
          <a:xfrm>
            <a:off x="690563" y="1501567"/>
            <a:ext cx="7772400" cy="58737"/>
          </a:xfrm>
          <a:prstGeom prst="rect">
            <a:avLst/>
          </a:prstGeom>
          <a:gradFill rotWithShape="1">
            <a:gsLst>
              <a:gs pos="0">
                <a:srgbClr val="000099"/>
              </a:gs>
              <a:gs pos="100000">
                <a:srgbClr val="FFFFFF"/>
              </a:gs>
            </a:gsLst>
            <a:lin ang="5400000" scaled="1"/>
          </a:gradFill>
          <a:ln w="9525" algn="ctr">
            <a:noFill/>
            <a:miter lim="800000"/>
            <a:headEnd/>
            <a:tailEnd/>
          </a:ln>
          <a:effectLst/>
        </p:spPr>
        <p:txBody>
          <a:bodyPr anchor="ctr">
            <a:spAutoFit/>
          </a:bodyPr>
          <a:lstStyle/>
          <a:p>
            <a:pPr>
              <a:spcBef>
                <a:spcPct val="50000"/>
              </a:spcBef>
              <a:defRPr/>
            </a:pPr>
            <a:endParaRPr lang="en-US" dirty="0">
              <a:latin typeface="Arial" charset="0"/>
              <a:cs typeface="+mn-cs"/>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7_Title and Content">
    <p:spTree>
      <p:nvGrpSpPr>
        <p:cNvPr id="1" name=""/>
        <p:cNvGrpSpPr/>
        <p:nvPr/>
      </p:nvGrpSpPr>
      <p:grpSpPr>
        <a:xfrm>
          <a:off x="0" y="0"/>
          <a:ext cx="0" cy="0"/>
          <a:chOff x="0" y="0"/>
          <a:chExt cx="0" cy="0"/>
        </a:xfrm>
      </p:grpSpPr>
      <p:sp>
        <p:nvSpPr>
          <p:cNvPr id="2" name="Title 1"/>
          <p:cNvSpPr>
            <a:spLocks noGrp="1"/>
          </p:cNvSpPr>
          <p:nvPr userDrawn="1">
            <p:ph type="title"/>
          </p:nvPr>
        </p:nvSpPr>
        <p:spPr>
          <a:xfrm>
            <a:off x="690664" y="1064014"/>
            <a:ext cx="7762672" cy="427038"/>
          </a:xfrm>
        </p:spPr>
        <p:txBody>
          <a:bodyPr>
            <a:noAutofit/>
          </a:bodyPr>
          <a:lstStyle>
            <a:lvl1pPr algn="l">
              <a:defRPr sz="2000" b="1">
                <a:solidFill>
                  <a:srgbClr val="1137A0"/>
                </a:solidFill>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userDrawn="1">
            <p:ph idx="1"/>
          </p:nvPr>
        </p:nvSpPr>
        <p:spPr>
          <a:xfrm>
            <a:off x="700390" y="1799293"/>
            <a:ext cx="7772401" cy="3819890"/>
          </a:xfrm>
        </p:spPr>
        <p:txBody>
          <a:bodyPr/>
          <a:lstStyle>
            <a:lvl1pPr>
              <a:spcBef>
                <a:spcPts val="432"/>
              </a:spcBef>
              <a:spcAft>
                <a:spcPts val="432"/>
              </a:spcAft>
              <a:defRPr sz="2000" b="1">
                <a:latin typeface="Arial Narrow" pitchFamily="34" charset="0"/>
              </a:defRPr>
            </a:lvl1pPr>
            <a:lvl2pPr>
              <a:spcBef>
                <a:spcPts val="192"/>
              </a:spcBef>
              <a:spcAft>
                <a:spcPts val="192"/>
              </a:spcAft>
              <a:defRPr sz="1800">
                <a:latin typeface="Arial Narrow" pitchFamily="34" charset="0"/>
              </a:defRPr>
            </a:lvl2pPr>
            <a:lvl3pPr>
              <a:spcBef>
                <a:spcPts val="84"/>
              </a:spcBef>
              <a:spcAft>
                <a:spcPts val="84"/>
              </a:spcAft>
              <a:defRPr sz="1600">
                <a:latin typeface="Arial Narrow" pitchFamily="34" charset="0"/>
              </a:defRPr>
            </a:lvl3pPr>
            <a:lvl4pPr>
              <a:defRPr sz="1400">
                <a:latin typeface="Arial Narrow" pitchFamily="34" charset="0"/>
              </a:defRPr>
            </a:lvl4pPr>
            <a:lvl5pPr>
              <a:defRPr sz="1200">
                <a:latin typeface="Arial Narrow"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23"/>
          <p:cNvSpPr>
            <a:spLocks noChangeArrowheads="1"/>
          </p:cNvSpPr>
          <p:nvPr userDrawn="1"/>
        </p:nvSpPr>
        <p:spPr bwMode="auto">
          <a:xfrm>
            <a:off x="690563" y="1501567"/>
            <a:ext cx="7772400" cy="58737"/>
          </a:xfrm>
          <a:prstGeom prst="rect">
            <a:avLst/>
          </a:prstGeom>
          <a:gradFill rotWithShape="1">
            <a:gsLst>
              <a:gs pos="0">
                <a:srgbClr val="000099"/>
              </a:gs>
              <a:gs pos="100000">
                <a:srgbClr val="FFFFFF"/>
              </a:gs>
            </a:gsLst>
            <a:lin ang="5400000" scaled="1"/>
          </a:gradFill>
          <a:ln w="9525" algn="ctr">
            <a:noFill/>
            <a:miter lim="800000"/>
            <a:headEnd/>
            <a:tailEnd/>
          </a:ln>
          <a:effectLst/>
        </p:spPr>
        <p:txBody>
          <a:bodyPr anchor="ctr">
            <a:spAutoFit/>
          </a:bodyPr>
          <a:lstStyle/>
          <a:p>
            <a:pPr>
              <a:spcBef>
                <a:spcPct val="50000"/>
              </a:spcBef>
              <a:defRPr/>
            </a:pPr>
            <a:endParaRPr lang="en-US" dirty="0">
              <a:latin typeface="Arial" charset="0"/>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8_Title and Content">
    <p:spTree>
      <p:nvGrpSpPr>
        <p:cNvPr id="1" name=""/>
        <p:cNvGrpSpPr/>
        <p:nvPr/>
      </p:nvGrpSpPr>
      <p:grpSpPr>
        <a:xfrm>
          <a:off x="0" y="0"/>
          <a:ext cx="0" cy="0"/>
          <a:chOff x="0" y="0"/>
          <a:chExt cx="0" cy="0"/>
        </a:xfrm>
      </p:grpSpPr>
      <p:sp>
        <p:nvSpPr>
          <p:cNvPr id="2" name="Title 1"/>
          <p:cNvSpPr>
            <a:spLocks noGrp="1"/>
          </p:cNvSpPr>
          <p:nvPr userDrawn="1">
            <p:ph type="title"/>
          </p:nvPr>
        </p:nvSpPr>
        <p:spPr>
          <a:xfrm>
            <a:off x="690664" y="1064014"/>
            <a:ext cx="7762672" cy="427038"/>
          </a:xfrm>
        </p:spPr>
        <p:txBody>
          <a:bodyPr>
            <a:noAutofit/>
          </a:bodyPr>
          <a:lstStyle>
            <a:lvl1pPr algn="l">
              <a:defRPr sz="2000" b="1">
                <a:solidFill>
                  <a:srgbClr val="1137A0"/>
                </a:solidFill>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userDrawn="1">
            <p:ph idx="1"/>
          </p:nvPr>
        </p:nvSpPr>
        <p:spPr>
          <a:xfrm>
            <a:off x="700390" y="1799293"/>
            <a:ext cx="7772401" cy="3819890"/>
          </a:xfrm>
        </p:spPr>
        <p:txBody>
          <a:bodyPr/>
          <a:lstStyle>
            <a:lvl1pPr>
              <a:spcBef>
                <a:spcPts val="432"/>
              </a:spcBef>
              <a:spcAft>
                <a:spcPts val="432"/>
              </a:spcAft>
              <a:defRPr sz="2000" b="1">
                <a:latin typeface="Arial Narrow" pitchFamily="34" charset="0"/>
              </a:defRPr>
            </a:lvl1pPr>
            <a:lvl2pPr>
              <a:spcBef>
                <a:spcPts val="192"/>
              </a:spcBef>
              <a:spcAft>
                <a:spcPts val="192"/>
              </a:spcAft>
              <a:defRPr sz="1800">
                <a:latin typeface="Arial Narrow" pitchFamily="34" charset="0"/>
              </a:defRPr>
            </a:lvl2pPr>
            <a:lvl3pPr>
              <a:spcBef>
                <a:spcPts val="84"/>
              </a:spcBef>
              <a:spcAft>
                <a:spcPts val="84"/>
              </a:spcAft>
              <a:defRPr sz="1600">
                <a:latin typeface="Arial Narrow" pitchFamily="34" charset="0"/>
              </a:defRPr>
            </a:lvl3pPr>
            <a:lvl4pPr>
              <a:defRPr sz="1400">
                <a:latin typeface="Arial Narrow" pitchFamily="34" charset="0"/>
              </a:defRPr>
            </a:lvl4pPr>
            <a:lvl5pPr>
              <a:defRPr sz="1200">
                <a:latin typeface="Arial Narrow"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23"/>
          <p:cNvSpPr>
            <a:spLocks noChangeArrowheads="1"/>
          </p:cNvSpPr>
          <p:nvPr userDrawn="1"/>
        </p:nvSpPr>
        <p:spPr bwMode="auto">
          <a:xfrm>
            <a:off x="690563" y="1501567"/>
            <a:ext cx="7772400" cy="58737"/>
          </a:xfrm>
          <a:prstGeom prst="rect">
            <a:avLst/>
          </a:prstGeom>
          <a:gradFill rotWithShape="1">
            <a:gsLst>
              <a:gs pos="0">
                <a:srgbClr val="000099"/>
              </a:gs>
              <a:gs pos="100000">
                <a:srgbClr val="FFFFFF"/>
              </a:gs>
            </a:gsLst>
            <a:lin ang="5400000" scaled="1"/>
          </a:gradFill>
          <a:ln w="9525" algn="ctr">
            <a:noFill/>
            <a:miter lim="800000"/>
            <a:headEnd/>
            <a:tailEnd/>
          </a:ln>
          <a:effectLst/>
        </p:spPr>
        <p:txBody>
          <a:bodyPr anchor="ctr">
            <a:spAutoFit/>
          </a:bodyPr>
          <a:lstStyle/>
          <a:p>
            <a:pPr>
              <a:spcBef>
                <a:spcPct val="50000"/>
              </a:spcBef>
              <a:defRPr/>
            </a:pPr>
            <a:endParaRPr lang="en-US" dirty="0">
              <a:latin typeface="Arial" charset="0"/>
              <a:cs typeface="+mn-c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9_Title and Content">
    <p:spTree>
      <p:nvGrpSpPr>
        <p:cNvPr id="1" name=""/>
        <p:cNvGrpSpPr/>
        <p:nvPr/>
      </p:nvGrpSpPr>
      <p:grpSpPr>
        <a:xfrm>
          <a:off x="0" y="0"/>
          <a:ext cx="0" cy="0"/>
          <a:chOff x="0" y="0"/>
          <a:chExt cx="0" cy="0"/>
        </a:xfrm>
      </p:grpSpPr>
      <p:sp>
        <p:nvSpPr>
          <p:cNvPr id="2" name="Title 1"/>
          <p:cNvSpPr>
            <a:spLocks noGrp="1"/>
          </p:cNvSpPr>
          <p:nvPr userDrawn="1">
            <p:ph type="title"/>
          </p:nvPr>
        </p:nvSpPr>
        <p:spPr>
          <a:xfrm>
            <a:off x="690664" y="1064014"/>
            <a:ext cx="7762672" cy="427038"/>
          </a:xfrm>
        </p:spPr>
        <p:txBody>
          <a:bodyPr>
            <a:noAutofit/>
          </a:bodyPr>
          <a:lstStyle>
            <a:lvl1pPr algn="l">
              <a:defRPr sz="2000" b="1">
                <a:solidFill>
                  <a:srgbClr val="1137A0"/>
                </a:solidFill>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userDrawn="1">
            <p:ph idx="1"/>
          </p:nvPr>
        </p:nvSpPr>
        <p:spPr>
          <a:xfrm>
            <a:off x="700390" y="1799293"/>
            <a:ext cx="7772401" cy="3819890"/>
          </a:xfrm>
        </p:spPr>
        <p:txBody>
          <a:bodyPr/>
          <a:lstStyle>
            <a:lvl1pPr>
              <a:spcBef>
                <a:spcPts val="432"/>
              </a:spcBef>
              <a:spcAft>
                <a:spcPts val="432"/>
              </a:spcAft>
              <a:defRPr sz="2000" b="1">
                <a:latin typeface="Arial Narrow" pitchFamily="34" charset="0"/>
              </a:defRPr>
            </a:lvl1pPr>
            <a:lvl2pPr>
              <a:spcBef>
                <a:spcPts val="192"/>
              </a:spcBef>
              <a:spcAft>
                <a:spcPts val="192"/>
              </a:spcAft>
              <a:defRPr sz="1800">
                <a:latin typeface="Arial Narrow" pitchFamily="34" charset="0"/>
              </a:defRPr>
            </a:lvl2pPr>
            <a:lvl3pPr>
              <a:spcBef>
                <a:spcPts val="84"/>
              </a:spcBef>
              <a:spcAft>
                <a:spcPts val="84"/>
              </a:spcAft>
              <a:defRPr sz="1600">
                <a:latin typeface="Arial Narrow" pitchFamily="34" charset="0"/>
              </a:defRPr>
            </a:lvl3pPr>
            <a:lvl4pPr>
              <a:defRPr sz="1400">
                <a:latin typeface="Arial Narrow" pitchFamily="34" charset="0"/>
              </a:defRPr>
            </a:lvl4pPr>
            <a:lvl5pPr>
              <a:defRPr sz="1200">
                <a:latin typeface="Arial Narrow"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23"/>
          <p:cNvSpPr>
            <a:spLocks noChangeArrowheads="1"/>
          </p:cNvSpPr>
          <p:nvPr userDrawn="1"/>
        </p:nvSpPr>
        <p:spPr bwMode="auto">
          <a:xfrm>
            <a:off x="690563" y="1501567"/>
            <a:ext cx="7772400" cy="58737"/>
          </a:xfrm>
          <a:prstGeom prst="rect">
            <a:avLst/>
          </a:prstGeom>
          <a:gradFill rotWithShape="1">
            <a:gsLst>
              <a:gs pos="0">
                <a:srgbClr val="000099"/>
              </a:gs>
              <a:gs pos="100000">
                <a:srgbClr val="FFFFFF"/>
              </a:gs>
            </a:gsLst>
            <a:lin ang="5400000" scaled="1"/>
          </a:gradFill>
          <a:ln w="9525" algn="ctr">
            <a:noFill/>
            <a:miter lim="800000"/>
            <a:headEnd/>
            <a:tailEnd/>
          </a:ln>
          <a:effectLst/>
        </p:spPr>
        <p:txBody>
          <a:bodyPr anchor="ctr">
            <a:spAutoFit/>
          </a:bodyPr>
          <a:lstStyle/>
          <a:p>
            <a:pPr>
              <a:spcBef>
                <a:spcPct val="50000"/>
              </a:spcBef>
              <a:defRPr/>
            </a:pPr>
            <a:endParaRPr lang="en-US" dirty="0">
              <a:latin typeface="Arial" charset="0"/>
              <a:cs typeface="+mn-cs"/>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0_Title and Content">
    <p:spTree>
      <p:nvGrpSpPr>
        <p:cNvPr id="1" name=""/>
        <p:cNvGrpSpPr/>
        <p:nvPr/>
      </p:nvGrpSpPr>
      <p:grpSpPr>
        <a:xfrm>
          <a:off x="0" y="0"/>
          <a:ext cx="0" cy="0"/>
          <a:chOff x="0" y="0"/>
          <a:chExt cx="0" cy="0"/>
        </a:xfrm>
      </p:grpSpPr>
      <p:sp>
        <p:nvSpPr>
          <p:cNvPr id="2" name="Title 1"/>
          <p:cNvSpPr>
            <a:spLocks noGrp="1"/>
          </p:cNvSpPr>
          <p:nvPr userDrawn="1">
            <p:ph type="title"/>
          </p:nvPr>
        </p:nvSpPr>
        <p:spPr>
          <a:xfrm>
            <a:off x="690664" y="1064014"/>
            <a:ext cx="7762672" cy="427038"/>
          </a:xfrm>
        </p:spPr>
        <p:txBody>
          <a:bodyPr>
            <a:noAutofit/>
          </a:bodyPr>
          <a:lstStyle>
            <a:lvl1pPr algn="l">
              <a:defRPr sz="2000" b="1">
                <a:solidFill>
                  <a:srgbClr val="1137A0"/>
                </a:solidFill>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userDrawn="1">
            <p:ph idx="1"/>
          </p:nvPr>
        </p:nvSpPr>
        <p:spPr>
          <a:xfrm>
            <a:off x="700390" y="1799293"/>
            <a:ext cx="7772401" cy="3819890"/>
          </a:xfrm>
        </p:spPr>
        <p:txBody>
          <a:bodyPr/>
          <a:lstStyle>
            <a:lvl1pPr>
              <a:spcBef>
                <a:spcPts val="432"/>
              </a:spcBef>
              <a:spcAft>
                <a:spcPts val="432"/>
              </a:spcAft>
              <a:defRPr sz="2000" b="1">
                <a:latin typeface="Arial Narrow" pitchFamily="34" charset="0"/>
              </a:defRPr>
            </a:lvl1pPr>
            <a:lvl2pPr>
              <a:spcBef>
                <a:spcPts val="192"/>
              </a:spcBef>
              <a:spcAft>
                <a:spcPts val="192"/>
              </a:spcAft>
              <a:defRPr sz="1800">
                <a:latin typeface="Arial Narrow" pitchFamily="34" charset="0"/>
              </a:defRPr>
            </a:lvl2pPr>
            <a:lvl3pPr>
              <a:spcBef>
                <a:spcPts val="84"/>
              </a:spcBef>
              <a:spcAft>
                <a:spcPts val="84"/>
              </a:spcAft>
              <a:defRPr sz="1600">
                <a:latin typeface="Arial Narrow" pitchFamily="34" charset="0"/>
              </a:defRPr>
            </a:lvl3pPr>
            <a:lvl4pPr>
              <a:defRPr sz="1400">
                <a:latin typeface="Arial Narrow" pitchFamily="34" charset="0"/>
              </a:defRPr>
            </a:lvl4pPr>
            <a:lvl5pPr>
              <a:defRPr sz="1200">
                <a:latin typeface="Arial Narrow"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23"/>
          <p:cNvSpPr>
            <a:spLocks noChangeArrowheads="1"/>
          </p:cNvSpPr>
          <p:nvPr userDrawn="1"/>
        </p:nvSpPr>
        <p:spPr bwMode="auto">
          <a:xfrm>
            <a:off x="690563" y="1501567"/>
            <a:ext cx="7772400" cy="58737"/>
          </a:xfrm>
          <a:prstGeom prst="rect">
            <a:avLst/>
          </a:prstGeom>
          <a:gradFill rotWithShape="1">
            <a:gsLst>
              <a:gs pos="0">
                <a:srgbClr val="000099"/>
              </a:gs>
              <a:gs pos="100000">
                <a:srgbClr val="FFFFFF"/>
              </a:gs>
            </a:gsLst>
            <a:lin ang="5400000" scaled="1"/>
          </a:gradFill>
          <a:ln w="9525" algn="ctr">
            <a:noFill/>
            <a:miter lim="800000"/>
            <a:headEnd/>
            <a:tailEnd/>
          </a:ln>
          <a:effectLst/>
        </p:spPr>
        <p:txBody>
          <a:bodyPr anchor="ctr">
            <a:spAutoFit/>
          </a:bodyPr>
          <a:lstStyle/>
          <a:p>
            <a:pPr>
              <a:spcBef>
                <a:spcPct val="50000"/>
              </a:spcBef>
              <a:defRPr/>
            </a:pPr>
            <a:endParaRPr lang="en-US" dirty="0">
              <a:latin typeface="Arial" charset="0"/>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2284" y="1111155"/>
            <a:ext cx="7744264" cy="386861"/>
          </a:xfrm>
        </p:spPr>
        <p:txBody>
          <a:bodyPr>
            <a:normAutofit/>
          </a:bodyPr>
          <a:lstStyle>
            <a:lvl1pPr algn="l">
              <a:defRPr sz="2000" b="1">
                <a:solidFill>
                  <a:srgbClr val="1137A0"/>
                </a:solidFill>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943621"/>
            <a:ext cx="4038600" cy="37717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943621"/>
            <a:ext cx="4038600" cy="37717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276CDF-657B-43BA-ADD9-93EC2FFF057D}" type="datetimeFigureOut">
              <a:rPr lang="en-US" smtClean="0"/>
              <a:pPr/>
              <a:t>6/19/2014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4FDB20-AA53-4B34-BD4A-2F587A85CD95}" type="slidenum">
              <a:rPr lang="en-US" smtClean="0"/>
              <a:pPr/>
              <a:t>‹#›</a:t>
            </a:fld>
            <a:endParaRPr lang="en-US" dirty="0"/>
          </a:p>
        </p:txBody>
      </p:sp>
      <p:sp>
        <p:nvSpPr>
          <p:cNvPr id="13" name="Rectangle 23"/>
          <p:cNvSpPr>
            <a:spLocks noChangeArrowheads="1"/>
          </p:cNvSpPr>
          <p:nvPr/>
        </p:nvSpPr>
        <p:spPr bwMode="auto">
          <a:xfrm>
            <a:off x="716353" y="1560271"/>
            <a:ext cx="7772400" cy="58737"/>
          </a:xfrm>
          <a:prstGeom prst="rect">
            <a:avLst/>
          </a:prstGeom>
          <a:gradFill rotWithShape="1">
            <a:gsLst>
              <a:gs pos="0">
                <a:srgbClr val="000099"/>
              </a:gs>
              <a:gs pos="100000">
                <a:srgbClr val="FFFFFF"/>
              </a:gs>
            </a:gsLst>
            <a:lin ang="5400000" scaled="1"/>
          </a:gradFill>
          <a:ln w="9525" algn="ctr">
            <a:noFill/>
            <a:miter lim="800000"/>
            <a:headEnd/>
            <a:tailEnd/>
          </a:ln>
          <a:effectLst/>
        </p:spPr>
        <p:txBody>
          <a:bodyPr anchor="ctr">
            <a:spAutoFit/>
          </a:bodyPr>
          <a:lstStyle/>
          <a:p>
            <a:pPr>
              <a:spcBef>
                <a:spcPct val="50000"/>
              </a:spcBef>
              <a:defRPr/>
            </a:pPr>
            <a:endParaRPr lang="en-US" dirty="0">
              <a:latin typeface="Arial" charset="0"/>
              <a:cs typeface="+mn-cs"/>
            </a:endParaRPr>
          </a:p>
        </p:txBody>
      </p:sp>
      <p:sp>
        <p:nvSpPr>
          <p:cNvPr id="9" name="Rectangle 23"/>
          <p:cNvSpPr>
            <a:spLocks noChangeArrowheads="1"/>
          </p:cNvSpPr>
          <p:nvPr/>
        </p:nvSpPr>
        <p:spPr bwMode="auto">
          <a:xfrm>
            <a:off x="716353" y="1560271"/>
            <a:ext cx="7772400" cy="58737"/>
          </a:xfrm>
          <a:prstGeom prst="rect">
            <a:avLst/>
          </a:prstGeom>
          <a:gradFill rotWithShape="1">
            <a:gsLst>
              <a:gs pos="0">
                <a:srgbClr val="000099"/>
              </a:gs>
              <a:gs pos="100000">
                <a:srgbClr val="FFFFFF"/>
              </a:gs>
            </a:gsLst>
            <a:lin ang="5400000" scaled="1"/>
          </a:gradFill>
          <a:ln w="9525" algn="ctr">
            <a:noFill/>
            <a:miter lim="800000"/>
            <a:headEnd/>
            <a:tailEnd/>
          </a:ln>
          <a:effectLst/>
        </p:spPr>
        <p:txBody>
          <a:bodyPr anchor="ctr">
            <a:spAutoFit/>
          </a:bodyPr>
          <a:lstStyle/>
          <a:p>
            <a:pPr>
              <a:spcBef>
                <a:spcPct val="50000"/>
              </a:spcBef>
              <a:defRPr/>
            </a:pPr>
            <a:endParaRPr lang="en-US" dirty="0">
              <a:latin typeface="Arial" charset="0"/>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bg1"/>
                </a:solidFill>
              </a:defRPr>
            </a:lvl1pPr>
          </a:lstStyle>
          <a:p>
            <a:fld id="{E2276CDF-657B-43BA-ADD9-93EC2FFF057D}" type="datetimeFigureOut">
              <a:rPr lang="en-US" smtClean="0"/>
              <a:pPr/>
              <a:t>6/19/2014</a:t>
            </a:fld>
            <a:endParaRPr lang="en-US" dirty="0"/>
          </a:p>
        </p:txBody>
      </p:sp>
      <p:sp>
        <p:nvSpPr>
          <p:cNvPr id="3" name="Footer Placeholder 2"/>
          <p:cNvSpPr>
            <a:spLocks noGrp="1"/>
          </p:cNvSpPr>
          <p:nvPr>
            <p:ph type="ftr" sz="quarter" idx="11"/>
          </p:nvPr>
        </p:nvSpPr>
        <p:spPr/>
        <p:txBody>
          <a:bodyPr/>
          <a:lstStyle>
            <a:lvl1pPr>
              <a:defRPr>
                <a:solidFill>
                  <a:schemeClr val="bg1"/>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bg1"/>
                </a:solidFill>
              </a:defRPr>
            </a:lvl1pPr>
          </a:lstStyle>
          <a:p>
            <a:fld id="{644FDB20-AA53-4B34-BD4A-2F587A85CD9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0664" y="1064014"/>
            <a:ext cx="7762672" cy="427038"/>
          </a:xfrm>
        </p:spPr>
        <p:txBody>
          <a:bodyPr>
            <a:noAutofit/>
          </a:bodyPr>
          <a:lstStyle>
            <a:lvl1pPr algn="l">
              <a:defRPr sz="2000" b="1">
                <a:solidFill>
                  <a:srgbClr val="1137A0"/>
                </a:solidFill>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700390" y="1799293"/>
            <a:ext cx="7772401" cy="3819890"/>
          </a:xfrm>
        </p:spPr>
        <p:txBody>
          <a:bodyPr/>
          <a:lstStyle>
            <a:lvl1pPr>
              <a:spcBef>
                <a:spcPts val="432"/>
              </a:spcBef>
              <a:spcAft>
                <a:spcPts val="432"/>
              </a:spcAft>
              <a:defRPr sz="2000" b="1">
                <a:latin typeface="Arial Narrow" pitchFamily="34" charset="0"/>
              </a:defRPr>
            </a:lvl1pPr>
            <a:lvl2pPr>
              <a:spcBef>
                <a:spcPts val="192"/>
              </a:spcBef>
              <a:spcAft>
                <a:spcPts val="192"/>
              </a:spcAft>
              <a:defRPr sz="1800">
                <a:latin typeface="Arial Narrow" pitchFamily="34" charset="0"/>
              </a:defRPr>
            </a:lvl2pPr>
            <a:lvl3pPr>
              <a:spcBef>
                <a:spcPts val="84"/>
              </a:spcBef>
              <a:spcAft>
                <a:spcPts val="84"/>
              </a:spcAft>
              <a:defRPr sz="1600">
                <a:latin typeface="Arial Narrow" pitchFamily="34" charset="0"/>
              </a:defRPr>
            </a:lvl3pPr>
            <a:lvl4pPr>
              <a:defRPr sz="1400">
                <a:latin typeface="Arial Narrow" pitchFamily="34" charset="0"/>
              </a:defRPr>
            </a:lvl4pPr>
            <a:lvl5pPr>
              <a:defRPr sz="1200">
                <a:latin typeface="Arial Narrow"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Rectangle 23"/>
          <p:cNvSpPr>
            <a:spLocks noChangeArrowheads="1"/>
          </p:cNvSpPr>
          <p:nvPr/>
        </p:nvSpPr>
        <p:spPr bwMode="auto">
          <a:xfrm>
            <a:off x="690563" y="1501567"/>
            <a:ext cx="7772400" cy="58737"/>
          </a:xfrm>
          <a:prstGeom prst="rect">
            <a:avLst/>
          </a:prstGeom>
          <a:gradFill rotWithShape="1">
            <a:gsLst>
              <a:gs pos="0">
                <a:srgbClr val="000099"/>
              </a:gs>
              <a:gs pos="100000">
                <a:srgbClr val="FFFFFF"/>
              </a:gs>
            </a:gsLst>
            <a:lin ang="5400000" scaled="1"/>
          </a:gradFill>
          <a:ln w="9525" algn="ctr">
            <a:noFill/>
            <a:miter lim="800000"/>
            <a:headEnd/>
            <a:tailEnd/>
          </a:ln>
          <a:effectLst/>
        </p:spPr>
        <p:txBody>
          <a:bodyPr anchor="ctr">
            <a:spAutoFit/>
          </a:bodyPr>
          <a:lstStyle/>
          <a:p>
            <a:pPr>
              <a:spcBef>
                <a:spcPct val="50000"/>
              </a:spcBef>
              <a:defRPr/>
            </a:pPr>
            <a:endParaRPr lang="en-US" dirty="0">
              <a:latin typeface="Arial" charset="0"/>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userDrawn="1">
            <p:ph type="title"/>
          </p:nvPr>
        </p:nvSpPr>
        <p:spPr>
          <a:xfrm>
            <a:off x="690664" y="1064014"/>
            <a:ext cx="7762672" cy="427038"/>
          </a:xfrm>
        </p:spPr>
        <p:txBody>
          <a:bodyPr>
            <a:noAutofit/>
          </a:bodyPr>
          <a:lstStyle>
            <a:lvl1pPr algn="l">
              <a:defRPr sz="2000" b="1">
                <a:solidFill>
                  <a:srgbClr val="1137A0"/>
                </a:solidFill>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userDrawn="1">
            <p:ph idx="1"/>
          </p:nvPr>
        </p:nvSpPr>
        <p:spPr>
          <a:xfrm>
            <a:off x="700390" y="1799293"/>
            <a:ext cx="7772401" cy="3819890"/>
          </a:xfrm>
        </p:spPr>
        <p:txBody>
          <a:bodyPr/>
          <a:lstStyle>
            <a:lvl1pPr>
              <a:spcBef>
                <a:spcPts val="432"/>
              </a:spcBef>
              <a:spcAft>
                <a:spcPts val="432"/>
              </a:spcAft>
              <a:defRPr sz="2000" b="1">
                <a:latin typeface="Arial Narrow" pitchFamily="34" charset="0"/>
              </a:defRPr>
            </a:lvl1pPr>
            <a:lvl2pPr>
              <a:spcBef>
                <a:spcPts val="192"/>
              </a:spcBef>
              <a:spcAft>
                <a:spcPts val="192"/>
              </a:spcAft>
              <a:defRPr sz="1800">
                <a:latin typeface="Arial Narrow" pitchFamily="34" charset="0"/>
              </a:defRPr>
            </a:lvl2pPr>
            <a:lvl3pPr>
              <a:spcBef>
                <a:spcPts val="84"/>
              </a:spcBef>
              <a:spcAft>
                <a:spcPts val="84"/>
              </a:spcAft>
              <a:defRPr sz="1600">
                <a:latin typeface="Arial Narrow" pitchFamily="34" charset="0"/>
              </a:defRPr>
            </a:lvl3pPr>
            <a:lvl4pPr>
              <a:defRPr sz="1400">
                <a:latin typeface="Arial Narrow" pitchFamily="34" charset="0"/>
              </a:defRPr>
            </a:lvl4pPr>
            <a:lvl5pPr>
              <a:defRPr sz="1200">
                <a:latin typeface="Arial Narrow"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23"/>
          <p:cNvSpPr>
            <a:spLocks noChangeArrowheads="1"/>
          </p:cNvSpPr>
          <p:nvPr userDrawn="1"/>
        </p:nvSpPr>
        <p:spPr bwMode="auto">
          <a:xfrm>
            <a:off x="690563" y="1501567"/>
            <a:ext cx="7772400" cy="58737"/>
          </a:xfrm>
          <a:prstGeom prst="rect">
            <a:avLst/>
          </a:prstGeom>
          <a:gradFill rotWithShape="1">
            <a:gsLst>
              <a:gs pos="0">
                <a:srgbClr val="000099"/>
              </a:gs>
              <a:gs pos="100000">
                <a:srgbClr val="FFFFFF"/>
              </a:gs>
            </a:gsLst>
            <a:lin ang="5400000" scaled="1"/>
          </a:gradFill>
          <a:ln w="9525" algn="ctr">
            <a:noFill/>
            <a:miter lim="800000"/>
            <a:headEnd/>
            <a:tailEnd/>
          </a:ln>
          <a:effectLst/>
        </p:spPr>
        <p:txBody>
          <a:bodyPr anchor="ctr">
            <a:spAutoFit/>
          </a:bodyPr>
          <a:lstStyle/>
          <a:p>
            <a:pPr>
              <a:spcBef>
                <a:spcPct val="50000"/>
              </a:spcBef>
              <a:defRPr/>
            </a:pPr>
            <a:endParaRPr lang="en-US" dirty="0">
              <a:latin typeface="Arial" charset="0"/>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userDrawn="1">
            <p:ph type="title"/>
          </p:nvPr>
        </p:nvSpPr>
        <p:spPr>
          <a:xfrm>
            <a:off x="690664" y="1064014"/>
            <a:ext cx="7762672" cy="427038"/>
          </a:xfrm>
        </p:spPr>
        <p:txBody>
          <a:bodyPr>
            <a:noAutofit/>
          </a:bodyPr>
          <a:lstStyle>
            <a:lvl1pPr algn="l">
              <a:defRPr sz="2000" b="1">
                <a:solidFill>
                  <a:srgbClr val="1137A0"/>
                </a:solidFill>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userDrawn="1">
            <p:ph idx="1"/>
          </p:nvPr>
        </p:nvSpPr>
        <p:spPr>
          <a:xfrm>
            <a:off x="700390" y="1799293"/>
            <a:ext cx="7772401" cy="3819890"/>
          </a:xfrm>
        </p:spPr>
        <p:txBody>
          <a:bodyPr/>
          <a:lstStyle>
            <a:lvl1pPr>
              <a:spcBef>
                <a:spcPts val="432"/>
              </a:spcBef>
              <a:spcAft>
                <a:spcPts val="432"/>
              </a:spcAft>
              <a:defRPr sz="2000" b="1">
                <a:latin typeface="Arial Narrow" pitchFamily="34" charset="0"/>
              </a:defRPr>
            </a:lvl1pPr>
            <a:lvl2pPr>
              <a:spcBef>
                <a:spcPts val="192"/>
              </a:spcBef>
              <a:spcAft>
                <a:spcPts val="192"/>
              </a:spcAft>
              <a:defRPr sz="1800">
                <a:latin typeface="Arial Narrow" pitchFamily="34" charset="0"/>
              </a:defRPr>
            </a:lvl2pPr>
            <a:lvl3pPr>
              <a:spcBef>
                <a:spcPts val="84"/>
              </a:spcBef>
              <a:spcAft>
                <a:spcPts val="84"/>
              </a:spcAft>
              <a:defRPr sz="1600">
                <a:latin typeface="Arial Narrow" pitchFamily="34" charset="0"/>
              </a:defRPr>
            </a:lvl3pPr>
            <a:lvl4pPr>
              <a:defRPr sz="1400">
                <a:latin typeface="Arial Narrow" pitchFamily="34" charset="0"/>
              </a:defRPr>
            </a:lvl4pPr>
            <a:lvl5pPr>
              <a:defRPr sz="1200">
                <a:latin typeface="Arial Narrow"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23"/>
          <p:cNvSpPr>
            <a:spLocks noChangeArrowheads="1"/>
          </p:cNvSpPr>
          <p:nvPr userDrawn="1"/>
        </p:nvSpPr>
        <p:spPr bwMode="auto">
          <a:xfrm>
            <a:off x="690563" y="1501567"/>
            <a:ext cx="7772400" cy="58737"/>
          </a:xfrm>
          <a:prstGeom prst="rect">
            <a:avLst/>
          </a:prstGeom>
          <a:gradFill rotWithShape="1">
            <a:gsLst>
              <a:gs pos="0">
                <a:srgbClr val="000099"/>
              </a:gs>
              <a:gs pos="100000">
                <a:srgbClr val="FFFFFF"/>
              </a:gs>
            </a:gsLst>
            <a:lin ang="5400000" scaled="1"/>
          </a:gradFill>
          <a:ln w="9525" algn="ctr">
            <a:noFill/>
            <a:miter lim="800000"/>
            <a:headEnd/>
            <a:tailEnd/>
          </a:ln>
          <a:effectLst/>
        </p:spPr>
        <p:txBody>
          <a:bodyPr anchor="ctr">
            <a:spAutoFit/>
          </a:bodyPr>
          <a:lstStyle/>
          <a:p>
            <a:pPr>
              <a:spcBef>
                <a:spcPct val="50000"/>
              </a:spcBef>
              <a:defRPr/>
            </a:pPr>
            <a:endParaRPr lang="en-US" dirty="0">
              <a:latin typeface="Arial" charset="0"/>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userDrawn="1">
            <p:ph type="title"/>
          </p:nvPr>
        </p:nvSpPr>
        <p:spPr>
          <a:xfrm>
            <a:off x="690664" y="1064014"/>
            <a:ext cx="7762672" cy="427038"/>
          </a:xfrm>
        </p:spPr>
        <p:txBody>
          <a:bodyPr>
            <a:noAutofit/>
          </a:bodyPr>
          <a:lstStyle>
            <a:lvl1pPr algn="l">
              <a:defRPr sz="2000" b="1">
                <a:solidFill>
                  <a:srgbClr val="1137A0"/>
                </a:solidFill>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userDrawn="1">
            <p:ph idx="1"/>
          </p:nvPr>
        </p:nvSpPr>
        <p:spPr>
          <a:xfrm>
            <a:off x="700390" y="1799293"/>
            <a:ext cx="7772401" cy="3819890"/>
          </a:xfrm>
        </p:spPr>
        <p:txBody>
          <a:bodyPr/>
          <a:lstStyle>
            <a:lvl1pPr>
              <a:spcBef>
                <a:spcPts val="432"/>
              </a:spcBef>
              <a:spcAft>
                <a:spcPts val="432"/>
              </a:spcAft>
              <a:defRPr sz="2000" b="1">
                <a:latin typeface="Arial Narrow" pitchFamily="34" charset="0"/>
              </a:defRPr>
            </a:lvl1pPr>
            <a:lvl2pPr>
              <a:spcBef>
                <a:spcPts val="192"/>
              </a:spcBef>
              <a:spcAft>
                <a:spcPts val="192"/>
              </a:spcAft>
              <a:defRPr sz="1800">
                <a:latin typeface="Arial Narrow" pitchFamily="34" charset="0"/>
              </a:defRPr>
            </a:lvl2pPr>
            <a:lvl3pPr>
              <a:spcBef>
                <a:spcPts val="84"/>
              </a:spcBef>
              <a:spcAft>
                <a:spcPts val="84"/>
              </a:spcAft>
              <a:defRPr sz="1600">
                <a:latin typeface="Arial Narrow" pitchFamily="34" charset="0"/>
              </a:defRPr>
            </a:lvl3pPr>
            <a:lvl4pPr>
              <a:defRPr sz="1400">
                <a:latin typeface="Arial Narrow" pitchFamily="34" charset="0"/>
              </a:defRPr>
            </a:lvl4pPr>
            <a:lvl5pPr>
              <a:defRPr sz="1200">
                <a:latin typeface="Arial Narrow"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23"/>
          <p:cNvSpPr>
            <a:spLocks noChangeArrowheads="1"/>
          </p:cNvSpPr>
          <p:nvPr userDrawn="1"/>
        </p:nvSpPr>
        <p:spPr bwMode="auto">
          <a:xfrm>
            <a:off x="690563" y="1501567"/>
            <a:ext cx="7772400" cy="58737"/>
          </a:xfrm>
          <a:prstGeom prst="rect">
            <a:avLst/>
          </a:prstGeom>
          <a:gradFill rotWithShape="1">
            <a:gsLst>
              <a:gs pos="0">
                <a:srgbClr val="000099"/>
              </a:gs>
              <a:gs pos="100000">
                <a:srgbClr val="FFFFFF"/>
              </a:gs>
            </a:gsLst>
            <a:lin ang="5400000" scaled="1"/>
          </a:gradFill>
          <a:ln w="9525" algn="ctr">
            <a:noFill/>
            <a:miter lim="800000"/>
            <a:headEnd/>
            <a:tailEnd/>
          </a:ln>
          <a:effectLst/>
        </p:spPr>
        <p:txBody>
          <a:bodyPr anchor="ctr">
            <a:spAutoFit/>
          </a:bodyPr>
          <a:lstStyle/>
          <a:p>
            <a:pPr>
              <a:spcBef>
                <a:spcPct val="50000"/>
              </a:spcBef>
              <a:defRPr/>
            </a:pPr>
            <a:endParaRPr lang="en-US" dirty="0">
              <a:latin typeface="Arial" charset="0"/>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p:cNvSpPr>
            <a:spLocks noGrp="1"/>
          </p:cNvSpPr>
          <p:nvPr userDrawn="1">
            <p:ph type="title"/>
          </p:nvPr>
        </p:nvSpPr>
        <p:spPr>
          <a:xfrm>
            <a:off x="690664" y="1064014"/>
            <a:ext cx="7762672" cy="427038"/>
          </a:xfrm>
        </p:spPr>
        <p:txBody>
          <a:bodyPr>
            <a:noAutofit/>
          </a:bodyPr>
          <a:lstStyle>
            <a:lvl1pPr algn="l">
              <a:defRPr sz="2000" b="1">
                <a:solidFill>
                  <a:srgbClr val="1137A0"/>
                </a:solidFill>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userDrawn="1">
            <p:ph idx="1"/>
          </p:nvPr>
        </p:nvSpPr>
        <p:spPr>
          <a:xfrm>
            <a:off x="700390" y="1799293"/>
            <a:ext cx="7772401" cy="3819890"/>
          </a:xfrm>
        </p:spPr>
        <p:txBody>
          <a:bodyPr/>
          <a:lstStyle>
            <a:lvl1pPr>
              <a:spcBef>
                <a:spcPts val="432"/>
              </a:spcBef>
              <a:spcAft>
                <a:spcPts val="432"/>
              </a:spcAft>
              <a:defRPr sz="2000" b="1">
                <a:latin typeface="Arial Narrow" pitchFamily="34" charset="0"/>
              </a:defRPr>
            </a:lvl1pPr>
            <a:lvl2pPr>
              <a:spcBef>
                <a:spcPts val="192"/>
              </a:spcBef>
              <a:spcAft>
                <a:spcPts val="192"/>
              </a:spcAft>
              <a:defRPr sz="1800">
                <a:latin typeface="Arial Narrow" pitchFamily="34" charset="0"/>
              </a:defRPr>
            </a:lvl2pPr>
            <a:lvl3pPr>
              <a:spcBef>
                <a:spcPts val="84"/>
              </a:spcBef>
              <a:spcAft>
                <a:spcPts val="84"/>
              </a:spcAft>
              <a:defRPr sz="1600">
                <a:latin typeface="Arial Narrow" pitchFamily="34" charset="0"/>
              </a:defRPr>
            </a:lvl3pPr>
            <a:lvl4pPr>
              <a:defRPr sz="1400">
                <a:latin typeface="Arial Narrow" pitchFamily="34" charset="0"/>
              </a:defRPr>
            </a:lvl4pPr>
            <a:lvl5pPr>
              <a:defRPr sz="1200">
                <a:latin typeface="Arial Narrow"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23"/>
          <p:cNvSpPr>
            <a:spLocks noChangeArrowheads="1"/>
          </p:cNvSpPr>
          <p:nvPr userDrawn="1"/>
        </p:nvSpPr>
        <p:spPr bwMode="auto">
          <a:xfrm>
            <a:off x="690563" y="1501567"/>
            <a:ext cx="7772400" cy="58737"/>
          </a:xfrm>
          <a:prstGeom prst="rect">
            <a:avLst/>
          </a:prstGeom>
          <a:gradFill rotWithShape="1">
            <a:gsLst>
              <a:gs pos="0">
                <a:srgbClr val="000099"/>
              </a:gs>
              <a:gs pos="100000">
                <a:srgbClr val="FFFFFF"/>
              </a:gs>
            </a:gsLst>
            <a:lin ang="5400000" scaled="1"/>
          </a:gradFill>
          <a:ln w="9525" algn="ctr">
            <a:noFill/>
            <a:miter lim="800000"/>
            <a:headEnd/>
            <a:tailEnd/>
          </a:ln>
          <a:effectLst/>
        </p:spPr>
        <p:txBody>
          <a:bodyPr anchor="ctr">
            <a:spAutoFit/>
          </a:bodyPr>
          <a:lstStyle/>
          <a:p>
            <a:pPr>
              <a:spcBef>
                <a:spcPct val="50000"/>
              </a:spcBef>
              <a:defRPr/>
            </a:pPr>
            <a:endParaRPr lang="en-US" dirty="0">
              <a:latin typeface="Arial" charset="0"/>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jpe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14079"/>
            <a:ext cx="8229600" cy="1003898"/>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2270765"/>
            <a:ext cx="8229600" cy="33484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45257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276CDF-657B-43BA-ADD9-93EC2FFF057D}" type="datetimeFigureOut">
              <a:rPr lang="en-US" smtClean="0"/>
              <a:pPr/>
              <a:t>6/19/2014</a:t>
            </a:fld>
            <a:endParaRPr lang="en-US" dirty="0"/>
          </a:p>
        </p:txBody>
      </p:sp>
      <p:sp>
        <p:nvSpPr>
          <p:cNvPr id="5" name="Footer Placeholder 4"/>
          <p:cNvSpPr>
            <a:spLocks noGrp="1"/>
          </p:cNvSpPr>
          <p:nvPr>
            <p:ph type="ftr" sz="quarter" idx="3"/>
          </p:nvPr>
        </p:nvSpPr>
        <p:spPr>
          <a:xfrm>
            <a:off x="3124200" y="645257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46219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4FDB20-AA53-4B34-BD4A-2F587A85CD95}" type="slidenum">
              <a:rPr lang="en-US" smtClean="0"/>
              <a:pPr/>
              <a:t>‹#›</a:t>
            </a:fld>
            <a:endParaRPr lang="en-US" dirty="0"/>
          </a:p>
        </p:txBody>
      </p:sp>
      <p:sp>
        <p:nvSpPr>
          <p:cNvPr id="9" name="Line 21"/>
          <p:cNvSpPr>
            <a:spLocks noChangeShapeType="1"/>
          </p:cNvSpPr>
          <p:nvPr/>
        </p:nvSpPr>
        <p:spPr bwMode="auto">
          <a:xfrm>
            <a:off x="466725" y="765128"/>
            <a:ext cx="8169275" cy="1587"/>
          </a:xfrm>
          <a:prstGeom prst="line">
            <a:avLst/>
          </a:prstGeom>
          <a:noFill/>
          <a:ln w="12700">
            <a:solidFill>
              <a:srgbClr val="000099"/>
            </a:solidFill>
            <a:round/>
            <a:headEnd type="none" w="sm" len="sm"/>
            <a:tailEnd type="none" w="sm" len="sm"/>
          </a:ln>
          <a:effectLst/>
        </p:spPr>
        <p:txBody>
          <a:bodyPr wrap="none" anchor="ctr"/>
          <a:lstStyle/>
          <a:p>
            <a:pPr>
              <a:spcBef>
                <a:spcPct val="50000"/>
              </a:spcBef>
              <a:defRPr/>
            </a:pPr>
            <a:endParaRPr lang="en-US" dirty="0">
              <a:ln>
                <a:solidFill>
                  <a:srgbClr val="1137A0"/>
                </a:solidFill>
              </a:ln>
              <a:effectLst>
                <a:outerShdw blurRad="50800" dist="38100" dir="2700000" algn="tl" rotWithShape="0">
                  <a:prstClr val="black">
                    <a:alpha val="40000"/>
                  </a:prstClr>
                </a:outerShdw>
              </a:effectLst>
              <a:latin typeface="Arial" charset="0"/>
              <a:cs typeface="+mn-cs"/>
            </a:endParaRPr>
          </a:p>
        </p:txBody>
      </p:sp>
      <p:pic>
        <p:nvPicPr>
          <p:cNvPr id="10" name="Picture 9" descr="jopari_logo.eps"/>
          <p:cNvPicPr>
            <a:picLocks noChangeAspect="1"/>
          </p:cNvPicPr>
          <p:nvPr/>
        </p:nvPicPr>
        <p:blipFill>
          <a:blip r:embed="rId25" cstate="print">
            <a:extLst>
              <a:ext uri="{28A0092B-C50C-407E-A947-70E740481C1C}">
                <a14:useLocalDpi xmlns:a14="http://schemas.microsoft.com/office/drawing/2010/main" xmlns="" val="0"/>
              </a:ext>
            </a:extLst>
          </a:blip>
          <a:stretch>
            <a:fillRect/>
          </a:stretch>
        </p:blipFill>
        <p:spPr>
          <a:xfrm>
            <a:off x="474891" y="322702"/>
            <a:ext cx="2777164" cy="358032"/>
          </a:xfrm>
          <a:prstGeom prst="rect">
            <a:avLst/>
          </a:prstGeom>
        </p:spPr>
      </p:pic>
      <p:pic>
        <p:nvPicPr>
          <p:cNvPr id="11" name="Picture 10" descr="2014-Universe-PPT-logo-footer_v5a.jpg"/>
          <p:cNvPicPr>
            <a:picLocks noChangeAspect="1"/>
          </p:cNvPicPr>
          <p:nvPr/>
        </p:nvPicPr>
        <p:blipFill>
          <a:blip r:embed="rId26" cstate="print">
            <a:extLst>
              <a:ext uri="{28A0092B-C50C-407E-A947-70E740481C1C}">
                <a14:useLocalDpi xmlns:a14="http://schemas.microsoft.com/office/drawing/2010/main" xmlns="" val="0"/>
              </a:ext>
            </a:extLst>
          </a:blip>
          <a:stretch>
            <a:fillRect/>
          </a:stretch>
        </p:blipFill>
        <p:spPr>
          <a:xfrm>
            <a:off x="0" y="5791200"/>
            <a:ext cx="9144000" cy="1066800"/>
          </a:xfrm>
          <a:prstGeom prst="rect">
            <a:avLst/>
          </a:prstGeom>
        </p:spPr>
      </p:pic>
      <p:sp>
        <p:nvSpPr>
          <p:cNvPr id="12" name="Line 21"/>
          <p:cNvSpPr>
            <a:spLocks noChangeShapeType="1"/>
          </p:cNvSpPr>
          <p:nvPr/>
        </p:nvSpPr>
        <p:spPr bwMode="auto">
          <a:xfrm>
            <a:off x="466725" y="765128"/>
            <a:ext cx="8169275" cy="1587"/>
          </a:xfrm>
          <a:prstGeom prst="line">
            <a:avLst/>
          </a:prstGeom>
          <a:noFill/>
          <a:ln w="12700">
            <a:solidFill>
              <a:srgbClr val="000099"/>
            </a:solidFill>
            <a:round/>
            <a:headEnd type="none" w="sm" len="sm"/>
            <a:tailEnd type="none" w="sm" len="sm"/>
          </a:ln>
          <a:effectLst/>
        </p:spPr>
        <p:txBody>
          <a:bodyPr wrap="none" anchor="ctr"/>
          <a:lstStyle/>
          <a:p>
            <a:pPr>
              <a:spcBef>
                <a:spcPct val="50000"/>
              </a:spcBef>
              <a:defRPr/>
            </a:pPr>
            <a:endParaRPr lang="en-US" dirty="0">
              <a:ln>
                <a:solidFill>
                  <a:srgbClr val="1137A0"/>
                </a:solidFill>
              </a:ln>
              <a:effectLst>
                <a:outerShdw blurRad="50800" dist="38100" dir="2700000" algn="tl" rotWithShape="0">
                  <a:prstClr val="black">
                    <a:alpha val="40000"/>
                  </a:prstClr>
                </a:outerShdw>
              </a:effectLst>
              <a:latin typeface="Arial" charset="0"/>
              <a:cs typeface="+mn-cs"/>
            </a:endParaRPr>
          </a:p>
        </p:txBody>
      </p:sp>
      <p:pic>
        <p:nvPicPr>
          <p:cNvPr id="13" name="Picture 12" descr="jopari_logo.eps"/>
          <p:cNvPicPr>
            <a:picLocks noChangeAspect="1"/>
          </p:cNvPicPr>
          <p:nvPr/>
        </p:nvPicPr>
        <p:blipFill>
          <a:blip r:embed="rId25" cstate="print">
            <a:extLst>
              <a:ext uri="{28A0092B-C50C-407E-A947-70E740481C1C}">
                <a14:useLocalDpi xmlns:a14="http://schemas.microsoft.com/office/drawing/2010/main" xmlns="" val="0"/>
              </a:ext>
            </a:extLst>
          </a:blip>
          <a:stretch>
            <a:fillRect/>
          </a:stretch>
        </p:blipFill>
        <p:spPr>
          <a:xfrm>
            <a:off x="474891" y="322702"/>
            <a:ext cx="2777164" cy="358032"/>
          </a:xfrm>
          <a:prstGeom prst="rect">
            <a:avLst/>
          </a:prstGeom>
        </p:spPr>
      </p:pic>
      <p:pic>
        <p:nvPicPr>
          <p:cNvPr id="14" name="Picture 13" descr="2014-Universe-PPT-logo-footer_v5a.jpg"/>
          <p:cNvPicPr>
            <a:picLocks noChangeAspect="1"/>
          </p:cNvPicPr>
          <p:nvPr/>
        </p:nvPicPr>
        <p:blipFill>
          <a:blip r:embed="rId26" cstate="print">
            <a:extLst>
              <a:ext uri="{28A0092B-C50C-407E-A947-70E740481C1C}">
                <a14:useLocalDpi xmlns:a14="http://schemas.microsoft.com/office/drawing/2010/main" xmlns="" val="0"/>
              </a:ext>
            </a:extLst>
          </a:blip>
          <a:stretch>
            <a:fillRect/>
          </a:stretch>
        </p:blipFill>
        <p:spPr>
          <a:xfrm>
            <a:off x="0" y="5791200"/>
            <a:ext cx="9144000" cy="1066800"/>
          </a:xfrm>
          <a:prstGeom prst="rect">
            <a:avLst/>
          </a:prstGeom>
        </p:spPr>
      </p:pic>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 id="2147483702" r:id="rId17"/>
    <p:sldLayoutId id="2147483703" r:id="rId18"/>
    <p:sldLayoutId id="2147483704" r:id="rId19"/>
    <p:sldLayoutId id="2147483705" r:id="rId20"/>
    <p:sldLayoutId id="2147483706" r:id="rId21"/>
    <p:sldLayoutId id="2147483707" r:id="rId22"/>
    <p:sldLayoutId id="2147483708" r:id="rId2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3.gif"/><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3.gif"/><Relationship Id="rId4" Type="http://schemas.openxmlformats.org/officeDocument/2006/relationships/oleObject" Target="../embeddings/Microsoft_Office_Word_97_-_2003_Document1.doc"/></Relationships>
</file>

<file path=ppt/slides/_rels/slide1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8" Type="http://schemas.openxmlformats.org/officeDocument/2006/relationships/image" Target="../media/image3.gif"/><Relationship Id="rId3" Type="http://schemas.openxmlformats.org/officeDocument/2006/relationships/hyperlink" Target="http://www.ic.nc.gov/ncic/pages/EBPCguide.pdf" TargetMode="External"/><Relationship Id="rId7" Type="http://schemas.openxmlformats.org/officeDocument/2006/relationships/hyperlink" Target="http://www.jopari.com/" TargetMode="External"/><Relationship Id="rId2" Type="http://schemas.openxmlformats.org/officeDocument/2006/relationships/hyperlink" Target="http://www.ic.nc.gov/medproviders.html" TargetMode="External"/><Relationship Id="rId1" Type="http://schemas.openxmlformats.org/officeDocument/2006/relationships/slideLayout" Target="../slideLayouts/slideLayout23.xml"/><Relationship Id="rId6" Type="http://schemas.openxmlformats.org/officeDocument/2006/relationships/hyperlink" Target="http://www.wedi.org/workgroups/transactions-code-sets/property-casualty-electronic-medical-bill-(ebill)" TargetMode="External"/><Relationship Id="rId5" Type="http://schemas.openxmlformats.org/officeDocument/2006/relationships/hyperlink" Target="http://www.ama-assn.org/ama/pub/advocacy/topics/administrative-simplification-initiatives/electronic-transactions-toolkit/workers-compensation.page" TargetMode="External"/><Relationship Id="rId4" Type="http://schemas.openxmlformats.org/officeDocument/2006/relationships/hyperlink" Target="http://www.ncmedsoc.org/"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mailto:CBrockett@ncmedsoc.or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www.ic.nc.gov/medproviders.html"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www.ic.nc.gov/ncic/pages/EBPCguide.pdf" TargetMode="Externa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Layout" Target="../slideLayouts/slideLayout10.xml"/><Relationship Id="rId1" Type="http://schemas.openxmlformats.org/officeDocument/2006/relationships/tags" Target="../tags/tag1.xml"/></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Layout" Target="../slideLayouts/slideLayout11.xml"/><Relationship Id="rId1"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36432"/>
            <a:ext cx="7848600" cy="1962394"/>
          </a:xfrm>
        </p:spPr>
        <p:txBody>
          <a:bodyPr>
            <a:normAutofit fontScale="90000"/>
          </a:bodyPr>
          <a:lstStyle/>
          <a:p>
            <a:pPr algn="ctr"/>
            <a:r>
              <a:rPr lang="en-US" sz="3200" b="1" dirty="0" smtClean="0"/>
              <a:t>North Carolina</a:t>
            </a:r>
            <a:br>
              <a:rPr lang="en-US" sz="3200" b="1" dirty="0" smtClean="0"/>
            </a:br>
            <a:r>
              <a:rPr lang="en-US" sz="3200" b="1" dirty="0" smtClean="0"/>
              <a:t> Workers’ Compensation eBilling Overview</a:t>
            </a:r>
            <a:br>
              <a:rPr lang="en-US" sz="3200" b="1" dirty="0" smtClean="0"/>
            </a:br>
            <a:r>
              <a:rPr lang="en-US" sz="3200" b="1" dirty="0" smtClean="0"/>
              <a:t/>
            </a:r>
            <a:br>
              <a:rPr lang="en-US" sz="3200" b="1" dirty="0" smtClean="0"/>
            </a:br>
            <a:r>
              <a:rPr lang="en-US" sz="3200" i="1" dirty="0" smtClean="0"/>
              <a:t>Are you ready?</a:t>
            </a:r>
            <a:endParaRPr lang="en-US" sz="3200" b="1" i="1" dirty="0"/>
          </a:p>
        </p:txBody>
      </p:sp>
      <p:sp>
        <p:nvSpPr>
          <p:cNvPr id="3" name="Subtitle 2"/>
          <p:cNvSpPr>
            <a:spLocks noGrp="1"/>
          </p:cNvSpPr>
          <p:nvPr>
            <p:ph type="subTitle" idx="1"/>
          </p:nvPr>
        </p:nvSpPr>
        <p:spPr>
          <a:xfrm>
            <a:off x="685800" y="3505200"/>
            <a:ext cx="7863840" cy="2301240"/>
          </a:xfrm>
        </p:spPr>
        <p:txBody>
          <a:bodyPr>
            <a:normAutofit/>
          </a:bodyPr>
          <a:lstStyle/>
          <a:p>
            <a:pPr algn="ctr"/>
            <a:r>
              <a:rPr lang="en-US" sz="2000" dirty="0" smtClean="0"/>
              <a:t>June 19, 2014</a:t>
            </a:r>
          </a:p>
          <a:p>
            <a:endParaRPr lang="en-US" dirty="0"/>
          </a:p>
          <a:p>
            <a:pPr algn="ctr"/>
            <a:r>
              <a:rPr lang="en-US" sz="1800" b="1" dirty="0" smtClean="0">
                <a:solidFill>
                  <a:srgbClr val="C00000"/>
                </a:solidFill>
              </a:rPr>
              <a:t>Conor Brockett – Associate General Counsel, North Carolina Medical Society</a:t>
            </a:r>
          </a:p>
          <a:p>
            <a:pPr algn="ctr"/>
            <a:r>
              <a:rPr lang="en-US" sz="1800" b="1" dirty="0" smtClean="0">
                <a:solidFill>
                  <a:srgbClr val="C00000"/>
                </a:solidFill>
              </a:rPr>
              <a:t>Don St. Jacques – SVP - Business Development, Jopari Solutions, Inc.</a:t>
            </a:r>
          </a:p>
          <a:p>
            <a:pPr algn="ctr"/>
            <a:endParaRPr lang="en-US" sz="1800" b="1" dirty="0">
              <a:solidFill>
                <a:srgbClr val="C00000"/>
              </a:solidFill>
            </a:endParaRPr>
          </a:p>
          <a:p>
            <a:pPr algn="ctr"/>
            <a:endParaRPr lang="en-US" sz="1800" b="1" dirty="0" smtClean="0">
              <a:solidFill>
                <a:srgbClr val="C00000"/>
              </a:solidFill>
            </a:endParaRPr>
          </a:p>
          <a:p>
            <a:pPr algn="ctr"/>
            <a:endParaRPr lang="en-US" sz="1800" b="1" dirty="0" smtClean="0">
              <a:solidFill>
                <a:srgbClr val="C00000"/>
              </a:solidFill>
            </a:endParaRPr>
          </a:p>
        </p:txBody>
      </p:sp>
      <p:pic>
        <p:nvPicPr>
          <p:cNvPr id="7" name="Picture 6" descr="NCMSLogo_RGB.gif"/>
          <p:cNvPicPr>
            <a:picLocks noChangeAspect="1"/>
          </p:cNvPicPr>
          <p:nvPr/>
        </p:nvPicPr>
        <p:blipFill>
          <a:blip r:embed="rId2" cstate="print"/>
          <a:srcRect l="4167" t="13333" r="4167" b="20000"/>
          <a:stretch>
            <a:fillRect/>
          </a:stretch>
        </p:blipFill>
        <p:spPr>
          <a:xfrm>
            <a:off x="4114800" y="1"/>
            <a:ext cx="4572000" cy="685800"/>
          </a:xfrm>
          <a:prstGeom prst="rect">
            <a:avLst/>
          </a:prstGeom>
        </p:spPr>
      </p:pic>
    </p:spTree>
    <p:extLst>
      <p:ext uri="{BB962C8B-B14F-4D97-AF65-F5344CB8AC3E}">
        <p14:creationId xmlns:p14="http://schemas.microsoft.com/office/powerpoint/2010/main" xmlns="" val="42025370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4" name="Picture 2"/>
          <p:cNvPicPr>
            <a:picLocks noChangeAspect="1" noChangeArrowheads="1"/>
          </p:cNvPicPr>
          <p:nvPr/>
        </p:nvPicPr>
        <p:blipFill>
          <a:blip r:embed="rId3" cstate="print"/>
          <a:srcRect/>
          <a:stretch>
            <a:fillRect/>
          </a:stretch>
        </p:blipFill>
        <p:spPr bwMode="auto">
          <a:xfrm>
            <a:off x="237331" y="1234746"/>
            <a:ext cx="1157288" cy="918991"/>
          </a:xfrm>
          <a:prstGeom prst="rect">
            <a:avLst/>
          </a:prstGeom>
          <a:noFill/>
          <a:ln w="9525">
            <a:noFill/>
            <a:miter lim="800000"/>
            <a:headEnd/>
            <a:tailEnd/>
          </a:ln>
        </p:spPr>
      </p:pic>
      <p:pic>
        <p:nvPicPr>
          <p:cNvPr id="15365" name="Picture 3"/>
          <p:cNvPicPr>
            <a:picLocks noChangeAspect="1" noChangeArrowheads="1"/>
          </p:cNvPicPr>
          <p:nvPr/>
        </p:nvPicPr>
        <p:blipFill>
          <a:blip r:embed="rId4" cstate="print"/>
          <a:srcRect/>
          <a:stretch>
            <a:fillRect/>
          </a:stretch>
        </p:blipFill>
        <p:spPr bwMode="auto">
          <a:xfrm>
            <a:off x="2941638" y="3560763"/>
            <a:ext cx="2863850" cy="968375"/>
          </a:xfrm>
          <a:prstGeom prst="rect">
            <a:avLst/>
          </a:prstGeom>
          <a:noFill/>
          <a:ln w="9525">
            <a:noFill/>
            <a:miter lim="800000"/>
            <a:headEnd/>
            <a:tailEnd/>
          </a:ln>
        </p:spPr>
      </p:pic>
      <p:pic>
        <p:nvPicPr>
          <p:cNvPr id="15366" name="Picture 4"/>
          <p:cNvPicPr>
            <a:picLocks noChangeAspect="1" noChangeArrowheads="1"/>
          </p:cNvPicPr>
          <p:nvPr/>
        </p:nvPicPr>
        <p:blipFill>
          <a:blip r:embed="rId5" cstate="print"/>
          <a:srcRect/>
          <a:stretch>
            <a:fillRect/>
          </a:stretch>
        </p:blipFill>
        <p:spPr bwMode="auto">
          <a:xfrm>
            <a:off x="7702417" y="4906169"/>
            <a:ext cx="1377490" cy="861219"/>
          </a:xfrm>
          <a:prstGeom prst="rect">
            <a:avLst/>
          </a:prstGeom>
          <a:noFill/>
          <a:ln w="9525">
            <a:noFill/>
            <a:miter lim="800000"/>
            <a:headEnd/>
            <a:tailEnd/>
          </a:ln>
        </p:spPr>
      </p:pic>
      <p:sp>
        <p:nvSpPr>
          <p:cNvPr id="15367" name="TextBox 5"/>
          <p:cNvSpPr txBox="1">
            <a:spLocks noChangeArrowheads="1"/>
          </p:cNvSpPr>
          <p:nvPr/>
        </p:nvSpPr>
        <p:spPr bwMode="auto">
          <a:xfrm>
            <a:off x="2209800" y="1828800"/>
            <a:ext cx="5959510" cy="923330"/>
          </a:xfrm>
          <a:prstGeom prst="rect">
            <a:avLst/>
          </a:prstGeom>
          <a:noFill/>
          <a:ln w="9525">
            <a:noFill/>
            <a:miter lim="800000"/>
            <a:headEnd/>
            <a:tailEnd/>
          </a:ln>
        </p:spPr>
        <p:txBody>
          <a:bodyPr wrap="square">
            <a:spAutoFit/>
          </a:bodyPr>
          <a:lstStyle/>
          <a:p>
            <a:r>
              <a:rPr lang="en-US" b="1" dirty="0"/>
              <a:t>Step 1</a:t>
            </a:r>
            <a:r>
              <a:rPr lang="en-US" b="1" dirty="0">
                <a:latin typeface="Arial Narrow" panose="020B0606020202030204" pitchFamily="34" charset="0"/>
              </a:rPr>
              <a:t>. </a:t>
            </a:r>
            <a:r>
              <a:rPr lang="en-US" dirty="0">
                <a:latin typeface="Arial Narrow" panose="020B0606020202030204" pitchFamily="34" charset="0"/>
              </a:rPr>
              <a:t>Provider utilizes their </a:t>
            </a:r>
            <a:r>
              <a:rPr lang="en-US" b="1" dirty="0">
                <a:latin typeface="Arial Narrow" panose="020B0606020202030204" pitchFamily="34" charset="0"/>
              </a:rPr>
              <a:t>existing</a:t>
            </a:r>
            <a:r>
              <a:rPr lang="en-US" dirty="0">
                <a:latin typeface="Arial Narrow" panose="020B0606020202030204" pitchFamily="34" charset="0"/>
              </a:rPr>
              <a:t> Practice Management Systems, Billing Services or Clearinghouses to electronically submit claim data (</a:t>
            </a:r>
            <a:r>
              <a:rPr lang="en-US" dirty="0" smtClean="0">
                <a:latin typeface="Arial Narrow" panose="020B0606020202030204" pitchFamily="34" charset="0"/>
              </a:rPr>
              <a:t>837) </a:t>
            </a:r>
            <a:r>
              <a:rPr lang="en-US" dirty="0">
                <a:latin typeface="Arial Narrow" panose="020B0606020202030204" pitchFamily="34" charset="0"/>
              </a:rPr>
              <a:t>and attachment  </a:t>
            </a:r>
          </a:p>
        </p:txBody>
      </p:sp>
      <p:sp>
        <p:nvSpPr>
          <p:cNvPr id="15371" name="TextBox 20"/>
          <p:cNvSpPr txBox="1">
            <a:spLocks noChangeArrowheads="1"/>
          </p:cNvSpPr>
          <p:nvPr/>
        </p:nvSpPr>
        <p:spPr bwMode="auto">
          <a:xfrm>
            <a:off x="6049962" y="3216275"/>
            <a:ext cx="2812684" cy="1477328"/>
          </a:xfrm>
          <a:prstGeom prst="rect">
            <a:avLst/>
          </a:prstGeom>
          <a:noFill/>
          <a:ln w="9525">
            <a:noFill/>
            <a:miter lim="800000"/>
            <a:headEnd/>
            <a:tailEnd/>
          </a:ln>
        </p:spPr>
        <p:txBody>
          <a:bodyPr wrap="square">
            <a:spAutoFit/>
          </a:bodyPr>
          <a:lstStyle/>
          <a:p>
            <a:r>
              <a:rPr lang="en-US" b="1" dirty="0">
                <a:latin typeface="Arial Narrow" panose="020B0606020202030204" pitchFamily="34" charset="0"/>
              </a:rPr>
              <a:t>Step 2 </a:t>
            </a:r>
            <a:r>
              <a:rPr lang="en-US" dirty="0">
                <a:latin typeface="Arial Narrow" panose="020B0606020202030204" pitchFamily="34" charset="0"/>
              </a:rPr>
              <a:t>. Claim (837) is validated and edited. Claim and attachment forwarded to </a:t>
            </a:r>
            <a:r>
              <a:rPr lang="en-US" dirty="0" smtClean="0">
                <a:latin typeface="Arial Narrow" panose="020B0606020202030204" pitchFamily="34" charset="0"/>
              </a:rPr>
              <a:t>payer, Acknowledgments sent back.</a:t>
            </a:r>
            <a:endParaRPr lang="en-US" dirty="0">
              <a:latin typeface="Arial Narrow" panose="020B0606020202030204" pitchFamily="34" charset="0"/>
            </a:endParaRPr>
          </a:p>
        </p:txBody>
      </p:sp>
      <p:sp>
        <p:nvSpPr>
          <p:cNvPr id="15372" name="TextBox 21"/>
          <p:cNvSpPr txBox="1">
            <a:spLocks noChangeArrowheads="1"/>
          </p:cNvSpPr>
          <p:nvPr/>
        </p:nvSpPr>
        <p:spPr bwMode="auto">
          <a:xfrm>
            <a:off x="3451414" y="2937173"/>
            <a:ext cx="3259138" cy="461665"/>
          </a:xfrm>
          <a:prstGeom prst="rect">
            <a:avLst/>
          </a:prstGeom>
          <a:noFill/>
          <a:ln w="9525">
            <a:noFill/>
            <a:miter lim="800000"/>
            <a:headEnd/>
            <a:tailEnd/>
          </a:ln>
        </p:spPr>
        <p:txBody>
          <a:bodyPr wrap="square">
            <a:spAutoFit/>
          </a:bodyPr>
          <a:lstStyle/>
          <a:p>
            <a:r>
              <a:rPr lang="en-US" sz="1200" b="1" dirty="0" smtClean="0"/>
              <a:t>ASC X12 837 Attachments  </a:t>
            </a:r>
            <a:r>
              <a:rPr lang="en-US" sz="1200" b="1" dirty="0"/>
              <a:t>&amp; Acknowledgements</a:t>
            </a:r>
          </a:p>
        </p:txBody>
      </p:sp>
      <p:sp>
        <p:nvSpPr>
          <p:cNvPr id="15374" name="TextBox 29"/>
          <p:cNvSpPr txBox="1">
            <a:spLocks noChangeArrowheads="1"/>
          </p:cNvSpPr>
          <p:nvPr/>
        </p:nvSpPr>
        <p:spPr bwMode="auto">
          <a:xfrm>
            <a:off x="2134393" y="4906169"/>
            <a:ext cx="4874419" cy="369332"/>
          </a:xfrm>
          <a:prstGeom prst="rect">
            <a:avLst/>
          </a:prstGeom>
          <a:noFill/>
          <a:ln w="9525">
            <a:noFill/>
            <a:miter lim="800000"/>
            <a:headEnd/>
            <a:tailEnd/>
          </a:ln>
        </p:spPr>
        <p:txBody>
          <a:bodyPr wrap="square">
            <a:spAutoFit/>
          </a:bodyPr>
          <a:lstStyle/>
          <a:p>
            <a:r>
              <a:rPr lang="en-US" b="1" dirty="0"/>
              <a:t>Step 3</a:t>
            </a:r>
            <a:r>
              <a:rPr lang="en-US" dirty="0"/>
              <a:t>. Payer processes and  adjudicates the claim  </a:t>
            </a:r>
          </a:p>
        </p:txBody>
      </p:sp>
      <p:sp>
        <p:nvSpPr>
          <p:cNvPr id="15375" name="TextBox 115711"/>
          <p:cNvSpPr txBox="1">
            <a:spLocks noChangeArrowheads="1"/>
          </p:cNvSpPr>
          <p:nvPr/>
        </p:nvSpPr>
        <p:spPr bwMode="auto">
          <a:xfrm>
            <a:off x="815975" y="3046413"/>
            <a:ext cx="2238375" cy="923330"/>
          </a:xfrm>
          <a:prstGeom prst="rect">
            <a:avLst/>
          </a:prstGeom>
          <a:noFill/>
          <a:ln w="9525">
            <a:noFill/>
            <a:miter lim="800000"/>
            <a:headEnd/>
            <a:tailEnd/>
          </a:ln>
        </p:spPr>
        <p:txBody>
          <a:bodyPr>
            <a:spAutoFit/>
          </a:bodyPr>
          <a:lstStyle/>
          <a:p>
            <a:r>
              <a:rPr lang="en-US" b="1" dirty="0"/>
              <a:t>Step 4</a:t>
            </a:r>
            <a:r>
              <a:rPr lang="en-US" dirty="0"/>
              <a:t>.  </a:t>
            </a:r>
            <a:r>
              <a:rPr lang="en-US" dirty="0">
                <a:latin typeface="Arial Narrow" panose="020B0606020202030204" pitchFamily="34" charset="0"/>
              </a:rPr>
              <a:t>Payer sends, </a:t>
            </a:r>
            <a:r>
              <a:rPr lang="en-US" dirty="0" smtClean="0">
                <a:latin typeface="Arial Narrow" panose="020B0606020202030204" pitchFamily="34" charset="0"/>
              </a:rPr>
              <a:t>835/ERA</a:t>
            </a:r>
            <a:r>
              <a:rPr lang="en-US" dirty="0">
                <a:latin typeface="Arial Narrow" panose="020B0606020202030204" pitchFamily="34" charset="0"/>
              </a:rPr>
              <a:t>, Check/ and/or EFT </a:t>
            </a:r>
          </a:p>
        </p:txBody>
      </p:sp>
      <p:sp>
        <p:nvSpPr>
          <p:cNvPr id="17" name="Bent Arrow 16"/>
          <p:cNvSpPr/>
          <p:nvPr/>
        </p:nvSpPr>
        <p:spPr>
          <a:xfrm rot="5400000">
            <a:off x="6802437" y="2397820"/>
            <a:ext cx="812800" cy="868363"/>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18" name="Bent Arrow 17"/>
          <p:cNvSpPr/>
          <p:nvPr/>
        </p:nvSpPr>
        <p:spPr>
          <a:xfrm rot="10800000">
            <a:off x="7049904" y="4419761"/>
            <a:ext cx="812800" cy="86836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19" name="Bent Arrow 18"/>
          <p:cNvSpPr/>
          <p:nvPr/>
        </p:nvSpPr>
        <p:spPr>
          <a:xfrm rot="16200000">
            <a:off x="1281112" y="4137819"/>
            <a:ext cx="838200" cy="868362"/>
          </a:xfrm>
          <a:prstGeom prst="bentArrow">
            <a:avLst>
              <a:gd name="adj1" fmla="val 25000"/>
              <a:gd name="adj2" fmla="val 25969"/>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20" name="Bent Arrow 19"/>
          <p:cNvSpPr/>
          <p:nvPr/>
        </p:nvSpPr>
        <p:spPr>
          <a:xfrm>
            <a:off x="1266031" y="1993281"/>
            <a:ext cx="814387" cy="86836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pic>
        <p:nvPicPr>
          <p:cNvPr id="21" name="Picture 3"/>
          <p:cNvPicPr>
            <a:picLocks noChangeAspect="1" noChangeArrowheads="1"/>
          </p:cNvPicPr>
          <p:nvPr/>
        </p:nvPicPr>
        <p:blipFill>
          <a:blip r:embed="rId4" cstate="print"/>
          <a:srcRect/>
          <a:stretch>
            <a:fillRect/>
          </a:stretch>
        </p:blipFill>
        <p:spPr bwMode="auto">
          <a:xfrm>
            <a:off x="2994748" y="3679826"/>
            <a:ext cx="2863850" cy="968375"/>
          </a:xfrm>
          <a:prstGeom prst="rect">
            <a:avLst/>
          </a:prstGeom>
          <a:noFill/>
          <a:ln w="9525">
            <a:noFill/>
            <a:miter lim="800000"/>
            <a:headEnd/>
            <a:tailEnd/>
          </a:ln>
        </p:spPr>
      </p:pic>
      <p:sp>
        <p:nvSpPr>
          <p:cNvPr id="2" name="Title 1"/>
          <p:cNvSpPr>
            <a:spLocks noGrp="1"/>
          </p:cNvSpPr>
          <p:nvPr>
            <p:ph type="title" idx="4294967295"/>
          </p:nvPr>
        </p:nvSpPr>
        <p:spPr>
          <a:xfrm>
            <a:off x="0" y="646113"/>
            <a:ext cx="7872413" cy="293687"/>
          </a:xfrm>
        </p:spPr>
        <p:txBody>
          <a:bodyPr>
            <a:normAutofit fontScale="90000"/>
          </a:bodyPr>
          <a:lstStyle/>
          <a:p>
            <a:r>
              <a:rPr lang="en-US" dirty="0" smtClean="0">
                <a:latin typeface="Arial Narrow" pitchFamily="34" charset="0"/>
              </a:rPr>
              <a:t/>
            </a:r>
            <a:br>
              <a:rPr lang="en-US" dirty="0" smtClean="0">
                <a:latin typeface="Arial Narrow" pitchFamily="34" charset="0"/>
              </a:rPr>
            </a:br>
            <a:r>
              <a:rPr lang="en-US" dirty="0">
                <a:latin typeface="Arial Narrow" pitchFamily="34" charset="0"/>
              </a:rPr>
              <a:t/>
            </a:r>
            <a:br>
              <a:rPr lang="en-US" dirty="0">
                <a:latin typeface="Arial Narrow" pitchFamily="34" charset="0"/>
              </a:rPr>
            </a:br>
            <a:r>
              <a:rPr lang="en-US" dirty="0">
                <a:latin typeface="Arial Narrow" pitchFamily="34" charset="0"/>
              </a:rPr>
              <a:t/>
            </a:r>
            <a:br>
              <a:rPr lang="en-US" dirty="0">
                <a:latin typeface="Arial Narrow" pitchFamily="34" charset="0"/>
              </a:rPr>
            </a:br>
            <a:r>
              <a:rPr lang="en-US" dirty="0" smtClean="0">
                <a:latin typeface="Arial Narrow" pitchFamily="34" charset="0"/>
              </a:rPr>
              <a:t/>
            </a:r>
            <a:br>
              <a:rPr lang="en-US" dirty="0" smtClean="0">
                <a:latin typeface="Arial Narrow" pitchFamily="34" charset="0"/>
              </a:rPr>
            </a:br>
            <a:r>
              <a:rPr lang="en-US" dirty="0">
                <a:latin typeface="Arial Narrow" pitchFamily="34" charset="0"/>
              </a:rPr>
              <a:t> </a:t>
            </a:r>
            <a:r>
              <a:rPr lang="en-US" dirty="0" smtClean="0">
                <a:latin typeface="Arial Narrow" pitchFamily="34" charset="0"/>
              </a:rPr>
              <a:t>                   </a:t>
            </a:r>
            <a:endParaRPr lang="en-US" dirty="0">
              <a:latin typeface="Arial Narrow" pitchFamily="34" charset="0"/>
            </a:endParaRPr>
          </a:p>
        </p:txBody>
      </p:sp>
      <p:sp>
        <p:nvSpPr>
          <p:cNvPr id="3" name="TextBox 2"/>
          <p:cNvSpPr txBox="1"/>
          <p:nvPr/>
        </p:nvSpPr>
        <p:spPr>
          <a:xfrm>
            <a:off x="1005840" y="548640"/>
            <a:ext cx="7293353" cy="830997"/>
          </a:xfrm>
          <a:prstGeom prst="rect">
            <a:avLst/>
          </a:prstGeom>
          <a:noFill/>
        </p:spPr>
        <p:txBody>
          <a:bodyPr wrap="square" rtlCol="0">
            <a:spAutoFit/>
          </a:bodyPr>
          <a:lstStyle/>
          <a:p>
            <a:endParaRPr lang="en-US" sz="2400" b="1" dirty="0" smtClean="0"/>
          </a:p>
          <a:p>
            <a:r>
              <a:rPr lang="en-US" sz="2400" b="1" dirty="0" smtClean="0"/>
              <a:t>     eBilling Flow – End to End Electronic Processing </a:t>
            </a:r>
            <a:endParaRPr lang="en-US" sz="2400" b="1" dirty="0"/>
          </a:p>
        </p:txBody>
      </p:sp>
      <p:pic>
        <p:nvPicPr>
          <p:cNvPr id="22" name="Picture 21" descr="NCMSLogo_RGB.gif"/>
          <p:cNvPicPr>
            <a:picLocks noChangeAspect="1"/>
          </p:cNvPicPr>
          <p:nvPr/>
        </p:nvPicPr>
        <p:blipFill>
          <a:blip r:embed="rId6" cstate="print"/>
          <a:srcRect l="4167" t="13333" r="4167" b="20000"/>
          <a:stretch>
            <a:fillRect/>
          </a:stretch>
        </p:blipFill>
        <p:spPr>
          <a:xfrm>
            <a:off x="4114800" y="1"/>
            <a:ext cx="4572000" cy="685800"/>
          </a:xfrm>
          <a:prstGeom prst="rect">
            <a:avLst/>
          </a:prstGeom>
        </p:spPr>
      </p:pic>
    </p:spTree>
    <p:extLst>
      <p:ext uri="{BB962C8B-B14F-4D97-AF65-F5344CB8AC3E}">
        <p14:creationId xmlns:p14="http://schemas.microsoft.com/office/powerpoint/2010/main" xmlns="" val="29656539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North Carolina regulations</a:t>
            </a:r>
            <a:endParaRPr lang="en-US" sz="2400" dirty="0"/>
          </a:p>
        </p:txBody>
      </p:sp>
      <p:sp>
        <p:nvSpPr>
          <p:cNvPr id="3" name="Content Placeholder 2"/>
          <p:cNvSpPr>
            <a:spLocks noGrp="1"/>
          </p:cNvSpPr>
          <p:nvPr>
            <p:ph idx="1"/>
          </p:nvPr>
        </p:nvSpPr>
        <p:spPr>
          <a:xfrm>
            <a:off x="700390" y="1752599"/>
            <a:ext cx="7772401" cy="3866583"/>
          </a:xfrm>
        </p:spPr>
        <p:txBody>
          <a:bodyPr>
            <a:noAutofit/>
          </a:bodyPr>
          <a:lstStyle/>
          <a:p>
            <a:r>
              <a:rPr lang="en-US" sz="2000" b="0" dirty="0" smtClean="0"/>
              <a:t>North Carolina is the latest state to join a growing number of jurisdictions that requires Workers’ compensation providers and payers to exchange medical billing/payment information electronically.</a:t>
            </a:r>
            <a:endParaRPr lang="en-US" sz="1000" b="0" dirty="0" smtClean="0"/>
          </a:p>
          <a:p>
            <a:r>
              <a:rPr lang="en-US" sz="2000" b="0" dirty="0" smtClean="0"/>
              <a:t>The North Carolina rules are based on a nationally adopted framework using standard transactions created by the IAIABC, which is the trade association of Workers’ Compensation jurisdictional authorities. (In NC, this the Industrial Commission)  </a:t>
            </a:r>
            <a:endParaRPr lang="en-US" sz="1000" b="0" dirty="0" smtClean="0"/>
          </a:p>
          <a:p>
            <a:r>
              <a:rPr lang="en-US" sz="2000" b="0" dirty="0" smtClean="0"/>
              <a:t>The rules were prepared by a consensus group with input from the medical and payer communities. </a:t>
            </a:r>
            <a:endParaRPr lang="en-US" sz="1000" b="0" dirty="0" smtClean="0"/>
          </a:p>
          <a:p>
            <a:r>
              <a:rPr lang="en-US" sz="2000" b="0" dirty="0" smtClean="0"/>
              <a:t>The rules layout both the formats, responsibilities of each party, as well as operating timelines. </a:t>
            </a:r>
            <a:endParaRPr lang="en-US" sz="2000" b="0" dirty="0"/>
          </a:p>
        </p:txBody>
      </p:sp>
      <p:pic>
        <p:nvPicPr>
          <p:cNvPr id="6" name="Picture 5" descr="NCMSLogo_RGB.gif"/>
          <p:cNvPicPr>
            <a:picLocks noChangeAspect="1"/>
          </p:cNvPicPr>
          <p:nvPr/>
        </p:nvPicPr>
        <p:blipFill>
          <a:blip r:embed="rId2" cstate="print"/>
          <a:srcRect l="4167" t="13333" r="4167" b="20000"/>
          <a:stretch>
            <a:fillRect/>
          </a:stretch>
        </p:blipFill>
        <p:spPr>
          <a:xfrm>
            <a:off x="4114800" y="1"/>
            <a:ext cx="4572000" cy="685800"/>
          </a:xfrm>
          <a:prstGeom prst="rect">
            <a:avLst/>
          </a:prstGeom>
        </p:spPr>
      </p:pic>
    </p:spTree>
    <p:extLst>
      <p:ext uri="{BB962C8B-B14F-4D97-AF65-F5344CB8AC3E}">
        <p14:creationId xmlns:p14="http://schemas.microsoft.com/office/powerpoint/2010/main" xmlns="" val="2356192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2"/>
          <p:cNvSpPr>
            <a:spLocks noGrp="1" noChangeArrowheads="1"/>
          </p:cNvSpPr>
          <p:nvPr>
            <p:ph type="title" idx="4294967295"/>
          </p:nvPr>
        </p:nvSpPr>
        <p:spPr>
          <a:xfrm>
            <a:off x="1092200" y="890588"/>
            <a:ext cx="8051800" cy="417512"/>
          </a:xfrm>
          <a:prstGeom prst="rect">
            <a:avLst/>
          </a:prstGeom>
          <a:solidFill>
            <a:schemeClr val="bg1"/>
          </a:solidFill>
        </p:spPr>
        <p:txBody>
          <a:bodyPr>
            <a:normAutofit fontScale="90000"/>
          </a:bodyPr>
          <a:lstStyle/>
          <a:p>
            <a:r>
              <a:rPr lang="en-US" sz="2400" dirty="0" smtClean="0"/>
              <a:t>2014 eBill / eRemit / EFT Compliance </a:t>
            </a:r>
            <a:r>
              <a:rPr lang="en-US" sz="2400" dirty="0"/>
              <a:t>A</a:t>
            </a:r>
            <a:r>
              <a:rPr lang="en-US" sz="2400" dirty="0" smtClean="0"/>
              <a:t>ctivities  </a:t>
            </a:r>
            <a:endParaRPr lang="en-US" sz="2400" dirty="0"/>
          </a:p>
        </p:txBody>
      </p:sp>
      <p:graphicFrame>
        <p:nvGraphicFramePr>
          <p:cNvPr id="402435" name="Object 3"/>
          <p:cNvGraphicFramePr>
            <a:graphicFrameLocks noChangeAspect="1"/>
          </p:cNvGraphicFramePr>
          <p:nvPr>
            <p:extLst>
              <p:ext uri="{D42A27DB-BD31-4B8C-83A1-F6EECF244321}">
                <p14:modId xmlns:p14="http://schemas.microsoft.com/office/powerpoint/2010/main" xmlns="" val="2836524476"/>
              </p:ext>
            </p:extLst>
          </p:nvPr>
        </p:nvGraphicFramePr>
        <p:xfrm>
          <a:off x="1614488" y="1114713"/>
          <a:ext cx="6086475" cy="4064000"/>
        </p:xfrm>
        <a:graphic>
          <a:graphicData uri="http://schemas.openxmlformats.org/presentationml/2006/ole">
            <p:oleObj spid="_x0000_s1051" name="Document" r:id="rId4" imgW="7318865" imgH="4887184" progId="Word.Document.8">
              <p:embed/>
            </p:oleObj>
          </a:graphicData>
        </a:graphic>
      </p:graphicFrame>
      <p:sp>
        <p:nvSpPr>
          <p:cNvPr id="402450" name="Rectangle 18"/>
          <p:cNvSpPr>
            <a:spLocks noChangeArrowheads="1"/>
          </p:cNvSpPr>
          <p:nvPr/>
        </p:nvSpPr>
        <p:spPr bwMode="auto">
          <a:xfrm>
            <a:off x="977900" y="1485900"/>
            <a:ext cx="65" cy="276999"/>
          </a:xfrm>
          <a:prstGeom prst="rect">
            <a:avLst/>
          </a:prstGeom>
          <a:solidFill>
            <a:schemeClr val="bg1"/>
          </a:solidFill>
          <a:ln>
            <a:noFill/>
          </a:ln>
        </p:spPr>
        <p:txBody>
          <a:bodyPr wrap="none" lIns="0" tIns="0" rIns="0" bIns="0">
            <a:spAutoFit/>
          </a:bodyPr>
          <a:lstStyle/>
          <a:p>
            <a:pPr fontAlgn="base">
              <a:spcBef>
                <a:spcPct val="0"/>
              </a:spcBef>
              <a:spcAft>
                <a:spcPct val="0"/>
              </a:spcAft>
            </a:pPr>
            <a:endParaRPr lang="en-US" dirty="0">
              <a:solidFill>
                <a:srgbClr val="000000"/>
              </a:solidFill>
            </a:endParaRPr>
          </a:p>
        </p:txBody>
      </p:sp>
      <p:sp>
        <p:nvSpPr>
          <p:cNvPr id="402452" name="Rectangle 20"/>
          <p:cNvSpPr>
            <a:spLocks noChangeArrowheads="1"/>
          </p:cNvSpPr>
          <p:nvPr/>
        </p:nvSpPr>
        <p:spPr bwMode="auto">
          <a:xfrm>
            <a:off x="977900" y="1779588"/>
            <a:ext cx="34925" cy="152400"/>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1000" dirty="0">
                <a:solidFill>
                  <a:srgbClr val="000000"/>
                </a:solidFill>
              </a:rPr>
              <a:t> </a:t>
            </a:r>
            <a:endParaRPr lang="en-US" dirty="0">
              <a:solidFill>
                <a:srgbClr val="000000"/>
              </a:solidFill>
            </a:endParaRPr>
          </a:p>
        </p:txBody>
      </p:sp>
      <p:sp>
        <p:nvSpPr>
          <p:cNvPr id="402453" name="Rectangle 21"/>
          <p:cNvSpPr>
            <a:spLocks noChangeArrowheads="1"/>
          </p:cNvSpPr>
          <p:nvPr/>
        </p:nvSpPr>
        <p:spPr bwMode="auto">
          <a:xfrm>
            <a:off x="977900" y="1922463"/>
            <a:ext cx="34925" cy="152400"/>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1000" dirty="0">
                <a:solidFill>
                  <a:srgbClr val="000000"/>
                </a:solidFill>
              </a:rPr>
              <a:t> </a:t>
            </a:r>
            <a:endParaRPr lang="en-US" dirty="0">
              <a:solidFill>
                <a:srgbClr val="000000"/>
              </a:solidFill>
            </a:endParaRPr>
          </a:p>
        </p:txBody>
      </p:sp>
      <p:sp>
        <p:nvSpPr>
          <p:cNvPr id="402454" name="Rectangle 22"/>
          <p:cNvSpPr>
            <a:spLocks noChangeArrowheads="1"/>
          </p:cNvSpPr>
          <p:nvPr/>
        </p:nvSpPr>
        <p:spPr bwMode="auto">
          <a:xfrm>
            <a:off x="977900" y="2074863"/>
            <a:ext cx="34925" cy="152400"/>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1000" dirty="0">
                <a:solidFill>
                  <a:srgbClr val="000000"/>
                </a:solidFill>
              </a:rPr>
              <a:t> </a:t>
            </a:r>
            <a:endParaRPr lang="en-US" dirty="0">
              <a:solidFill>
                <a:srgbClr val="000000"/>
              </a:solidFill>
            </a:endParaRPr>
          </a:p>
        </p:txBody>
      </p:sp>
      <p:sp>
        <p:nvSpPr>
          <p:cNvPr id="402455" name="Rectangle 23"/>
          <p:cNvSpPr>
            <a:spLocks noChangeArrowheads="1"/>
          </p:cNvSpPr>
          <p:nvPr/>
        </p:nvSpPr>
        <p:spPr bwMode="auto">
          <a:xfrm>
            <a:off x="977900" y="2217738"/>
            <a:ext cx="34925" cy="152400"/>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1000" dirty="0">
                <a:solidFill>
                  <a:srgbClr val="000000"/>
                </a:solidFill>
              </a:rPr>
              <a:t> </a:t>
            </a:r>
            <a:endParaRPr lang="en-US" dirty="0">
              <a:solidFill>
                <a:srgbClr val="000000"/>
              </a:solidFill>
            </a:endParaRPr>
          </a:p>
        </p:txBody>
      </p:sp>
      <p:sp>
        <p:nvSpPr>
          <p:cNvPr id="402456" name="Rectangle 24"/>
          <p:cNvSpPr>
            <a:spLocks noChangeArrowheads="1"/>
          </p:cNvSpPr>
          <p:nvPr/>
        </p:nvSpPr>
        <p:spPr bwMode="auto">
          <a:xfrm>
            <a:off x="977900" y="2359025"/>
            <a:ext cx="34925" cy="152400"/>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1000" dirty="0">
                <a:solidFill>
                  <a:srgbClr val="000000"/>
                </a:solidFill>
              </a:rPr>
              <a:t> </a:t>
            </a:r>
            <a:endParaRPr lang="en-US" dirty="0">
              <a:solidFill>
                <a:srgbClr val="000000"/>
              </a:solidFill>
            </a:endParaRPr>
          </a:p>
        </p:txBody>
      </p:sp>
      <p:sp>
        <p:nvSpPr>
          <p:cNvPr id="402457" name="Rectangle 25"/>
          <p:cNvSpPr>
            <a:spLocks noChangeArrowheads="1"/>
          </p:cNvSpPr>
          <p:nvPr/>
        </p:nvSpPr>
        <p:spPr bwMode="auto">
          <a:xfrm>
            <a:off x="977900" y="2511425"/>
            <a:ext cx="34925" cy="152400"/>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1000" dirty="0">
                <a:solidFill>
                  <a:srgbClr val="000000"/>
                </a:solidFill>
              </a:rPr>
              <a:t> </a:t>
            </a:r>
            <a:endParaRPr lang="en-US" dirty="0">
              <a:solidFill>
                <a:srgbClr val="000000"/>
              </a:solidFill>
            </a:endParaRPr>
          </a:p>
        </p:txBody>
      </p:sp>
      <p:sp>
        <p:nvSpPr>
          <p:cNvPr id="402458" name="Rectangle 26"/>
          <p:cNvSpPr>
            <a:spLocks noChangeArrowheads="1"/>
          </p:cNvSpPr>
          <p:nvPr/>
        </p:nvSpPr>
        <p:spPr bwMode="auto">
          <a:xfrm>
            <a:off x="977900" y="2654300"/>
            <a:ext cx="34925" cy="152400"/>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1000" dirty="0">
                <a:solidFill>
                  <a:srgbClr val="000000"/>
                </a:solidFill>
              </a:rPr>
              <a:t> </a:t>
            </a:r>
            <a:endParaRPr lang="en-US" dirty="0">
              <a:solidFill>
                <a:srgbClr val="000000"/>
              </a:solidFill>
            </a:endParaRPr>
          </a:p>
        </p:txBody>
      </p:sp>
      <p:sp>
        <p:nvSpPr>
          <p:cNvPr id="402459" name="Rectangle 27"/>
          <p:cNvSpPr>
            <a:spLocks noChangeArrowheads="1"/>
          </p:cNvSpPr>
          <p:nvPr/>
        </p:nvSpPr>
        <p:spPr bwMode="auto">
          <a:xfrm>
            <a:off x="977900" y="2797175"/>
            <a:ext cx="34925" cy="152400"/>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1000" dirty="0">
                <a:solidFill>
                  <a:srgbClr val="000000"/>
                </a:solidFill>
              </a:rPr>
              <a:t> </a:t>
            </a:r>
            <a:endParaRPr lang="en-US" dirty="0">
              <a:solidFill>
                <a:srgbClr val="000000"/>
              </a:solidFill>
            </a:endParaRPr>
          </a:p>
        </p:txBody>
      </p:sp>
      <p:sp>
        <p:nvSpPr>
          <p:cNvPr id="402460" name="Rectangle 28"/>
          <p:cNvSpPr>
            <a:spLocks noChangeArrowheads="1"/>
          </p:cNvSpPr>
          <p:nvPr/>
        </p:nvSpPr>
        <p:spPr bwMode="auto">
          <a:xfrm>
            <a:off x="977900" y="2949575"/>
            <a:ext cx="34925" cy="152400"/>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1000" dirty="0">
                <a:solidFill>
                  <a:srgbClr val="000000"/>
                </a:solidFill>
              </a:rPr>
              <a:t> </a:t>
            </a:r>
            <a:endParaRPr lang="en-US" dirty="0">
              <a:solidFill>
                <a:srgbClr val="000000"/>
              </a:solidFill>
            </a:endParaRPr>
          </a:p>
        </p:txBody>
      </p:sp>
      <p:sp>
        <p:nvSpPr>
          <p:cNvPr id="402461" name="Rectangle 29"/>
          <p:cNvSpPr>
            <a:spLocks noChangeArrowheads="1"/>
          </p:cNvSpPr>
          <p:nvPr/>
        </p:nvSpPr>
        <p:spPr bwMode="auto">
          <a:xfrm>
            <a:off x="977900" y="3090863"/>
            <a:ext cx="34925" cy="152400"/>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1000" dirty="0">
                <a:solidFill>
                  <a:srgbClr val="000000"/>
                </a:solidFill>
              </a:rPr>
              <a:t> </a:t>
            </a:r>
            <a:endParaRPr lang="en-US" dirty="0">
              <a:solidFill>
                <a:srgbClr val="000000"/>
              </a:solidFill>
            </a:endParaRPr>
          </a:p>
        </p:txBody>
      </p:sp>
      <p:sp>
        <p:nvSpPr>
          <p:cNvPr id="402462" name="Rectangle 30"/>
          <p:cNvSpPr>
            <a:spLocks noChangeArrowheads="1"/>
          </p:cNvSpPr>
          <p:nvPr/>
        </p:nvSpPr>
        <p:spPr bwMode="auto">
          <a:xfrm>
            <a:off x="977900" y="3233738"/>
            <a:ext cx="34925" cy="152400"/>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1000" dirty="0">
                <a:solidFill>
                  <a:srgbClr val="000000"/>
                </a:solidFill>
              </a:rPr>
              <a:t> </a:t>
            </a:r>
            <a:endParaRPr lang="en-US" dirty="0">
              <a:solidFill>
                <a:srgbClr val="000000"/>
              </a:solidFill>
            </a:endParaRPr>
          </a:p>
        </p:txBody>
      </p:sp>
      <p:sp>
        <p:nvSpPr>
          <p:cNvPr id="402463" name="Rectangle 31"/>
          <p:cNvSpPr>
            <a:spLocks noChangeArrowheads="1"/>
          </p:cNvSpPr>
          <p:nvPr/>
        </p:nvSpPr>
        <p:spPr bwMode="auto">
          <a:xfrm>
            <a:off x="977900" y="3386138"/>
            <a:ext cx="34925" cy="152400"/>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1000" dirty="0">
                <a:solidFill>
                  <a:srgbClr val="000000"/>
                </a:solidFill>
              </a:rPr>
              <a:t> </a:t>
            </a:r>
            <a:endParaRPr lang="en-US" dirty="0">
              <a:solidFill>
                <a:srgbClr val="000000"/>
              </a:solidFill>
            </a:endParaRPr>
          </a:p>
        </p:txBody>
      </p:sp>
      <p:sp>
        <p:nvSpPr>
          <p:cNvPr id="402464" name="Rectangle 32"/>
          <p:cNvSpPr>
            <a:spLocks noChangeArrowheads="1"/>
          </p:cNvSpPr>
          <p:nvPr/>
        </p:nvSpPr>
        <p:spPr bwMode="auto">
          <a:xfrm>
            <a:off x="977900" y="3529013"/>
            <a:ext cx="34925" cy="152400"/>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1000" dirty="0">
                <a:solidFill>
                  <a:srgbClr val="000000"/>
                </a:solidFill>
              </a:rPr>
              <a:t> </a:t>
            </a:r>
            <a:endParaRPr lang="en-US" dirty="0">
              <a:solidFill>
                <a:srgbClr val="000000"/>
              </a:solidFill>
            </a:endParaRPr>
          </a:p>
        </p:txBody>
      </p:sp>
      <p:sp>
        <p:nvSpPr>
          <p:cNvPr id="402465" name="Rectangle 33"/>
          <p:cNvSpPr>
            <a:spLocks noChangeArrowheads="1"/>
          </p:cNvSpPr>
          <p:nvPr/>
        </p:nvSpPr>
        <p:spPr bwMode="auto">
          <a:xfrm>
            <a:off x="977900" y="3670300"/>
            <a:ext cx="34925" cy="152400"/>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1000" dirty="0">
                <a:solidFill>
                  <a:srgbClr val="000000"/>
                </a:solidFill>
              </a:rPr>
              <a:t> </a:t>
            </a:r>
            <a:endParaRPr lang="en-US" dirty="0">
              <a:solidFill>
                <a:srgbClr val="000000"/>
              </a:solidFill>
            </a:endParaRPr>
          </a:p>
        </p:txBody>
      </p:sp>
      <p:sp>
        <p:nvSpPr>
          <p:cNvPr id="402466" name="Rectangle 34"/>
          <p:cNvSpPr>
            <a:spLocks noChangeArrowheads="1"/>
          </p:cNvSpPr>
          <p:nvPr/>
        </p:nvSpPr>
        <p:spPr bwMode="auto">
          <a:xfrm>
            <a:off x="977900" y="3822700"/>
            <a:ext cx="34925" cy="152400"/>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1000" dirty="0">
                <a:solidFill>
                  <a:srgbClr val="000000"/>
                </a:solidFill>
              </a:rPr>
              <a:t> </a:t>
            </a:r>
            <a:endParaRPr lang="en-US" dirty="0">
              <a:solidFill>
                <a:srgbClr val="000000"/>
              </a:solidFill>
            </a:endParaRPr>
          </a:p>
        </p:txBody>
      </p:sp>
      <p:sp>
        <p:nvSpPr>
          <p:cNvPr id="402467" name="Rectangle 35"/>
          <p:cNvSpPr>
            <a:spLocks noChangeArrowheads="1"/>
          </p:cNvSpPr>
          <p:nvPr/>
        </p:nvSpPr>
        <p:spPr bwMode="auto">
          <a:xfrm>
            <a:off x="977900" y="3965575"/>
            <a:ext cx="34925" cy="152400"/>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1000" dirty="0">
                <a:solidFill>
                  <a:srgbClr val="000000"/>
                </a:solidFill>
              </a:rPr>
              <a:t> </a:t>
            </a:r>
            <a:endParaRPr lang="en-US" dirty="0">
              <a:solidFill>
                <a:srgbClr val="000000"/>
              </a:solidFill>
            </a:endParaRPr>
          </a:p>
        </p:txBody>
      </p:sp>
      <p:sp>
        <p:nvSpPr>
          <p:cNvPr id="402468" name="Rectangle 36"/>
          <p:cNvSpPr>
            <a:spLocks noChangeArrowheads="1"/>
          </p:cNvSpPr>
          <p:nvPr/>
        </p:nvSpPr>
        <p:spPr bwMode="auto">
          <a:xfrm>
            <a:off x="977900" y="4108450"/>
            <a:ext cx="34925" cy="152400"/>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1000" dirty="0">
                <a:solidFill>
                  <a:srgbClr val="000000"/>
                </a:solidFill>
              </a:rPr>
              <a:t> </a:t>
            </a:r>
            <a:endParaRPr lang="en-US" dirty="0">
              <a:solidFill>
                <a:srgbClr val="000000"/>
              </a:solidFill>
            </a:endParaRPr>
          </a:p>
        </p:txBody>
      </p:sp>
      <p:sp>
        <p:nvSpPr>
          <p:cNvPr id="402469" name="Rectangle 37"/>
          <p:cNvSpPr>
            <a:spLocks noChangeArrowheads="1"/>
          </p:cNvSpPr>
          <p:nvPr/>
        </p:nvSpPr>
        <p:spPr bwMode="auto">
          <a:xfrm>
            <a:off x="977900" y="4260850"/>
            <a:ext cx="34925" cy="152400"/>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1000" dirty="0">
                <a:solidFill>
                  <a:srgbClr val="000000"/>
                </a:solidFill>
              </a:rPr>
              <a:t> </a:t>
            </a:r>
            <a:endParaRPr lang="en-US" dirty="0">
              <a:solidFill>
                <a:srgbClr val="000000"/>
              </a:solidFill>
            </a:endParaRPr>
          </a:p>
        </p:txBody>
      </p:sp>
      <p:sp>
        <p:nvSpPr>
          <p:cNvPr id="402470" name="Rectangle 38"/>
          <p:cNvSpPr>
            <a:spLocks noChangeArrowheads="1"/>
          </p:cNvSpPr>
          <p:nvPr/>
        </p:nvSpPr>
        <p:spPr bwMode="auto">
          <a:xfrm>
            <a:off x="977900" y="4402138"/>
            <a:ext cx="34925" cy="152400"/>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1000" dirty="0">
                <a:solidFill>
                  <a:srgbClr val="000000"/>
                </a:solidFill>
              </a:rPr>
              <a:t> </a:t>
            </a:r>
            <a:endParaRPr lang="en-US" dirty="0">
              <a:solidFill>
                <a:srgbClr val="000000"/>
              </a:solidFill>
            </a:endParaRPr>
          </a:p>
        </p:txBody>
      </p:sp>
      <p:sp>
        <p:nvSpPr>
          <p:cNvPr id="402471" name="Rectangle 39"/>
          <p:cNvSpPr>
            <a:spLocks noChangeArrowheads="1"/>
          </p:cNvSpPr>
          <p:nvPr/>
        </p:nvSpPr>
        <p:spPr bwMode="auto">
          <a:xfrm>
            <a:off x="977900" y="4545013"/>
            <a:ext cx="34925" cy="152400"/>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1000" dirty="0">
                <a:solidFill>
                  <a:srgbClr val="000000"/>
                </a:solidFill>
              </a:rPr>
              <a:t> </a:t>
            </a:r>
            <a:endParaRPr lang="en-US" dirty="0">
              <a:solidFill>
                <a:srgbClr val="000000"/>
              </a:solidFill>
            </a:endParaRPr>
          </a:p>
        </p:txBody>
      </p:sp>
      <p:sp>
        <p:nvSpPr>
          <p:cNvPr id="402472" name="Rectangle 40"/>
          <p:cNvSpPr>
            <a:spLocks noChangeArrowheads="1"/>
          </p:cNvSpPr>
          <p:nvPr/>
        </p:nvSpPr>
        <p:spPr bwMode="auto">
          <a:xfrm>
            <a:off x="977900" y="4697413"/>
            <a:ext cx="34925" cy="152400"/>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1000" dirty="0">
                <a:solidFill>
                  <a:srgbClr val="000000"/>
                </a:solidFill>
              </a:rPr>
              <a:t> </a:t>
            </a:r>
            <a:endParaRPr lang="en-US" dirty="0">
              <a:solidFill>
                <a:srgbClr val="000000"/>
              </a:solidFill>
            </a:endParaRPr>
          </a:p>
        </p:txBody>
      </p:sp>
      <p:sp>
        <p:nvSpPr>
          <p:cNvPr id="402473" name="Rectangle 41"/>
          <p:cNvSpPr>
            <a:spLocks noChangeArrowheads="1"/>
          </p:cNvSpPr>
          <p:nvPr/>
        </p:nvSpPr>
        <p:spPr bwMode="auto">
          <a:xfrm>
            <a:off x="977900" y="4840288"/>
            <a:ext cx="34925" cy="152400"/>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1000" dirty="0">
                <a:solidFill>
                  <a:srgbClr val="000000"/>
                </a:solidFill>
              </a:rPr>
              <a:t> </a:t>
            </a:r>
            <a:endParaRPr lang="en-US" dirty="0">
              <a:solidFill>
                <a:srgbClr val="000000"/>
              </a:solidFill>
            </a:endParaRPr>
          </a:p>
        </p:txBody>
      </p:sp>
      <p:sp>
        <p:nvSpPr>
          <p:cNvPr id="402474" name="Rectangle 42"/>
          <p:cNvSpPr>
            <a:spLocks noChangeArrowheads="1"/>
          </p:cNvSpPr>
          <p:nvPr/>
        </p:nvSpPr>
        <p:spPr bwMode="auto">
          <a:xfrm>
            <a:off x="977900" y="4981575"/>
            <a:ext cx="34925" cy="152400"/>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1000" dirty="0">
                <a:solidFill>
                  <a:srgbClr val="000000"/>
                </a:solidFill>
              </a:rPr>
              <a:t> </a:t>
            </a:r>
            <a:endParaRPr lang="en-US" dirty="0">
              <a:solidFill>
                <a:srgbClr val="000000"/>
              </a:solidFill>
            </a:endParaRPr>
          </a:p>
        </p:txBody>
      </p:sp>
      <p:sp>
        <p:nvSpPr>
          <p:cNvPr id="402475" name="Rectangle 43"/>
          <p:cNvSpPr>
            <a:spLocks noChangeArrowheads="1"/>
          </p:cNvSpPr>
          <p:nvPr/>
        </p:nvSpPr>
        <p:spPr bwMode="auto">
          <a:xfrm>
            <a:off x="977900" y="5133975"/>
            <a:ext cx="34925" cy="152400"/>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1000" dirty="0">
                <a:solidFill>
                  <a:srgbClr val="000000"/>
                </a:solidFill>
              </a:rPr>
              <a:t> </a:t>
            </a:r>
            <a:endParaRPr lang="en-US" dirty="0">
              <a:solidFill>
                <a:srgbClr val="000000"/>
              </a:solidFill>
            </a:endParaRPr>
          </a:p>
        </p:txBody>
      </p:sp>
      <p:sp>
        <p:nvSpPr>
          <p:cNvPr id="402477" name="Rectangle 45"/>
          <p:cNvSpPr>
            <a:spLocks noChangeArrowheads="1"/>
          </p:cNvSpPr>
          <p:nvPr/>
        </p:nvSpPr>
        <p:spPr bwMode="auto">
          <a:xfrm>
            <a:off x="977900" y="5419725"/>
            <a:ext cx="34925" cy="152400"/>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1000" dirty="0">
                <a:solidFill>
                  <a:srgbClr val="000000"/>
                </a:solidFill>
              </a:rPr>
              <a:t> </a:t>
            </a:r>
            <a:endParaRPr lang="en-US" dirty="0">
              <a:solidFill>
                <a:srgbClr val="000000"/>
              </a:solidFill>
            </a:endParaRPr>
          </a:p>
        </p:txBody>
      </p:sp>
      <p:sp>
        <p:nvSpPr>
          <p:cNvPr id="402478" name="Rectangle 46"/>
          <p:cNvSpPr>
            <a:spLocks noChangeArrowheads="1"/>
          </p:cNvSpPr>
          <p:nvPr/>
        </p:nvSpPr>
        <p:spPr bwMode="auto">
          <a:xfrm>
            <a:off x="480175" y="5570538"/>
            <a:ext cx="34925" cy="152400"/>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1000" dirty="0">
                <a:solidFill>
                  <a:srgbClr val="000000"/>
                </a:solidFill>
              </a:rPr>
              <a:t> </a:t>
            </a:r>
            <a:endParaRPr lang="en-US" dirty="0">
              <a:solidFill>
                <a:srgbClr val="000000"/>
              </a:solidFill>
            </a:endParaRPr>
          </a:p>
        </p:txBody>
      </p:sp>
      <p:sp>
        <p:nvSpPr>
          <p:cNvPr id="402479" name="Rectangle 47"/>
          <p:cNvSpPr>
            <a:spLocks noChangeArrowheads="1"/>
          </p:cNvSpPr>
          <p:nvPr/>
        </p:nvSpPr>
        <p:spPr bwMode="auto">
          <a:xfrm>
            <a:off x="480175" y="5713413"/>
            <a:ext cx="65" cy="276999"/>
          </a:xfrm>
          <a:prstGeom prst="rect">
            <a:avLst/>
          </a:prstGeom>
          <a:solidFill>
            <a:schemeClr val="bg1"/>
          </a:solidFill>
          <a:ln>
            <a:noFill/>
          </a:ln>
        </p:spPr>
        <p:txBody>
          <a:bodyPr wrap="none" lIns="0" tIns="0" rIns="0" bIns="0">
            <a:spAutoFit/>
          </a:bodyPr>
          <a:lstStyle/>
          <a:p>
            <a:pPr fontAlgn="base">
              <a:spcBef>
                <a:spcPct val="0"/>
              </a:spcBef>
              <a:spcAft>
                <a:spcPct val="0"/>
              </a:spcAft>
            </a:pPr>
            <a:endParaRPr lang="en-US" dirty="0">
              <a:solidFill>
                <a:srgbClr val="000000"/>
              </a:solidFill>
            </a:endParaRPr>
          </a:p>
        </p:txBody>
      </p:sp>
      <p:sp>
        <p:nvSpPr>
          <p:cNvPr id="402483" name="Rectangle 51"/>
          <p:cNvSpPr>
            <a:spLocks noChangeArrowheads="1"/>
          </p:cNvSpPr>
          <p:nvPr/>
        </p:nvSpPr>
        <p:spPr bwMode="auto">
          <a:xfrm>
            <a:off x="937375" y="5642263"/>
            <a:ext cx="34925" cy="152400"/>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1000" dirty="0">
                <a:solidFill>
                  <a:srgbClr val="000000"/>
                </a:solidFill>
              </a:rPr>
              <a:t> </a:t>
            </a:r>
            <a:endParaRPr lang="en-US" dirty="0">
              <a:solidFill>
                <a:srgbClr val="000000"/>
              </a:solidFill>
            </a:endParaRPr>
          </a:p>
        </p:txBody>
      </p:sp>
      <p:sp>
        <p:nvSpPr>
          <p:cNvPr id="402484" name="Rectangle 52"/>
          <p:cNvSpPr>
            <a:spLocks noChangeArrowheads="1"/>
          </p:cNvSpPr>
          <p:nvPr/>
        </p:nvSpPr>
        <p:spPr bwMode="auto">
          <a:xfrm>
            <a:off x="1394575" y="5642263"/>
            <a:ext cx="34925" cy="152400"/>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1000" dirty="0">
                <a:solidFill>
                  <a:srgbClr val="000000"/>
                </a:solidFill>
              </a:rPr>
              <a:t> </a:t>
            </a:r>
            <a:endParaRPr lang="en-US" dirty="0">
              <a:solidFill>
                <a:srgbClr val="000000"/>
              </a:solidFill>
            </a:endParaRPr>
          </a:p>
        </p:txBody>
      </p:sp>
      <p:sp>
        <p:nvSpPr>
          <p:cNvPr id="402485" name="Rectangle 53"/>
          <p:cNvSpPr>
            <a:spLocks noChangeArrowheads="1"/>
          </p:cNvSpPr>
          <p:nvPr/>
        </p:nvSpPr>
        <p:spPr bwMode="auto">
          <a:xfrm>
            <a:off x="1851775" y="5642263"/>
            <a:ext cx="34925" cy="152400"/>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1000" dirty="0">
                <a:solidFill>
                  <a:srgbClr val="000000"/>
                </a:solidFill>
              </a:rPr>
              <a:t> </a:t>
            </a:r>
            <a:endParaRPr lang="en-US" dirty="0">
              <a:solidFill>
                <a:srgbClr val="000000"/>
              </a:solidFill>
            </a:endParaRPr>
          </a:p>
        </p:txBody>
      </p:sp>
      <p:sp>
        <p:nvSpPr>
          <p:cNvPr id="402488" name="Rectangle 56"/>
          <p:cNvSpPr>
            <a:spLocks noChangeArrowheads="1"/>
          </p:cNvSpPr>
          <p:nvPr/>
        </p:nvSpPr>
        <p:spPr bwMode="auto">
          <a:xfrm>
            <a:off x="1394575" y="5793075"/>
            <a:ext cx="65" cy="276999"/>
          </a:xfrm>
          <a:prstGeom prst="rect">
            <a:avLst/>
          </a:prstGeom>
          <a:solidFill>
            <a:schemeClr val="bg1"/>
          </a:solidFill>
          <a:ln>
            <a:noFill/>
          </a:ln>
        </p:spPr>
        <p:txBody>
          <a:bodyPr wrap="none" lIns="0" tIns="0" rIns="0" bIns="0">
            <a:spAutoFit/>
          </a:bodyPr>
          <a:lstStyle/>
          <a:p>
            <a:pPr fontAlgn="base">
              <a:spcBef>
                <a:spcPct val="0"/>
              </a:spcBef>
              <a:spcAft>
                <a:spcPct val="0"/>
              </a:spcAft>
            </a:pPr>
            <a:endParaRPr lang="en-US" dirty="0">
              <a:solidFill>
                <a:srgbClr val="000000"/>
              </a:solidFill>
            </a:endParaRPr>
          </a:p>
        </p:txBody>
      </p:sp>
      <p:sp>
        <p:nvSpPr>
          <p:cNvPr id="402489" name="Rectangle 57"/>
          <p:cNvSpPr>
            <a:spLocks noChangeArrowheads="1"/>
          </p:cNvSpPr>
          <p:nvPr/>
        </p:nvSpPr>
        <p:spPr bwMode="auto">
          <a:xfrm>
            <a:off x="1851775" y="5783550"/>
            <a:ext cx="65" cy="276999"/>
          </a:xfrm>
          <a:prstGeom prst="rect">
            <a:avLst/>
          </a:prstGeom>
          <a:solidFill>
            <a:schemeClr val="bg1"/>
          </a:solidFill>
          <a:ln>
            <a:noFill/>
          </a:ln>
        </p:spPr>
        <p:txBody>
          <a:bodyPr wrap="none" lIns="0" tIns="0" rIns="0" bIns="0">
            <a:spAutoFit/>
          </a:bodyPr>
          <a:lstStyle/>
          <a:p>
            <a:pPr fontAlgn="base">
              <a:spcBef>
                <a:spcPct val="0"/>
              </a:spcBef>
              <a:spcAft>
                <a:spcPct val="0"/>
              </a:spcAft>
            </a:pPr>
            <a:endParaRPr lang="en-US" dirty="0">
              <a:solidFill>
                <a:srgbClr val="000000"/>
              </a:solidFill>
            </a:endParaRPr>
          </a:p>
        </p:txBody>
      </p:sp>
      <p:grpSp>
        <p:nvGrpSpPr>
          <p:cNvPr id="2" name="Group 60"/>
          <p:cNvGrpSpPr>
            <a:grpSpLocks/>
          </p:cNvGrpSpPr>
          <p:nvPr/>
        </p:nvGrpSpPr>
        <p:grpSpPr bwMode="auto">
          <a:xfrm>
            <a:off x="5975350" y="4475450"/>
            <a:ext cx="1154113" cy="887413"/>
            <a:chOff x="3764" y="2884"/>
            <a:chExt cx="727" cy="559"/>
          </a:xfrm>
          <a:gradFill>
            <a:gsLst>
              <a:gs pos="90000">
                <a:schemeClr val="accent3">
                  <a:lumMod val="60000"/>
                  <a:lumOff val="40000"/>
                </a:schemeClr>
              </a:gs>
              <a:gs pos="0">
                <a:schemeClr val="bg1">
                  <a:lumMod val="75000"/>
                </a:schemeClr>
              </a:gs>
            </a:gsLst>
            <a:lin ang="16200000" scaled="0"/>
          </a:gradFill>
        </p:grpSpPr>
        <p:sp>
          <p:nvSpPr>
            <p:cNvPr id="402490" name="Freeform 58"/>
            <p:cNvSpPr>
              <a:spLocks/>
            </p:cNvSpPr>
            <p:nvPr/>
          </p:nvSpPr>
          <p:spPr bwMode="auto">
            <a:xfrm>
              <a:off x="3764" y="2884"/>
              <a:ext cx="727" cy="559"/>
            </a:xfrm>
            <a:custGeom>
              <a:avLst/>
              <a:gdLst>
                <a:gd name="T0" fmla="*/ 535 w 727"/>
                <a:gd name="T1" fmla="*/ 32 h 559"/>
                <a:gd name="T2" fmla="*/ 519 w 727"/>
                <a:gd name="T3" fmla="*/ 40 h 559"/>
                <a:gd name="T4" fmla="*/ 519 w 727"/>
                <a:gd name="T5" fmla="*/ 56 h 559"/>
                <a:gd name="T6" fmla="*/ 535 w 727"/>
                <a:gd name="T7" fmla="*/ 40 h 559"/>
                <a:gd name="T8" fmla="*/ 559 w 727"/>
                <a:gd name="T9" fmla="*/ 112 h 559"/>
                <a:gd name="T10" fmla="*/ 583 w 727"/>
                <a:gd name="T11" fmla="*/ 136 h 559"/>
                <a:gd name="T12" fmla="*/ 600 w 727"/>
                <a:gd name="T13" fmla="*/ 168 h 559"/>
                <a:gd name="T14" fmla="*/ 607 w 727"/>
                <a:gd name="T15" fmla="*/ 176 h 559"/>
                <a:gd name="T16" fmla="*/ 663 w 727"/>
                <a:gd name="T17" fmla="*/ 296 h 559"/>
                <a:gd name="T18" fmla="*/ 703 w 727"/>
                <a:gd name="T19" fmla="*/ 351 h 559"/>
                <a:gd name="T20" fmla="*/ 720 w 727"/>
                <a:gd name="T21" fmla="*/ 375 h 559"/>
                <a:gd name="T22" fmla="*/ 720 w 727"/>
                <a:gd name="T23" fmla="*/ 407 h 559"/>
                <a:gd name="T24" fmla="*/ 720 w 727"/>
                <a:gd name="T25" fmla="*/ 479 h 559"/>
                <a:gd name="T26" fmla="*/ 711 w 727"/>
                <a:gd name="T27" fmla="*/ 519 h 559"/>
                <a:gd name="T28" fmla="*/ 696 w 727"/>
                <a:gd name="T29" fmla="*/ 543 h 559"/>
                <a:gd name="T30" fmla="*/ 663 w 727"/>
                <a:gd name="T31" fmla="*/ 559 h 559"/>
                <a:gd name="T32" fmla="*/ 648 w 727"/>
                <a:gd name="T33" fmla="*/ 543 h 559"/>
                <a:gd name="T34" fmla="*/ 655 w 727"/>
                <a:gd name="T35" fmla="*/ 535 h 559"/>
                <a:gd name="T36" fmla="*/ 648 w 727"/>
                <a:gd name="T37" fmla="*/ 519 h 559"/>
                <a:gd name="T38" fmla="*/ 639 w 727"/>
                <a:gd name="T39" fmla="*/ 535 h 559"/>
                <a:gd name="T40" fmla="*/ 583 w 727"/>
                <a:gd name="T41" fmla="*/ 487 h 559"/>
                <a:gd name="T42" fmla="*/ 567 w 727"/>
                <a:gd name="T43" fmla="*/ 447 h 559"/>
                <a:gd name="T44" fmla="*/ 535 w 727"/>
                <a:gd name="T45" fmla="*/ 423 h 559"/>
                <a:gd name="T46" fmla="*/ 535 w 727"/>
                <a:gd name="T47" fmla="*/ 383 h 559"/>
                <a:gd name="T48" fmla="*/ 528 w 727"/>
                <a:gd name="T49" fmla="*/ 399 h 559"/>
                <a:gd name="T50" fmla="*/ 504 w 727"/>
                <a:gd name="T51" fmla="*/ 391 h 559"/>
                <a:gd name="T52" fmla="*/ 471 w 727"/>
                <a:gd name="T53" fmla="*/ 343 h 559"/>
                <a:gd name="T54" fmla="*/ 480 w 727"/>
                <a:gd name="T55" fmla="*/ 311 h 559"/>
                <a:gd name="T56" fmla="*/ 463 w 727"/>
                <a:gd name="T57" fmla="*/ 320 h 559"/>
                <a:gd name="T58" fmla="*/ 456 w 727"/>
                <a:gd name="T59" fmla="*/ 303 h 559"/>
                <a:gd name="T60" fmla="*/ 456 w 727"/>
                <a:gd name="T61" fmla="*/ 263 h 559"/>
                <a:gd name="T62" fmla="*/ 447 w 727"/>
                <a:gd name="T63" fmla="*/ 200 h 559"/>
                <a:gd name="T64" fmla="*/ 415 w 727"/>
                <a:gd name="T65" fmla="*/ 184 h 559"/>
                <a:gd name="T66" fmla="*/ 415 w 727"/>
                <a:gd name="T67" fmla="*/ 176 h 559"/>
                <a:gd name="T68" fmla="*/ 375 w 727"/>
                <a:gd name="T69" fmla="*/ 152 h 559"/>
                <a:gd name="T70" fmla="*/ 351 w 727"/>
                <a:gd name="T71" fmla="*/ 112 h 559"/>
                <a:gd name="T72" fmla="*/ 296 w 727"/>
                <a:gd name="T73" fmla="*/ 104 h 559"/>
                <a:gd name="T74" fmla="*/ 272 w 727"/>
                <a:gd name="T75" fmla="*/ 120 h 559"/>
                <a:gd name="T76" fmla="*/ 248 w 727"/>
                <a:gd name="T77" fmla="*/ 144 h 559"/>
                <a:gd name="T78" fmla="*/ 231 w 727"/>
                <a:gd name="T79" fmla="*/ 152 h 559"/>
                <a:gd name="T80" fmla="*/ 200 w 727"/>
                <a:gd name="T81" fmla="*/ 152 h 559"/>
                <a:gd name="T82" fmla="*/ 200 w 727"/>
                <a:gd name="T83" fmla="*/ 136 h 559"/>
                <a:gd name="T84" fmla="*/ 183 w 727"/>
                <a:gd name="T85" fmla="*/ 112 h 559"/>
                <a:gd name="T86" fmla="*/ 168 w 727"/>
                <a:gd name="T87" fmla="*/ 96 h 559"/>
                <a:gd name="T88" fmla="*/ 120 w 727"/>
                <a:gd name="T89" fmla="*/ 96 h 559"/>
                <a:gd name="T90" fmla="*/ 128 w 727"/>
                <a:gd name="T91" fmla="*/ 96 h 559"/>
                <a:gd name="T92" fmla="*/ 87 w 727"/>
                <a:gd name="T93" fmla="*/ 88 h 559"/>
                <a:gd name="T94" fmla="*/ 56 w 727"/>
                <a:gd name="T95" fmla="*/ 104 h 559"/>
                <a:gd name="T96" fmla="*/ 56 w 727"/>
                <a:gd name="T97" fmla="*/ 96 h 559"/>
                <a:gd name="T98" fmla="*/ 48 w 727"/>
                <a:gd name="T99" fmla="*/ 88 h 559"/>
                <a:gd name="T100" fmla="*/ 39 w 727"/>
                <a:gd name="T101" fmla="*/ 96 h 559"/>
                <a:gd name="T102" fmla="*/ 15 w 727"/>
                <a:gd name="T103" fmla="*/ 112 h 559"/>
                <a:gd name="T104" fmla="*/ 15 w 727"/>
                <a:gd name="T105" fmla="*/ 96 h 559"/>
                <a:gd name="T106" fmla="*/ 24 w 727"/>
                <a:gd name="T107" fmla="*/ 88 h 559"/>
                <a:gd name="T108" fmla="*/ 0 w 727"/>
                <a:gd name="T109" fmla="*/ 64 h 559"/>
                <a:gd name="T110" fmla="*/ 240 w 727"/>
                <a:gd name="T111" fmla="*/ 48 h 559"/>
                <a:gd name="T112" fmla="*/ 487 w 727"/>
                <a:gd name="T113" fmla="*/ 48 h 559"/>
                <a:gd name="T114" fmla="*/ 480 w 727"/>
                <a:gd name="T115" fmla="*/ 24 h 559"/>
                <a:gd name="T116" fmla="*/ 495 w 727"/>
                <a:gd name="T117" fmla="*/ 8 h 559"/>
                <a:gd name="T118" fmla="*/ 528 w 727"/>
                <a:gd name="T119" fmla="*/ 8 h 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27" h="559">
                  <a:moveTo>
                    <a:pt x="528" y="32"/>
                  </a:moveTo>
                  <a:lnTo>
                    <a:pt x="528" y="32"/>
                  </a:lnTo>
                  <a:lnTo>
                    <a:pt x="535" y="32"/>
                  </a:lnTo>
                  <a:lnTo>
                    <a:pt x="535" y="40"/>
                  </a:lnTo>
                  <a:lnTo>
                    <a:pt x="528" y="40"/>
                  </a:lnTo>
                  <a:lnTo>
                    <a:pt x="519" y="40"/>
                  </a:lnTo>
                  <a:lnTo>
                    <a:pt x="519" y="56"/>
                  </a:lnTo>
                  <a:lnTo>
                    <a:pt x="519" y="64"/>
                  </a:lnTo>
                  <a:lnTo>
                    <a:pt x="519" y="56"/>
                  </a:lnTo>
                  <a:lnTo>
                    <a:pt x="519" y="48"/>
                  </a:lnTo>
                  <a:lnTo>
                    <a:pt x="528" y="40"/>
                  </a:lnTo>
                  <a:lnTo>
                    <a:pt x="535" y="40"/>
                  </a:lnTo>
                  <a:lnTo>
                    <a:pt x="552" y="80"/>
                  </a:lnTo>
                  <a:lnTo>
                    <a:pt x="552" y="96"/>
                  </a:lnTo>
                  <a:lnTo>
                    <a:pt x="559" y="112"/>
                  </a:lnTo>
                  <a:lnTo>
                    <a:pt x="567" y="104"/>
                  </a:lnTo>
                  <a:lnTo>
                    <a:pt x="576" y="112"/>
                  </a:lnTo>
                  <a:lnTo>
                    <a:pt x="583" y="136"/>
                  </a:lnTo>
                  <a:lnTo>
                    <a:pt x="591" y="144"/>
                  </a:lnTo>
                  <a:lnTo>
                    <a:pt x="600" y="160"/>
                  </a:lnTo>
                  <a:lnTo>
                    <a:pt x="600" y="168"/>
                  </a:lnTo>
                  <a:lnTo>
                    <a:pt x="583" y="144"/>
                  </a:lnTo>
                  <a:lnTo>
                    <a:pt x="600" y="168"/>
                  </a:lnTo>
                  <a:lnTo>
                    <a:pt x="607" y="176"/>
                  </a:lnTo>
                  <a:lnTo>
                    <a:pt x="615" y="192"/>
                  </a:lnTo>
                  <a:lnTo>
                    <a:pt x="624" y="224"/>
                  </a:lnTo>
                  <a:lnTo>
                    <a:pt x="663" y="296"/>
                  </a:lnTo>
                  <a:lnTo>
                    <a:pt x="687" y="327"/>
                  </a:lnTo>
                  <a:lnTo>
                    <a:pt x="696" y="343"/>
                  </a:lnTo>
                  <a:lnTo>
                    <a:pt x="703" y="351"/>
                  </a:lnTo>
                  <a:lnTo>
                    <a:pt x="703" y="359"/>
                  </a:lnTo>
                  <a:lnTo>
                    <a:pt x="703" y="367"/>
                  </a:lnTo>
                  <a:lnTo>
                    <a:pt x="720" y="375"/>
                  </a:lnTo>
                  <a:lnTo>
                    <a:pt x="711" y="375"/>
                  </a:lnTo>
                  <a:lnTo>
                    <a:pt x="720" y="383"/>
                  </a:lnTo>
                  <a:lnTo>
                    <a:pt x="720" y="407"/>
                  </a:lnTo>
                  <a:lnTo>
                    <a:pt x="727" y="447"/>
                  </a:lnTo>
                  <a:lnTo>
                    <a:pt x="720" y="471"/>
                  </a:lnTo>
                  <a:lnTo>
                    <a:pt x="720" y="479"/>
                  </a:lnTo>
                  <a:lnTo>
                    <a:pt x="711" y="495"/>
                  </a:lnTo>
                  <a:lnTo>
                    <a:pt x="711" y="511"/>
                  </a:lnTo>
                  <a:lnTo>
                    <a:pt x="711" y="519"/>
                  </a:lnTo>
                  <a:lnTo>
                    <a:pt x="711" y="543"/>
                  </a:lnTo>
                  <a:lnTo>
                    <a:pt x="703" y="543"/>
                  </a:lnTo>
                  <a:lnTo>
                    <a:pt x="696" y="543"/>
                  </a:lnTo>
                  <a:lnTo>
                    <a:pt x="687" y="551"/>
                  </a:lnTo>
                  <a:lnTo>
                    <a:pt x="672" y="551"/>
                  </a:lnTo>
                  <a:lnTo>
                    <a:pt x="663" y="559"/>
                  </a:lnTo>
                  <a:lnTo>
                    <a:pt x="648" y="559"/>
                  </a:lnTo>
                  <a:lnTo>
                    <a:pt x="639" y="543"/>
                  </a:lnTo>
                  <a:lnTo>
                    <a:pt x="648" y="543"/>
                  </a:lnTo>
                  <a:lnTo>
                    <a:pt x="655" y="551"/>
                  </a:lnTo>
                  <a:lnTo>
                    <a:pt x="663" y="543"/>
                  </a:lnTo>
                  <a:lnTo>
                    <a:pt x="655" y="535"/>
                  </a:lnTo>
                  <a:lnTo>
                    <a:pt x="663" y="527"/>
                  </a:lnTo>
                  <a:lnTo>
                    <a:pt x="655" y="511"/>
                  </a:lnTo>
                  <a:lnTo>
                    <a:pt x="648" y="519"/>
                  </a:lnTo>
                  <a:lnTo>
                    <a:pt x="655" y="527"/>
                  </a:lnTo>
                  <a:lnTo>
                    <a:pt x="648" y="535"/>
                  </a:lnTo>
                  <a:lnTo>
                    <a:pt x="639" y="535"/>
                  </a:lnTo>
                  <a:lnTo>
                    <a:pt x="624" y="503"/>
                  </a:lnTo>
                  <a:lnTo>
                    <a:pt x="600" y="487"/>
                  </a:lnTo>
                  <a:lnTo>
                    <a:pt x="583" y="487"/>
                  </a:lnTo>
                  <a:lnTo>
                    <a:pt x="576" y="487"/>
                  </a:lnTo>
                  <a:lnTo>
                    <a:pt x="567" y="479"/>
                  </a:lnTo>
                  <a:lnTo>
                    <a:pt x="567" y="447"/>
                  </a:lnTo>
                  <a:lnTo>
                    <a:pt x="552" y="439"/>
                  </a:lnTo>
                  <a:lnTo>
                    <a:pt x="543" y="431"/>
                  </a:lnTo>
                  <a:lnTo>
                    <a:pt x="535" y="423"/>
                  </a:lnTo>
                  <a:lnTo>
                    <a:pt x="535" y="407"/>
                  </a:lnTo>
                  <a:lnTo>
                    <a:pt x="528" y="399"/>
                  </a:lnTo>
                  <a:lnTo>
                    <a:pt x="535" y="383"/>
                  </a:lnTo>
                  <a:lnTo>
                    <a:pt x="528" y="391"/>
                  </a:lnTo>
                  <a:lnTo>
                    <a:pt x="511" y="383"/>
                  </a:lnTo>
                  <a:lnTo>
                    <a:pt x="528" y="399"/>
                  </a:lnTo>
                  <a:lnTo>
                    <a:pt x="528" y="407"/>
                  </a:lnTo>
                  <a:lnTo>
                    <a:pt x="519" y="407"/>
                  </a:lnTo>
                  <a:lnTo>
                    <a:pt x="504" y="391"/>
                  </a:lnTo>
                  <a:lnTo>
                    <a:pt x="495" y="383"/>
                  </a:lnTo>
                  <a:lnTo>
                    <a:pt x="495" y="375"/>
                  </a:lnTo>
                  <a:lnTo>
                    <a:pt x="471" y="343"/>
                  </a:lnTo>
                  <a:lnTo>
                    <a:pt x="480" y="343"/>
                  </a:lnTo>
                  <a:lnTo>
                    <a:pt x="480" y="327"/>
                  </a:lnTo>
                  <a:lnTo>
                    <a:pt x="480" y="311"/>
                  </a:lnTo>
                  <a:lnTo>
                    <a:pt x="471" y="296"/>
                  </a:lnTo>
                  <a:lnTo>
                    <a:pt x="463" y="311"/>
                  </a:lnTo>
                  <a:lnTo>
                    <a:pt x="463" y="320"/>
                  </a:lnTo>
                  <a:lnTo>
                    <a:pt x="463" y="327"/>
                  </a:lnTo>
                  <a:lnTo>
                    <a:pt x="447" y="311"/>
                  </a:lnTo>
                  <a:lnTo>
                    <a:pt x="456" y="303"/>
                  </a:lnTo>
                  <a:lnTo>
                    <a:pt x="456" y="287"/>
                  </a:lnTo>
                  <a:lnTo>
                    <a:pt x="447" y="272"/>
                  </a:lnTo>
                  <a:lnTo>
                    <a:pt x="456" y="263"/>
                  </a:lnTo>
                  <a:lnTo>
                    <a:pt x="456" y="224"/>
                  </a:lnTo>
                  <a:lnTo>
                    <a:pt x="456" y="216"/>
                  </a:lnTo>
                  <a:lnTo>
                    <a:pt x="447" y="200"/>
                  </a:lnTo>
                  <a:lnTo>
                    <a:pt x="439" y="184"/>
                  </a:lnTo>
                  <a:lnTo>
                    <a:pt x="432" y="184"/>
                  </a:lnTo>
                  <a:lnTo>
                    <a:pt x="415" y="184"/>
                  </a:lnTo>
                  <a:lnTo>
                    <a:pt x="408" y="184"/>
                  </a:lnTo>
                  <a:lnTo>
                    <a:pt x="408" y="176"/>
                  </a:lnTo>
                  <a:lnTo>
                    <a:pt x="415" y="176"/>
                  </a:lnTo>
                  <a:lnTo>
                    <a:pt x="408" y="168"/>
                  </a:lnTo>
                  <a:lnTo>
                    <a:pt x="391" y="160"/>
                  </a:lnTo>
                  <a:lnTo>
                    <a:pt x="375" y="152"/>
                  </a:lnTo>
                  <a:lnTo>
                    <a:pt x="375" y="144"/>
                  </a:lnTo>
                  <a:lnTo>
                    <a:pt x="360" y="128"/>
                  </a:lnTo>
                  <a:lnTo>
                    <a:pt x="351" y="112"/>
                  </a:lnTo>
                  <a:lnTo>
                    <a:pt x="327" y="104"/>
                  </a:lnTo>
                  <a:lnTo>
                    <a:pt x="312" y="104"/>
                  </a:lnTo>
                  <a:lnTo>
                    <a:pt x="296" y="104"/>
                  </a:lnTo>
                  <a:lnTo>
                    <a:pt x="288" y="112"/>
                  </a:lnTo>
                  <a:lnTo>
                    <a:pt x="288" y="120"/>
                  </a:lnTo>
                  <a:lnTo>
                    <a:pt x="272" y="120"/>
                  </a:lnTo>
                  <a:lnTo>
                    <a:pt x="264" y="136"/>
                  </a:lnTo>
                  <a:lnTo>
                    <a:pt x="255" y="144"/>
                  </a:lnTo>
                  <a:lnTo>
                    <a:pt x="248" y="144"/>
                  </a:lnTo>
                  <a:lnTo>
                    <a:pt x="248" y="136"/>
                  </a:lnTo>
                  <a:lnTo>
                    <a:pt x="240" y="152"/>
                  </a:lnTo>
                  <a:lnTo>
                    <a:pt x="231" y="152"/>
                  </a:lnTo>
                  <a:lnTo>
                    <a:pt x="224" y="152"/>
                  </a:lnTo>
                  <a:lnTo>
                    <a:pt x="207" y="160"/>
                  </a:lnTo>
                  <a:lnTo>
                    <a:pt x="200" y="152"/>
                  </a:lnTo>
                  <a:lnTo>
                    <a:pt x="207" y="152"/>
                  </a:lnTo>
                  <a:lnTo>
                    <a:pt x="207" y="144"/>
                  </a:lnTo>
                  <a:lnTo>
                    <a:pt x="200" y="136"/>
                  </a:lnTo>
                  <a:lnTo>
                    <a:pt x="176" y="120"/>
                  </a:lnTo>
                  <a:lnTo>
                    <a:pt x="192" y="120"/>
                  </a:lnTo>
                  <a:lnTo>
                    <a:pt x="183" y="112"/>
                  </a:lnTo>
                  <a:lnTo>
                    <a:pt x="176" y="112"/>
                  </a:lnTo>
                  <a:lnTo>
                    <a:pt x="183" y="96"/>
                  </a:lnTo>
                  <a:lnTo>
                    <a:pt x="168" y="96"/>
                  </a:lnTo>
                  <a:lnTo>
                    <a:pt x="168" y="112"/>
                  </a:lnTo>
                  <a:lnTo>
                    <a:pt x="152" y="104"/>
                  </a:lnTo>
                  <a:lnTo>
                    <a:pt x="120" y="96"/>
                  </a:lnTo>
                  <a:lnTo>
                    <a:pt x="104" y="96"/>
                  </a:lnTo>
                  <a:lnTo>
                    <a:pt x="111" y="96"/>
                  </a:lnTo>
                  <a:lnTo>
                    <a:pt x="128" y="96"/>
                  </a:lnTo>
                  <a:lnTo>
                    <a:pt x="135" y="88"/>
                  </a:lnTo>
                  <a:lnTo>
                    <a:pt x="120" y="88"/>
                  </a:lnTo>
                  <a:lnTo>
                    <a:pt x="87" y="88"/>
                  </a:lnTo>
                  <a:lnTo>
                    <a:pt x="80" y="96"/>
                  </a:lnTo>
                  <a:lnTo>
                    <a:pt x="63" y="96"/>
                  </a:lnTo>
                  <a:lnTo>
                    <a:pt x="56" y="104"/>
                  </a:lnTo>
                  <a:lnTo>
                    <a:pt x="48" y="104"/>
                  </a:lnTo>
                  <a:lnTo>
                    <a:pt x="48" y="96"/>
                  </a:lnTo>
                  <a:lnTo>
                    <a:pt x="56" y="96"/>
                  </a:lnTo>
                  <a:lnTo>
                    <a:pt x="63" y="88"/>
                  </a:lnTo>
                  <a:lnTo>
                    <a:pt x="56" y="88"/>
                  </a:lnTo>
                  <a:lnTo>
                    <a:pt x="48" y="88"/>
                  </a:lnTo>
                  <a:lnTo>
                    <a:pt x="39" y="80"/>
                  </a:lnTo>
                  <a:lnTo>
                    <a:pt x="39" y="88"/>
                  </a:lnTo>
                  <a:lnTo>
                    <a:pt x="39" y="96"/>
                  </a:lnTo>
                  <a:lnTo>
                    <a:pt x="32" y="104"/>
                  </a:lnTo>
                  <a:lnTo>
                    <a:pt x="32" y="112"/>
                  </a:lnTo>
                  <a:lnTo>
                    <a:pt x="15" y="112"/>
                  </a:lnTo>
                  <a:lnTo>
                    <a:pt x="24" y="104"/>
                  </a:lnTo>
                  <a:lnTo>
                    <a:pt x="24" y="96"/>
                  </a:lnTo>
                  <a:lnTo>
                    <a:pt x="15" y="96"/>
                  </a:lnTo>
                  <a:lnTo>
                    <a:pt x="24" y="96"/>
                  </a:lnTo>
                  <a:lnTo>
                    <a:pt x="15" y="88"/>
                  </a:lnTo>
                  <a:lnTo>
                    <a:pt x="24" y="88"/>
                  </a:lnTo>
                  <a:lnTo>
                    <a:pt x="24" y="72"/>
                  </a:lnTo>
                  <a:lnTo>
                    <a:pt x="8" y="64"/>
                  </a:lnTo>
                  <a:lnTo>
                    <a:pt x="0" y="64"/>
                  </a:lnTo>
                  <a:lnTo>
                    <a:pt x="0" y="48"/>
                  </a:lnTo>
                  <a:lnTo>
                    <a:pt x="224" y="24"/>
                  </a:lnTo>
                  <a:lnTo>
                    <a:pt x="240" y="48"/>
                  </a:lnTo>
                  <a:lnTo>
                    <a:pt x="463" y="32"/>
                  </a:lnTo>
                  <a:lnTo>
                    <a:pt x="471" y="48"/>
                  </a:lnTo>
                  <a:lnTo>
                    <a:pt x="487" y="48"/>
                  </a:lnTo>
                  <a:lnTo>
                    <a:pt x="487" y="40"/>
                  </a:lnTo>
                  <a:lnTo>
                    <a:pt x="480" y="32"/>
                  </a:lnTo>
                  <a:lnTo>
                    <a:pt x="480" y="24"/>
                  </a:lnTo>
                  <a:lnTo>
                    <a:pt x="480" y="8"/>
                  </a:lnTo>
                  <a:lnTo>
                    <a:pt x="487" y="0"/>
                  </a:lnTo>
                  <a:lnTo>
                    <a:pt x="495" y="8"/>
                  </a:lnTo>
                  <a:lnTo>
                    <a:pt x="511" y="8"/>
                  </a:lnTo>
                  <a:lnTo>
                    <a:pt x="519" y="8"/>
                  </a:lnTo>
                  <a:lnTo>
                    <a:pt x="528" y="8"/>
                  </a:lnTo>
                  <a:lnTo>
                    <a:pt x="528" y="16"/>
                  </a:lnTo>
                  <a:lnTo>
                    <a:pt x="528" y="32"/>
                  </a:lnTo>
                  <a:close/>
                </a:path>
              </a:pathLst>
            </a:custGeom>
            <a:grpFill/>
            <a:ln w="9525">
              <a:solidFill>
                <a:srgbClr val="000000"/>
              </a:solidFill>
              <a:round/>
              <a:headEnd/>
              <a:tailEnd/>
            </a:ln>
            <a:extLst/>
          </p:spPr>
          <p:txBody>
            <a:bodyPr/>
            <a:lstStyle/>
            <a:p>
              <a:pPr fontAlgn="base">
                <a:spcBef>
                  <a:spcPct val="0"/>
                </a:spcBef>
                <a:spcAft>
                  <a:spcPct val="0"/>
                </a:spcAft>
              </a:pPr>
              <a:endParaRPr lang="en-US" dirty="0">
                <a:solidFill>
                  <a:srgbClr val="000000"/>
                </a:solidFill>
              </a:endParaRPr>
            </a:p>
          </p:txBody>
        </p:sp>
        <p:sp>
          <p:nvSpPr>
            <p:cNvPr id="402491" name="Freeform 59"/>
            <p:cNvSpPr>
              <a:spLocks/>
            </p:cNvSpPr>
            <p:nvPr/>
          </p:nvSpPr>
          <p:spPr bwMode="auto">
            <a:xfrm>
              <a:off x="3764" y="2884"/>
              <a:ext cx="727" cy="559"/>
            </a:xfrm>
            <a:custGeom>
              <a:avLst/>
              <a:gdLst>
                <a:gd name="T0" fmla="*/ 535 w 727"/>
                <a:gd name="T1" fmla="*/ 32 h 559"/>
                <a:gd name="T2" fmla="*/ 519 w 727"/>
                <a:gd name="T3" fmla="*/ 40 h 559"/>
                <a:gd name="T4" fmla="*/ 519 w 727"/>
                <a:gd name="T5" fmla="*/ 56 h 559"/>
                <a:gd name="T6" fmla="*/ 535 w 727"/>
                <a:gd name="T7" fmla="*/ 40 h 559"/>
                <a:gd name="T8" fmla="*/ 559 w 727"/>
                <a:gd name="T9" fmla="*/ 112 h 559"/>
                <a:gd name="T10" fmla="*/ 583 w 727"/>
                <a:gd name="T11" fmla="*/ 136 h 559"/>
                <a:gd name="T12" fmla="*/ 600 w 727"/>
                <a:gd name="T13" fmla="*/ 168 h 559"/>
                <a:gd name="T14" fmla="*/ 607 w 727"/>
                <a:gd name="T15" fmla="*/ 176 h 559"/>
                <a:gd name="T16" fmla="*/ 663 w 727"/>
                <a:gd name="T17" fmla="*/ 296 h 559"/>
                <a:gd name="T18" fmla="*/ 703 w 727"/>
                <a:gd name="T19" fmla="*/ 351 h 559"/>
                <a:gd name="T20" fmla="*/ 720 w 727"/>
                <a:gd name="T21" fmla="*/ 375 h 559"/>
                <a:gd name="T22" fmla="*/ 720 w 727"/>
                <a:gd name="T23" fmla="*/ 407 h 559"/>
                <a:gd name="T24" fmla="*/ 720 w 727"/>
                <a:gd name="T25" fmla="*/ 479 h 559"/>
                <a:gd name="T26" fmla="*/ 711 w 727"/>
                <a:gd name="T27" fmla="*/ 519 h 559"/>
                <a:gd name="T28" fmla="*/ 696 w 727"/>
                <a:gd name="T29" fmla="*/ 543 h 559"/>
                <a:gd name="T30" fmla="*/ 663 w 727"/>
                <a:gd name="T31" fmla="*/ 559 h 559"/>
                <a:gd name="T32" fmla="*/ 648 w 727"/>
                <a:gd name="T33" fmla="*/ 543 h 559"/>
                <a:gd name="T34" fmla="*/ 655 w 727"/>
                <a:gd name="T35" fmla="*/ 535 h 559"/>
                <a:gd name="T36" fmla="*/ 648 w 727"/>
                <a:gd name="T37" fmla="*/ 519 h 559"/>
                <a:gd name="T38" fmla="*/ 639 w 727"/>
                <a:gd name="T39" fmla="*/ 535 h 559"/>
                <a:gd name="T40" fmla="*/ 583 w 727"/>
                <a:gd name="T41" fmla="*/ 487 h 559"/>
                <a:gd name="T42" fmla="*/ 567 w 727"/>
                <a:gd name="T43" fmla="*/ 447 h 559"/>
                <a:gd name="T44" fmla="*/ 535 w 727"/>
                <a:gd name="T45" fmla="*/ 423 h 559"/>
                <a:gd name="T46" fmla="*/ 535 w 727"/>
                <a:gd name="T47" fmla="*/ 383 h 559"/>
                <a:gd name="T48" fmla="*/ 528 w 727"/>
                <a:gd name="T49" fmla="*/ 399 h 559"/>
                <a:gd name="T50" fmla="*/ 504 w 727"/>
                <a:gd name="T51" fmla="*/ 391 h 559"/>
                <a:gd name="T52" fmla="*/ 471 w 727"/>
                <a:gd name="T53" fmla="*/ 343 h 559"/>
                <a:gd name="T54" fmla="*/ 480 w 727"/>
                <a:gd name="T55" fmla="*/ 311 h 559"/>
                <a:gd name="T56" fmla="*/ 463 w 727"/>
                <a:gd name="T57" fmla="*/ 320 h 559"/>
                <a:gd name="T58" fmla="*/ 456 w 727"/>
                <a:gd name="T59" fmla="*/ 303 h 559"/>
                <a:gd name="T60" fmla="*/ 456 w 727"/>
                <a:gd name="T61" fmla="*/ 263 h 559"/>
                <a:gd name="T62" fmla="*/ 447 w 727"/>
                <a:gd name="T63" fmla="*/ 200 h 559"/>
                <a:gd name="T64" fmla="*/ 415 w 727"/>
                <a:gd name="T65" fmla="*/ 184 h 559"/>
                <a:gd name="T66" fmla="*/ 415 w 727"/>
                <a:gd name="T67" fmla="*/ 176 h 559"/>
                <a:gd name="T68" fmla="*/ 375 w 727"/>
                <a:gd name="T69" fmla="*/ 152 h 559"/>
                <a:gd name="T70" fmla="*/ 351 w 727"/>
                <a:gd name="T71" fmla="*/ 112 h 559"/>
                <a:gd name="T72" fmla="*/ 296 w 727"/>
                <a:gd name="T73" fmla="*/ 104 h 559"/>
                <a:gd name="T74" fmla="*/ 272 w 727"/>
                <a:gd name="T75" fmla="*/ 120 h 559"/>
                <a:gd name="T76" fmla="*/ 248 w 727"/>
                <a:gd name="T77" fmla="*/ 144 h 559"/>
                <a:gd name="T78" fmla="*/ 231 w 727"/>
                <a:gd name="T79" fmla="*/ 152 h 559"/>
                <a:gd name="T80" fmla="*/ 200 w 727"/>
                <a:gd name="T81" fmla="*/ 152 h 559"/>
                <a:gd name="T82" fmla="*/ 200 w 727"/>
                <a:gd name="T83" fmla="*/ 136 h 559"/>
                <a:gd name="T84" fmla="*/ 183 w 727"/>
                <a:gd name="T85" fmla="*/ 112 h 559"/>
                <a:gd name="T86" fmla="*/ 168 w 727"/>
                <a:gd name="T87" fmla="*/ 96 h 559"/>
                <a:gd name="T88" fmla="*/ 120 w 727"/>
                <a:gd name="T89" fmla="*/ 96 h 559"/>
                <a:gd name="T90" fmla="*/ 128 w 727"/>
                <a:gd name="T91" fmla="*/ 96 h 559"/>
                <a:gd name="T92" fmla="*/ 87 w 727"/>
                <a:gd name="T93" fmla="*/ 88 h 559"/>
                <a:gd name="T94" fmla="*/ 56 w 727"/>
                <a:gd name="T95" fmla="*/ 104 h 559"/>
                <a:gd name="T96" fmla="*/ 56 w 727"/>
                <a:gd name="T97" fmla="*/ 96 h 559"/>
                <a:gd name="T98" fmla="*/ 48 w 727"/>
                <a:gd name="T99" fmla="*/ 88 h 559"/>
                <a:gd name="T100" fmla="*/ 39 w 727"/>
                <a:gd name="T101" fmla="*/ 96 h 559"/>
                <a:gd name="T102" fmla="*/ 15 w 727"/>
                <a:gd name="T103" fmla="*/ 112 h 559"/>
                <a:gd name="T104" fmla="*/ 15 w 727"/>
                <a:gd name="T105" fmla="*/ 96 h 559"/>
                <a:gd name="T106" fmla="*/ 24 w 727"/>
                <a:gd name="T107" fmla="*/ 88 h 559"/>
                <a:gd name="T108" fmla="*/ 0 w 727"/>
                <a:gd name="T109" fmla="*/ 64 h 559"/>
                <a:gd name="T110" fmla="*/ 240 w 727"/>
                <a:gd name="T111" fmla="*/ 48 h 559"/>
                <a:gd name="T112" fmla="*/ 487 w 727"/>
                <a:gd name="T113" fmla="*/ 48 h 559"/>
                <a:gd name="T114" fmla="*/ 480 w 727"/>
                <a:gd name="T115" fmla="*/ 24 h 559"/>
                <a:gd name="T116" fmla="*/ 495 w 727"/>
                <a:gd name="T117" fmla="*/ 8 h 559"/>
                <a:gd name="T118" fmla="*/ 528 w 727"/>
                <a:gd name="T119" fmla="*/ 8 h 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27" h="559">
                  <a:moveTo>
                    <a:pt x="528" y="32"/>
                  </a:moveTo>
                  <a:lnTo>
                    <a:pt x="528" y="32"/>
                  </a:lnTo>
                  <a:lnTo>
                    <a:pt x="535" y="32"/>
                  </a:lnTo>
                  <a:lnTo>
                    <a:pt x="535" y="40"/>
                  </a:lnTo>
                  <a:lnTo>
                    <a:pt x="528" y="40"/>
                  </a:lnTo>
                  <a:lnTo>
                    <a:pt x="519" y="40"/>
                  </a:lnTo>
                  <a:lnTo>
                    <a:pt x="519" y="56"/>
                  </a:lnTo>
                  <a:lnTo>
                    <a:pt x="519" y="64"/>
                  </a:lnTo>
                  <a:lnTo>
                    <a:pt x="519" y="56"/>
                  </a:lnTo>
                  <a:lnTo>
                    <a:pt x="519" y="48"/>
                  </a:lnTo>
                  <a:lnTo>
                    <a:pt x="528" y="40"/>
                  </a:lnTo>
                  <a:lnTo>
                    <a:pt x="535" y="40"/>
                  </a:lnTo>
                  <a:lnTo>
                    <a:pt x="552" y="80"/>
                  </a:lnTo>
                  <a:lnTo>
                    <a:pt x="552" y="96"/>
                  </a:lnTo>
                  <a:lnTo>
                    <a:pt x="559" y="112"/>
                  </a:lnTo>
                  <a:lnTo>
                    <a:pt x="567" y="104"/>
                  </a:lnTo>
                  <a:lnTo>
                    <a:pt x="576" y="112"/>
                  </a:lnTo>
                  <a:lnTo>
                    <a:pt x="583" y="136"/>
                  </a:lnTo>
                  <a:lnTo>
                    <a:pt x="591" y="144"/>
                  </a:lnTo>
                  <a:lnTo>
                    <a:pt x="600" y="160"/>
                  </a:lnTo>
                  <a:lnTo>
                    <a:pt x="600" y="168"/>
                  </a:lnTo>
                  <a:lnTo>
                    <a:pt x="583" y="144"/>
                  </a:lnTo>
                  <a:lnTo>
                    <a:pt x="600" y="168"/>
                  </a:lnTo>
                  <a:lnTo>
                    <a:pt x="607" y="176"/>
                  </a:lnTo>
                  <a:lnTo>
                    <a:pt x="615" y="192"/>
                  </a:lnTo>
                  <a:lnTo>
                    <a:pt x="624" y="224"/>
                  </a:lnTo>
                  <a:lnTo>
                    <a:pt x="663" y="296"/>
                  </a:lnTo>
                  <a:lnTo>
                    <a:pt x="687" y="327"/>
                  </a:lnTo>
                  <a:lnTo>
                    <a:pt x="696" y="343"/>
                  </a:lnTo>
                  <a:lnTo>
                    <a:pt x="703" y="351"/>
                  </a:lnTo>
                  <a:lnTo>
                    <a:pt x="703" y="359"/>
                  </a:lnTo>
                  <a:lnTo>
                    <a:pt x="703" y="367"/>
                  </a:lnTo>
                  <a:lnTo>
                    <a:pt x="720" y="375"/>
                  </a:lnTo>
                  <a:lnTo>
                    <a:pt x="711" y="375"/>
                  </a:lnTo>
                  <a:lnTo>
                    <a:pt x="720" y="383"/>
                  </a:lnTo>
                  <a:lnTo>
                    <a:pt x="720" y="407"/>
                  </a:lnTo>
                  <a:lnTo>
                    <a:pt x="727" y="447"/>
                  </a:lnTo>
                  <a:lnTo>
                    <a:pt x="720" y="471"/>
                  </a:lnTo>
                  <a:lnTo>
                    <a:pt x="720" y="479"/>
                  </a:lnTo>
                  <a:lnTo>
                    <a:pt x="711" y="495"/>
                  </a:lnTo>
                  <a:lnTo>
                    <a:pt x="711" y="511"/>
                  </a:lnTo>
                  <a:lnTo>
                    <a:pt x="711" y="519"/>
                  </a:lnTo>
                  <a:lnTo>
                    <a:pt x="711" y="543"/>
                  </a:lnTo>
                  <a:lnTo>
                    <a:pt x="703" y="543"/>
                  </a:lnTo>
                  <a:lnTo>
                    <a:pt x="696" y="543"/>
                  </a:lnTo>
                  <a:lnTo>
                    <a:pt x="687" y="551"/>
                  </a:lnTo>
                  <a:lnTo>
                    <a:pt x="672" y="551"/>
                  </a:lnTo>
                  <a:lnTo>
                    <a:pt x="663" y="559"/>
                  </a:lnTo>
                  <a:lnTo>
                    <a:pt x="648" y="559"/>
                  </a:lnTo>
                  <a:lnTo>
                    <a:pt x="639" y="543"/>
                  </a:lnTo>
                  <a:lnTo>
                    <a:pt x="648" y="543"/>
                  </a:lnTo>
                  <a:lnTo>
                    <a:pt x="655" y="551"/>
                  </a:lnTo>
                  <a:lnTo>
                    <a:pt x="663" y="543"/>
                  </a:lnTo>
                  <a:lnTo>
                    <a:pt x="655" y="535"/>
                  </a:lnTo>
                  <a:lnTo>
                    <a:pt x="663" y="527"/>
                  </a:lnTo>
                  <a:lnTo>
                    <a:pt x="655" y="511"/>
                  </a:lnTo>
                  <a:lnTo>
                    <a:pt x="648" y="519"/>
                  </a:lnTo>
                  <a:lnTo>
                    <a:pt x="655" y="527"/>
                  </a:lnTo>
                  <a:lnTo>
                    <a:pt x="648" y="535"/>
                  </a:lnTo>
                  <a:lnTo>
                    <a:pt x="639" y="535"/>
                  </a:lnTo>
                  <a:lnTo>
                    <a:pt x="624" y="503"/>
                  </a:lnTo>
                  <a:lnTo>
                    <a:pt x="600" y="487"/>
                  </a:lnTo>
                  <a:lnTo>
                    <a:pt x="583" y="487"/>
                  </a:lnTo>
                  <a:lnTo>
                    <a:pt x="576" y="487"/>
                  </a:lnTo>
                  <a:lnTo>
                    <a:pt x="567" y="479"/>
                  </a:lnTo>
                  <a:lnTo>
                    <a:pt x="567" y="447"/>
                  </a:lnTo>
                  <a:lnTo>
                    <a:pt x="552" y="439"/>
                  </a:lnTo>
                  <a:lnTo>
                    <a:pt x="543" y="431"/>
                  </a:lnTo>
                  <a:lnTo>
                    <a:pt x="535" y="423"/>
                  </a:lnTo>
                  <a:lnTo>
                    <a:pt x="535" y="407"/>
                  </a:lnTo>
                  <a:lnTo>
                    <a:pt x="528" y="399"/>
                  </a:lnTo>
                  <a:lnTo>
                    <a:pt x="535" y="383"/>
                  </a:lnTo>
                  <a:lnTo>
                    <a:pt x="528" y="391"/>
                  </a:lnTo>
                  <a:lnTo>
                    <a:pt x="511" y="383"/>
                  </a:lnTo>
                  <a:lnTo>
                    <a:pt x="528" y="399"/>
                  </a:lnTo>
                  <a:lnTo>
                    <a:pt x="528" y="407"/>
                  </a:lnTo>
                  <a:lnTo>
                    <a:pt x="519" y="407"/>
                  </a:lnTo>
                  <a:lnTo>
                    <a:pt x="504" y="391"/>
                  </a:lnTo>
                  <a:lnTo>
                    <a:pt x="495" y="383"/>
                  </a:lnTo>
                  <a:lnTo>
                    <a:pt x="495" y="375"/>
                  </a:lnTo>
                  <a:lnTo>
                    <a:pt x="471" y="343"/>
                  </a:lnTo>
                  <a:lnTo>
                    <a:pt x="480" y="343"/>
                  </a:lnTo>
                  <a:lnTo>
                    <a:pt x="480" y="327"/>
                  </a:lnTo>
                  <a:lnTo>
                    <a:pt x="480" y="311"/>
                  </a:lnTo>
                  <a:lnTo>
                    <a:pt x="471" y="296"/>
                  </a:lnTo>
                  <a:lnTo>
                    <a:pt x="463" y="311"/>
                  </a:lnTo>
                  <a:lnTo>
                    <a:pt x="463" y="320"/>
                  </a:lnTo>
                  <a:lnTo>
                    <a:pt x="463" y="327"/>
                  </a:lnTo>
                  <a:lnTo>
                    <a:pt x="447" y="311"/>
                  </a:lnTo>
                  <a:lnTo>
                    <a:pt x="456" y="303"/>
                  </a:lnTo>
                  <a:lnTo>
                    <a:pt x="456" y="287"/>
                  </a:lnTo>
                  <a:lnTo>
                    <a:pt x="447" y="272"/>
                  </a:lnTo>
                  <a:lnTo>
                    <a:pt x="456" y="263"/>
                  </a:lnTo>
                  <a:lnTo>
                    <a:pt x="456" y="224"/>
                  </a:lnTo>
                  <a:lnTo>
                    <a:pt x="456" y="216"/>
                  </a:lnTo>
                  <a:lnTo>
                    <a:pt x="447" y="200"/>
                  </a:lnTo>
                  <a:lnTo>
                    <a:pt x="439" y="184"/>
                  </a:lnTo>
                  <a:lnTo>
                    <a:pt x="432" y="184"/>
                  </a:lnTo>
                  <a:lnTo>
                    <a:pt x="415" y="184"/>
                  </a:lnTo>
                  <a:lnTo>
                    <a:pt x="408" y="184"/>
                  </a:lnTo>
                  <a:lnTo>
                    <a:pt x="408" y="176"/>
                  </a:lnTo>
                  <a:lnTo>
                    <a:pt x="415" y="176"/>
                  </a:lnTo>
                  <a:lnTo>
                    <a:pt x="408" y="168"/>
                  </a:lnTo>
                  <a:lnTo>
                    <a:pt x="391" y="160"/>
                  </a:lnTo>
                  <a:lnTo>
                    <a:pt x="375" y="152"/>
                  </a:lnTo>
                  <a:lnTo>
                    <a:pt x="375" y="144"/>
                  </a:lnTo>
                  <a:lnTo>
                    <a:pt x="360" y="128"/>
                  </a:lnTo>
                  <a:lnTo>
                    <a:pt x="351" y="112"/>
                  </a:lnTo>
                  <a:lnTo>
                    <a:pt x="327" y="104"/>
                  </a:lnTo>
                  <a:lnTo>
                    <a:pt x="312" y="104"/>
                  </a:lnTo>
                  <a:lnTo>
                    <a:pt x="296" y="104"/>
                  </a:lnTo>
                  <a:lnTo>
                    <a:pt x="288" y="112"/>
                  </a:lnTo>
                  <a:lnTo>
                    <a:pt x="288" y="120"/>
                  </a:lnTo>
                  <a:lnTo>
                    <a:pt x="272" y="120"/>
                  </a:lnTo>
                  <a:lnTo>
                    <a:pt x="264" y="136"/>
                  </a:lnTo>
                  <a:lnTo>
                    <a:pt x="255" y="144"/>
                  </a:lnTo>
                  <a:lnTo>
                    <a:pt x="248" y="144"/>
                  </a:lnTo>
                  <a:lnTo>
                    <a:pt x="248" y="136"/>
                  </a:lnTo>
                  <a:lnTo>
                    <a:pt x="240" y="152"/>
                  </a:lnTo>
                  <a:lnTo>
                    <a:pt x="231" y="152"/>
                  </a:lnTo>
                  <a:lnTo>
                    <a:pt x="224" y="152"/>
                  </a:lnTo>
                  <a:lnTo>
                    <a:pt x="207" y="160"/>
                  </a:lnTo>
                  <a:lnTo>
                    <a:pt x="200" y="152"/>
                  </a:lnTo>
                  <a:lnTo>
                    <a:pt x="207" y="152"/>
                  </a:lnTo>
                  <a:lnTo>
                    <a:pt x="207" y="144"/>
                  </a:lnTo>
                  <a:lnTo>
                    <a:pt x="200" y="136"/>
                  </a:lnTo>
                  <a:lnTo>
                    <a:pt x="176" y="120"/>
                  </a:lnTo>
                  <a:lnTo>
                    <a:pt x="192" y="120"/>
                  </a:lnTo>
                  <a:lnTo>
                    <a:pt x="183" y="112"/>
                  </a:lnTo>
                  <a:lnTo>
                    <a:pt x="176" y="112"/>
                  </a:lnTo>
                  <a:lnTo>
                    <a:pt x="183" y="96"/>
                  </a:lnTo>
                  <a:lnTo>
                    <a:pt x="168" y="96"/>
                  </a:lnTo>
                  <a:lnTo>
                    <a:pt x="168" y="112"/>
                  </a:lnTo>
                  <a:lnTo>
                    <a:pt x="152" y="104"/>
                  </a:lnTo>
                  <a:lnTo>
                    <a:pt x="120" y="96"/>
                  </a:lnTo>
                  <a:lnTo>
                    <a:pt x="104" y="96"/>
                  </a:lnTo>
                  <a:lnTo>
                    <a:pt x="111" y="96"/>
                  </a:lnTo>
                  <a:lnTo>
                    <a:pt x="128" y="96"/>
                  </a:lnTo>
                  <a:lnTo>
                    <a:pt x="135" y="88"/>
                  </a:lnTo>
                  <a:lnTo>
                    <a:pt x="120" y="88"/>
                  </a:lnTo>
                  <a:lnTo>
                    <a:pt x="87" y="88"/>
                  </a:lnTo>
                  <a:lnTo>
                    <a:pt x="80" y="96"/>
                  </a:lnTo>
                  <a:lnTo>
                    <a:pt x="63" y="96"/>
                  </a:lnTo>
                  <a:lnTo>
                    <a:pt x="56" y="104"/>
                  </a:lnTo>
                  <a:lnTo>
                    <a:pt x="48" y="104"/>
                  </a:lnTo>
                  <a:lnTo>
                    <a:pt x="48" y="96"/>
                  </a:lnTo>
                  <a:lnTo>
                    <a:pt x="56" y="96"/>
                  </a:lnTo>
                  <a:lnTo>
                    <a:pt x="63" y="88"/>
                  </a:lnTo>
                  <a:lnTo>
                    <a:pt x="56" y="88"/>
                  </a:lnTo>
                  <a:lnTo>
                    <a:pt x="48" y="88"/>
                  </a:lnTo>
                  <a:lnTo>
                    <a:pt x="39" y="80"/>
                  </a:lnTo>
                  <a:lnTo>
                    <a:pt x="39" y="88"/>
                  </a:lnTo>
                  <a:lnTo>
                    <a:pt x="39" y="96"/>
                  </a:lnTo>
                  <a:lnTo>
                    <a:pt x="32" y="104"/>
                  </a:lnTo>
                  <a:lnTo>
                    <a:pt x="32" y="112"/>
                  </a:lnTo>
                  <a:lnTo>
                    <a:pt x="15" y="112"/>
                  </a:lnTo>
                  <a:lnTo>
                    <a:pt x="24" y="104"/>
                  </a:lnTo>
                  <a:lnTo>
                    <a:pt x="24" y="96"/>
                  </a:lnTo>
                  <a:lnTo>
                    <a:pt x="15" y="96"/>
                  </a:lnTo>
                  <a:lnTo>
                    <a:pt x="24" y="96"/>
                  </a:lnTo>
                  <a:lnTo>
                    <a:pt x="15" y="88"/>
                  </a:lnTo>
                  <a:lnTo>
                    <a:pt x="24" y="88"/>
                  </a:lnTo>
                  <a:lnTo>
                    <a:pt x="24" y="72"/>
                  </a:lnTo>
                  <a:lnTo>
                    <a:pt x="8" y="64"/>
                  </a:lnTo>
                  <a:lnTo>
                    <a:pt x="0" y="64"/>
                  </a:lnTo>
                  <a:lnTo>
                    <a:pt x="0" y="48"/>
                  </a:lnTo>
                  <a:lnTo>
                    <a:pt x="224" y="24"/>
                  </a:lnTo>
                  <a:lnTo>
                    <a:pt x="240" y="48"/>
                  </a:lnTo>
                  <a:lnTo>
                    <a:pt x="463" y="32"/>
                  </a:lnTo>
                  <a:lnTo>
                    <a:pt x="471" y="48"/>
                  </a:lnTo>
                  <a:lnTo>
                    <a:pt x="487" y="48"/>
                  </a:lnTo>
                  <a:lnTo>
                    <a:pt x="487" y="40"/>
                  </a:lnTo>
                  <a:lnTo>
                    <a:pt x="480" y="32"/>
                  </a:lnTo>
                  <a:lnTo>
                    <a:pt x="480" y="24"/>
                  </a:lnTo>
                  <a:lnTo>
                    <a:pt x="480" y="8"/>
                  </a:lnTo>
                  <a:lnTo>
                    <a:pt x="487" y="0"/>
                  </a:lnTo>
                  <a:lnTo>
                    <a:pt x="495" y="8"/>
                  </a:lnTo>
                  <a:lnTo>
                    <a:pt x="511" y="8"/>
                  </a:lnTo>
                  <a:lnTo>
                    <a:pt x="519" y="8"/>
                  </a:lnTo>
                  <a:lnTo>
                    <a:pt x="528" y="8"/>
                  </a:lnTo>
                  <a:lnTo>
                    <a:pt x="528" y="16"/>
                  </a:lnTo>
                  <a:lnTo>
                    <a:pt x="528" y="32"/>
                  </a:lnTo>
                  <a:close/>
                </a:path>
              </a:pathLst>
            </a:custGeom>
            <a:grpFill/>
            <a:ln w="9525" cap="rnd">
              <a:solidFill>
                <a:schemeClr val="tx1"/>
              </a:solidFill>
              <a:prstDash val="solid"/>
              <a:round/>
              <a:headEnd/>
              <a:tailEnd/>
            </a:ln>
          </p:spPr>
          <p:txBody>
            <a:bodyPr/>
            <a:lstStyle/>
            <a:p>
              <a:pPr fontAlgn="base">
                <a:spcBef>
                  <a:spcPct val="0"/>
                </a:spcBef>
                <a:spcAft>
                  <a:spcPct val="0"/>
                </a:spcAft>
              </a:pPr>
              <a:endParaRPr lang="en-US" dirty="0">
                <a:solidFill>
                  <a:srgbClr val="000000"/>
                </a:solidFill>
              </a:endParaRPr>
            </a:p>
          </p:txBody>
        </p:sp>
      </p:grpSp>
      <p:grpSp>
        <p:nvGrpSpPr>
          <p:cNvPr id="3" name="Group 63"/>
          <p:cNvGrpSpPr>
            <a:grpSpLocks/>
          </p:cNvGrpSpPr>
          <p:nvPr/>
        </p:nvGrpSpPr>
        <p:grpSpPr bwMode="auto">
          <a:xfrm>
            <a:off x="1757363" y="1308388"/>
            <a:ext cx="838200" cy="620712"/>
            <a:chOff x="1107" y="889"/>
            <a:chExt cx="528" cy="391"/>
          </a:xfrm>
          <a:solidFill>
            <a:schemeClr val="bg1"/>
          </a:solidFill>
        </p:grpSpPr>
        <p:sp>
          <p:nvSpPr>
            <p:cNvPr id="402493" name="Freeform 61"/>
            <p:cNvSpPr>
              <a:spLocks/>
            </p:cNvSpPr>
            <p:nvPr/>
          </p:nvSpPr>
          <p:spPr bwMode="auto">
            <a:xfrm>
              <a:off x="1107" y="889"/>
              <a:ext cx="528" cy="391"/>
            </a:xfrm>
            <a:custGeom>
              <a:avLst/>
              <a:gdLst>
                <a:gd name="T0" fmla="*/ 24 w 528"/>
                <a:gd name="T1" fmla="*/ 32 h 391"/>
                <a:gd name="T2" fmla="*/ 80 w 528"/>
                <a:gd name="T3" fmla="*/ 64 h 391"/>
                <a:gd name="T4" fmla="*/ 112 w 528"/>
                <a:gd name="T5" fmla="*/ 80 h 391"/>
                <a:gd name="T6" fmla="*/ 120 w 528"/>
                <a:gd name="T7" fmla="*/ 96 h 391"/>
                <a:gd name="T8" fmla="*/ 128 w 528"/>
                <a:gd name="T9" fmla="*/ 80 h 391"/>
                <a:gd name="T10" fmla="*/ 136 w 528"/>
                <a:gd name="T11" fmla="*/ 104 h 391"/>
                <a:gd name="T12" fmla="*/ 120 w 528"/>
                <a:gd name="T13" fmla="*/ 120 h 391"/>
                <a:gd name="T14" fmla="*/ 88 w 528"/>
                <a:gd name="T15" fmla="*/ 144 h 391"/>
                <a:gd name="T16" fmla="*/ 104 w 528"/>
                <a:gd name="T17" fmla="*/ 152 h 391"/>
                <a:gd name="T18" fmla="*/ 144 w 528"/>
                <a:gd name="T19" fmla="*/ 112 h 391"/>
                <a:gd name="T20" fmla="*/ 136 w 528"/>
                <a:gd name="T21" fmla="*/ 128 h 391"/>
                <a:gd name="T22" fmla="*/ 136 w 528"/>
                <a:gd name="T23" fmla="*/ 144 h 391"/>
                <a:gd name="T24" fmla="*/ 120 w 528"/>
                <a:gd name="T25" fmla="*/ 168 h 391"/>
                <a:gd name="T26" fmla="*/ 112 w 528"/>
                <a:gd name="T27" fmla="*/ 176 h 391"/>
                <a:gd name="T28" fmla="*/ 104 w 528"/>
                <a:gd name="T29" fmla="*/ 160 h 391"/>
                <a:gd name="T30" fmla="*/ 96 w 528"/>
                <a:gd name="T31" fmla="*/ 176 h 391"/>
                <a:gd name="T32" fmla="*/ 112 w 528"/>
                <a:gd name="T33" fmla="*/ 184 h 391"/>
                <a:gd name="T34" fmla="*/ 136 w 528"/>
                <a:gd name="T35" fmla="*/ 176 h 391"/>
                <a:gd name="T36" fmla="*/ 152 w 528"/>
                <a:gd name="T37" fmla="*/ 144 h 391"/>
                <a:gd name="T38" fmla="*/ 168 w 528"/>
                <a:gd name="T39" fmla="*/ 104 h 391"/>
                <a:gd name="T40" fmla="*/ 160 w 528"/>
                <a:gd name="T41" fmla="*/ 96 h 391"/>
                <a:gd name="T42" fmla="*/ 160 w 528"/>
                <a:gd name="T43" fmla="*/ 80 h 391"/>
                <a:gd name="T44" fmla="*/ 160 w 528"/>
                <a:gd name="T45" fmla="*/ 56 h 391"/>
                <a:gd name="T46" fmla="*/ 160 w 528"/>
                <a:gd name="T47" fmla="*/ 40 h 391"/>
                <a:gd name="T48" fmla="*/ 168 w 528"/>
                <a:gd name="T49" fmla="*/ 56 h 391"/>
                <a:gd name="T50" fmla="*/ 168 w 528"/>
                <a:gd name="T51" fmla="*/ 40 h 391"/>
                <a:gd name="T52" fmla="*/ 160 w 528"/>
                <a:gd name="T53" fmla="*/ 24 h 391"/>
                <a:gd name="T54" fmla="*/ 264 w 528"/>
                <a:gd name="T55" fmla="*/ 32 h 391"/>
                <a:gd name="T56" fmla="*/ 480 w 528"/>
                <a:gd name="T57" fmla="*/ 343 h 391"/>
                <a:gd name="T58" fmla="*/ 480 w 528"/>
                <a:gd name="T59" fmla="*/ 375 h 391"/>
                <a:gd name="T60" fmla="*/ 336 w 528"/>
                <a:gd name="T61" fmla="*/ 359 h 391"/>
                <a:gd name="T62" fmla="*/ 288 w 528"/>
                <a:gd name="T63" fmla="*/ 359 h 391"/>
                <a:gd name="T64" fmla="*/ 256 w 528"/>
                <a:gd name="T65" fmla="*/ 359 h 391"/>
                <a:gd name="T66" fmla="*/ 216 w 528"/>
                <a:gd name="T67" fmla="*/ 359 h 391"/>
                <a:gd name="T68" fmla="*/ 192 w 528"/>
                <a:gd name="T69" fmla="*/ 359 h 391"/>
                <a:gd name="T70" fmla="*/ 168 w 528"/>
                <a:gd name="T71" fmla="*/ 351 h 391"/>
                <a:gd name="T72" fmla="*/ 128 w 528"/>
                <a:gd name="T73" fmla="*/ 343 h 391"/>
                <a:gd name="T74" fmla="*/ 80 w 528"/>
                <a:gd name="T75" fmla="*/ 335 h 391"/>
                <a:gd name="T76" fmla="*/ 64 w 528"/>
                <a:gd name="T77" fmla="*/ 311 h 391"/>
                <a:gd name="T78" fmla="*/ 64 w 528"/>
                <a:gd name="T79" fmla="*/ 271 h 391"/>
                <a:gd name="T80" fmla="*/ 40 w 528"/>
                <a:gd name="T81" fmla="*/ 247 h 391"/>
                <a:gd name="T82" fmla="*/ 16 w 528"/>
                <a:gd name="T83" fmla="*/ 247 h 391"/>
                <a:gd name="T84" fmla="*/ 8 w 528"/>
                <a:gd name="T85" fmla="*/ 240 h 391"/>
                <a:gd name="T86" fmla="*/ 0 w 528"/>
                <a:gd name="T87" fmla="*/ 223 h 391"/>
                <a:gd name="T88" fmla="*/ 8 w 528"/>
                <a:gd name="T89" fmla="*/ 232 h 391"/>
                <a:gd name="T90" fmla="*/ 16 w 528"/>
                <a:gd name="T91" fmla="*/ 208 h 391"/>
                <a:gd name="T92" fmla="*/ 24 w 528"/>
                <a:gd name="T93" fmla="*/ 192 h 391"/>
                <a:gd name="T94" fmla="*/ 8 w 528"/>
                <a:gd name="T95" fmla="*/ 176 h 391"/>
                <a:gd name="T96" fmla="*/ 16 w 528"/>
                <a:gd name="T97" fmla="*/ 176 h 391"/>
                <a:gd name="T98" fmla="*/ 16 w 528"/>
                <a:gd name="T99" fmla="*/ 168 h 391"/>
                <a:gd name="T100" fmla="*/ 16 w 528"/>
                <a:gd name="T101" fmla="*/ 160 h 391"/>
                <a:gd name="T102" fmla="*/ 16 w 528"/>
                <a:gd name="T103" fmla="*/ 88 h 391"/>
                <a:gd name="T104" fmla="*/ 8 w 528"/>
                <a:gd name="T105" fmla="*/ 48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28" h="391">
                  <a:moveTo>
                    <a:pt x="16" y="32"/>
                  </a:moveTo>
                  <a:lnTo>
                    <a:pt x="16" y="24"/>
                  </a:lnTo>
                  <a:lnTo>
                    <a:pt x="24" y="32"/>
                  </a:lnTo>
                  <a:lnTo>
                    <a:pt x="56" y="56"/>
                  </a:lnTo>
                  <a:lnTo>
                    <a:pt x="72" y="64"/>
                  </a:lnTo>
                  <a:lnTo>
                    <a:pt x="80" y="64"/>
                  </a:lnTo>
                  <a:lnTo>
                    <a:pt x="88" y="72"/>
                  </a:lnTo>
                  <a:lnTo>
                    <a:pt x="96" y="72"/>
                  </a:lnTo>
                  <a:lnTo>
                    <a:pt x="112" y="80"/>
                  </a:lnTo>
                  <a:lnTo>
                    <a:pt x="112" y="88"/>
                  </a:lnTo>
                  <a:lnTo>
                    <a:pt x="120" y="88"/>
                  </a:lnTo>
                  <a:lnTo>
                    <a:pt x="120" y="96"/>
                  </a:lnTo>
                  <a:lnTo>
                    <a:pt x="128" y="96"/>
                  </a:lnTo>
                  <a:lnTo>
                    <a:pt x="128" y="88"/>
                  </a:lnTo>
                  <a:lnTo>
                    <a:pt x="128" y="80"/>
                  </a:lnTo>
                  <a:lnTo>
                    <a:pt x="136" y="80"/>
                  </a:lnTo>
                  <a:lnTo>
                    <a:pt x="136" y="96"/>
                  </a:lnTo>
                  <a:lnTo>
                    <a:pt x="136" y="104"/>
                  </a:lnTo>
                  <a:lnTo>
                    <a:pt x="136" y="112"/>
                  </a:lnTo>
                  <a:lnTo>
                    <a:pt x="120" y="128"/>
                  </a:lnTo>
                  <a:lnTo>
                    <a:pt x="120" y="120"/>
                  </a:lnTo>
                  <a:lnTo>
                    <a:pt x="128" y="112"/>
                  </a:lnTo>
                  <a:lnTo>
                    <a:pt x="104" y="136"/>
                  </a:lnTo>
                  <a:lnTo>
                    <a:pt x="88" y="144"/>
                  </a:lnTo>
                  <a:lnTo>
                    <a:pt x="88" y="152"/>
                  </a:lnTo>
                  <a:lnTo>
                    <a:pt x="96" y="160"/>
                  </a:lnTo>
                  <a:lnTo>
                    <a:pt x="104" y="152"/>
                  </a:lnTo>
                  <a:lnTo>
                    <a:pt x="96" y="144"/>
                  </a:lnTo>
                  <a:lnTo>
                    <a:pt x="120" y="128"/>
                  </a:lnTo>
                  <a:lnTo>
                    <a:pt x="144" y="112"/>
                  </a:lnTo>
                  <a:lnTo>
                    <a:pt x="144" y="120"/>
                  </a:lnTo>
                  <a:lnTo>
                    <a:pt x="144" y="128"/>
                  </a:lnTo>
                  <a:lnTo>
                    <a:pt x="136" y="128"/>
                  </a:lnTo>
                  <a:lnTo>
                    <a:pt x="128" y="136"/>
                  </a:lnTo>
                  <a:lnTo>
                    <a:pt x="128" y="144"/>
                  </a:lnTo>
                  <a:lnTo>
                    <a:pt x="136" y="144"/>
                  </a:lnTo>
                  <a:lnTo>
                    <a:pt x="128" y="168"/>
                  </a:lnTo>
                  <a:lnTo>
                    <a:pt x="120" y="176"/>
                  </a:lnTo>
                  <a:lnTo>
                    <a:pt x="120" y="168"/>
                  </a:lnTo>
                  <a:lnTo>
                    <a:pt x="128" y="160"/>
                  </a:lnTo>
                  <a:lnTo>
                    <a:pt x="112" y="168"/>
                  </a:lnTo>
                  <a:lnTo>
                    <a:pt x="112" y="176"/>
                  </a:lnTo>
                  <a:lnTo>
                    <a:pt x="112" y="168"/>
                  </a:lnTo>
                  <a:lnTo>
                    <a:pt x="112" y="160"/>
                  </a:lnTo>
                  <a:lnTo>
                    <a:pt x="104" y="160"/>
                  </a:lnTo>
                  <a:lnTo>
                    <a:pt x="88" y="168"/>
                  </a:lnTo>
                  <a:lnTo>
                    <a:pt x="88" y="176"/>
                  </a:lnTo>
                  <a:lnTo>
                    <a:pt x="96" y="176"/>
                  </a:lnTo>
                  <a:lnTo>
                    <a:pt x="104" y="176"/>
                  </a:lnTo>
                  <a:lnTo>
                    <a:pt x="104" y="184"/>
                  </a:lnTo>
                  <a:lnTo>
                    <a:pt x="112" y="184"/>
                  </a:lnTo>
                  <a:lnTo>
                    <a:pt x="120" y="176"/>
                  </a:lnTo>
                  <a:lnTo>
                    <a:pt x="128" y="176"/>
                  </a:lnTo>
                  <a:lnTo>
                    <a:pt x="136" y="176"/>
                  </a:lnTo>
                  <a:lnTo>
                    <a:pt x="144" y="168"/>
                  </a:lnTo>
                  <a:lnTo>
                    <a:pt x="144" y="152"/>
                  </a:lnTo>
                  <a:lnTo>
                    <a:pt x="152" y="144"/>
                  </a:lnTo>
                  <a:lnTo>
                    <a:pt x="144" y="136"/>
                  </a:lnTo>
                  <a:lnTo>
                    <a:pt x="152" y="120"/>
                  </a:lnTo>
                  <a:lnTo>
                    <a:pt x="168" y="104"/>
                  </a:lnTo>
                  <a:lnTo>
                    <a:pt x="160" y="80"/>
                  </a:lnTo>
                  <a:lnTo>
                    <a:pt x="160" y="88"/>
                  </a:lnTo>
                  <a:lnTo>
                    <a:pt x="160" y="96"/>
                  </a:lnTo>
                  <a:lnTo>
                    <a:pt x="152" y="88"/>
                  </a:lnTo>
                  <a:lnTo>
                    <a:pt x="152" y="80"/>
                  </a:lnTo>
                  <a:lnTo>
                    <a:pt x="160" y="80"/>
                  </a:lnTo>
                  <a:lnTo>
                    <a:pt x="168" y="80"/>
                  </a:lnTo>
                  <a:lnTo>
                    <a:pt x="160" y="64"/>
                  </a:lnTo>
                  <a:lnTo>
                    <a:pt x="160" y="56"/>
                  </a:lnTo>
                  <a:lnTo>
                    <a:pt x="152" y="56"/>
                  </a:lnTo>
                  <a:lnTo>
                    <a:pt x="152" y="48"/>
                  </a:lnTo>
                  <a:lnTo>
                    <a:pt x="160" y="40"/>
                  </a:lnTo>
                  <a:lnTo>
                    <a:pt x="160" y="48"/>
                  </a:lnTo>
                  <a:lnTo>
                    <a:pt x="160" y="56"/>
                  </a:lnTo>
                  <a:lnTo>
                    <a:pt x="168" y="56"/>
                  </a:lnTo>
                  <a:lnTo>
                    <a:pt x="160" y="48"/>
                  </a:lnTo>
                  <a:lnTo>
                    <a:pt x="168" y="48"/>
                  </a:lnTo>
                  <a:lnTo>
                    <a:pt x="168" y="40"/>
                  </a:lnTo>
                  <a:lnTo>
                    <a:pt x="168" y="32"/>
                  </a:lnTo>
                  <a:lnTo>
                    <a:pt x="168" y="24"/>
                  </a:lnTo>
                  <a:lnTo>
                    <a:pt x="160" y="24"/>
                  </a:lnTo>
                  <a:lnTo>
                    <a:pt x="160" y="0"/>
                  </a:lnTo>
                  <a:lnTo>
                    <a:pt x="184" y="8"/>
                  </a:lnTo>
                  <a:lnTo>
                    <a:pt x="264" y="32"/>
                  </a:lnTo>
                  <a:lnTo>
                    <a:pt x="456" y="80"/>
                  </a:lnTo>
                  <a:lnTo>
                    <a:pt x="528" y="96"/>
                  </a:lnTo>
                  <a:lnTo>
                    <a:pt x="480" y="343"/>
                  </a:lnTo>
                  <a:lnTo>
                    <a:pt x="472" y="351"/>
                  </a:lnTo>
                  <a:lnTo>
                    <a:pt x="480" y="367"/>
                  </a:lnTo>
                  <a:lnTo>
                    <a:pt x="480" y="375"/>
                  </a:lnTo>
                  <a:lnTo>
                    <a:pt x="472" y="383"/>
                  </a:lnTo>
                  <a:lnTo>
                    <a:pt x="472" y="391"/>
                  </a:lnTo>
                  <a:lnTo>
                    <a:pt x="336" y="359"/>
                  </a:lnTo>
                  <a:lnTo>
                    <a:pt x="320" y="359"/>
                  </a:lnTo>
                  <a:lnTo>
                    <a:pt x="296" y="359"/>
                  </a:lnTo>
                  <a:lnTo>
                    <a:pt x="288" y="359"/>
                  </a:lnTo>
                  <a:lnTo>
                    <a:pt x="288" y="351"/>
                  </a:lnTo>
                  <a:lnTo>
                    <a:pt x="280" y="359"/>
                  </a:lnTo>
                  <a:lnTo>
                    <a:pt x="256" y="359"/>
                  </a:lnTo>
                  <a:lnTo>
                    <a:pt x="240" y="367"/>
                  </a:lnTo>
                  <a:lnTo>
                    <a:pt x="216" y="367"/>
                  </a:lnTo>
                  <a:lnTo>
                    <a:pt x="216" y="359"/>
                  </a:lnTo>
                  <a:lnTo>
                    <a:pt x="208" y="359"/>
                  </a:lnTo>
                  <a:lnTo>
                    <a:pt x="200" y="359"/>
                  </a:lnTo>
                  <a:lnTo>
                    <a:pt x="192" y="359"/>
                  </a:lnTo>
                  <a:lnTo>
                    <a:pt x="184" y="359"/>
                  </a:lnTo>
                  <a:lnTo>
                    <a:pt x="176" y="359"/>
                  </a:lnTo>
                  <a:lnTo>
                    <a:pt x="168" y="351"/>
                  </a:lnTo>
                  <a:lnTo>
                    <a:pt x="152" y="335"/>
                  </a:lnTo>
                  <a:lnTo>
                    <a:pt x="136" y="335"/>
                  </a:lnTo>
                  <a:lnTo>
                    <a:pt x="128" y="343"/>
                  </a:lnTo>
                  <a:lnTo>
                    <a:pt x="112" y="343"/>
                  </a:lnTo>
                  <a:lnTo>
                    <a:pt x="88" y="343"/>
                  </a:lnTo>
                  <a:lnTo>
                    <a:pt x="80" y="335"/>
                  </a:lnTo>
                  <a:lnTo>
                    <a:pt x="72" y="327"/>
                  </a:lnTo>
                  <a:lnTo>
                    <a:pt x="64" y="319"/>
                  </a:lnTo>
                  <a:lnTo>
                    <a:pt x="64" y="311"/>
                  </a:lnTo>
                  <a:lnTo>
                    <a:pt x="72" y="303"/>
                  </a:lnTo>
                  <a:lnTo>
                    <a:pt x="72" y="287"/>
                  </a:lnTo>
                  <a:lnTo>
                    <a:pt x="64" y="271"/>
                  </a:lnTo>
                  <a:lnTo>
                    <a:pt x="48" y="263"/>
                  </a:lnTo>
                  <a:lnTo>
                    <a:pt x="40" y="263"/>
                  </a:lnTo>
                  <a:lnTo>
                    <a:pt x="40" y="247"/>
                  </a:lnTo>
                  <a:lnTo>
                    <a:pt x="32" y="247"/>
                  </a:lnTo>
                  <a:lnTo>
                    <a:pt x="24" y="247"/>
                  </a:lnTo>
                  <a:lnTo>
                    <a:pt x="16" y="247"/>
                  </a:lnTo>
                  <a:lnTo>
                    <a:pt x="16" y="240"/>
                  </a:lnTo>
                  <a:lnTo>
                    <a:pt x="16" y="247"/>
                  </a:lnTo>
                  <a:lnTo>
                    <a:pt x="8" y="240"/>
                  </a:lnTo>
                  <a:lnTo>
                    <a:pt x="0" y="240"/>
                  </a:lnTo>
                  <a:lnTo>
                    <a:pt x="0" y="232"/>
                  </a:lnTo>
                  <a:lnTo>
                    <a:pt x="0" y="223"/>
                  </a:lnTo>
                  <a:lnTo>
                    <a:pt x="8" y="208"/>
                  </a:lnTo>
                  <a:lnTo>
                    <a:pt x="8" y="223"/>
                  </a:lnTo>
                  <a:lnTo>
                    <a:pt x="8" y="232"/>
                  </a:lnTo>
                  <a:lnTo>
                    <a:pt x="8" y="223"/>
                  </a:lnTo>
                  <a:lnTo>
                    <a:pt x="16" y="216"/>
                  </a:lnTo>
                  <a:lnTo>
                    <a:pt x="16" y="208"/>
                  </a:lnTo>
                  <a:lnTo>
                    <a:pt x="16" y="199"/>
                  </a:lnTo>
                  <a:lnTo>
                    <a:pt x="24" y="199"/>
                  </a:lnTo>
                  <a:lnTo>
                    <a:pt x="24" y="192"/>
                  </a:lnTo>
                  <a:lnTo>
                    <a:pt x="16" y="199"/>
                  </a:lnTo>
                  <a:lnTo>
                    <a:pt x="8" y="199"/>
                  </a:lnTo>
                  <a:lnTo>
                    <a:pt x="8" y="176"/>
                  </a:lnTo>
                  <a:lnTo>
                    <a:pt x="16" y="176"/>
                  </a:lnTo>
                  <a:lnTo>
                    <a:pt x="16" y="184"/>
                  </a:lnTo>
                  <a:lnTo>
                    <a:pt x="16" y="176"/>
                  </a:lnTo>
                  <a:lnTo>
                    <a:pt x="32" y="176"/>
                  </a:lnTo>
                  <a:lnTo>
                    <a:pt x="24" y="168"/>
                  </a:lnTo>
                  <a:lnTo>
                    <a:pt x="16" y="168"/>
                  </a:lnTo>
                  <a:lnTo>
                    <a:pt x="8" y="168"/>
                  </a:lnTo>
                  <a:lnTo>
                    <a:pt x="8" y="160"/>
                  </a:lnTo>
                  <a:lnTo>
                    <a:pt x="16" y="160"/>
                  </a:lnTo>
                  <a:lnTo>
                    <a:pt x="16" y="144"/>
                  </a:lnTo>
                  <a:lnTo>
                    <a:pt x="16" y="136"/>
                  </a:lnTo>
                  <a:lnTo>
                    <a:pt x="16" y="88"/>
                  </a:lnTo>
                  <a:lnTo>
                    <a:pt x="16" y="80"/>
                  </a:lnTo>
                  <a:lnTo>
                    <a:pt x="8" y="64"/>
                  </a:lnTo>
                  <a:lnTo>
                    <a:pt x="8" y="48"/>
                  </a:lnTo>
                  <a:lnTo>
                    <a:pt x="8" y="40"/>
                  </a:lnTo>
                  <a:lnTo>
                    <a:pt x="16" y="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494" name="Freeform 62"/>
            <p:cNvSpPr>
              <a:spLocks/>
            </p:cNvSpPr>
            <p:nvPr/>
          </p:nvSpPr>
          <p:spPr bwMode="auto">
            <a:xfrm>
              <a:off x="1107" y="889"/>
              <a:ext cx="528" cy="391"/>
            </a:xfrm>
            <a:custGeom>
              <a:avLst/>
              <a:gdLst>
                <a:gd name="T0" fmla="*/ 24 w 528"/>
                <a:gd name="T1" fmla="*/ 32 h 391"/>
                <a:gd name="T2" fmla="*/ 80 w 528"/>
                <a:gd name="T3" fmla="*/ 64 h 391"/>
                <a:gd name="T4" fmla="*/ 112 w 528"/>
                <a:gd name="T5" fmla="*/ 80 h 391"/>
                <a:gd name="T6" fmla="*/ 120 w 528"/>
                <a:gd name="T7" fmla="*/ 96 h 391"/>
                <a:gd name="T8" fmla="*/ 128 w 528"/>
                <a:gd name="T9" fmla="*/ 80 h 391"/>
                <a:gd name="T10" fmla="*/ 136 w 528"/>
                <a:gd name="T11" fmla="*/ 104 h 391"/>
                <a:gd name="T12" fmla="*/ 120 w 528"/>
                <a:gd name="T13" fmla="*/ 120 h 391"/>
                <a:gd name="T14" fmla="*/ 88 w 528"/>
                <a:gd name="T15" fmla="*/ 144 h 391"/>
                <a:gd name="T16" fmla="*/ 104 w 528"/>
                <a:gd name="T17" fmla="*/ 152 h 391"/>
                <a:gd name="T18" fmla="*/ 144 w 528"/>
                <a:gd name="T19" fmla="*/ 112 h 391"/>
                <a:gd name="T20" fmla="*/ 136 w 528"/>
                <a:gd name="T21" fmla="*/ 128 h 391"/>
                <a:gd name="T22" fmla="*/ 136 w 528"/>
                <a:gd name="T23" fmla="*/ 144 h 391"/>
                <a:gd name="T24" fmla="*/ 120 w 528"/>
                <a:gd name="T25" fmla="*/ 168 h 391"/>
                <a:gd name="T26" fmla="*/ 112 w 528"/>
                <a:gd name="T27" fmla="*/ 176 h 391"/>
                <a:gd name="T28" fmla="*/ 104 w 528"/>
                <a:gd name="T29" fmla="*/ 160 h 391"/>
                <a:gd name="T30" fmla="*/ 96 w 528"/>
                <a:gd name="T31" fmla="*/ 176 h 391"/>
                <a:gd name="T32" fmla="*/ 112 w 528"/>
                <a:gd name="T33" fmla="*/ 184 h 391"/>
                <a:gd name="T34" fmla="*/ 136 w 528"/>
                <a:gd name="T35" fmla="*/ 176 h 391"/>
                <a:gd name="T36" fmla="*/ 152 w 528"/>
                <a:gd name="T37" fmla="*/ 144 h 391"/>
                <a:gd name="T38" fmla="*/ 168 w 528"/>
                <a:gd name="T39" fmla="*/ 104 h 391"/>
                <a:gd name="T40" fmla="*/ 160 w 528"/>
                <a:gd name="T41" fmla="*/ 96 h 391"/>
                <a:gd name="T42" fmla="*/ 160 w 528"/>
                <a:gd name="T43" fmla="*/ 80 h 391"/>
                <a:gd name="T44" fmla="*/ 160 w 528"/>
                <a:gd name="T45" fmla="*/ 56 h 391"/>
                <a:gd name="T46" fmla="*/ 160 w 528"/>
                <a:gd name="T47" fmla="*/ 40 h 391"/>
                <a:gd name="T48" fmla="*/ 168 w 528"/>
                <a:gd name="T49" fmla="*/ 56 h 391"/>
                <a:gd name="T50" fmla="*/ 168 w 528"/>
                <a:gd name="T51" fmla="*/ 40 h 391"/>
                <a:gd name="T52" fmla="*/ 160 w 528"/>
                <a:gd name="T53" fmla="*/ 24 h 391"/>
                <a:gd name="T54" fmla="*/ 264 w 528"/>
                <a:gd name="T55" fmla="*/ 32 h 391"/>
                <a:gd name="T56" fmla="*/ 480 w 528"/>
                <a:gd name="T57" fmla="*/ 343 h 391"/>
                <a:gd name="T58" fmla="*/ 480 w 528"/>
                <a:gd name="T59" fmla="*/ 375 h 391"/>
                <a:gd name="T60" fmla="*/ 336 w 528"/>
                <a:gd name="T61" fmla="*/ 359 h 391"/>
                <a:gd name="T62" fmla="*/ 288 w 528"/>
                <a:gd name="T63" fmla="*/ 359 h 391"/>
                <a:gd name="T64" fmla="*/ 256 w 528"/>
                <a:gd name="T65" fmla="*/ 359 h 391"/>
                <a:gd name="T66" fmla="*/ 216 w 528"/>
                <a:gd name="T67" fmla="*/ 359 h 391"/>
                <a:gd name="T68" fmla="*/ 192 w 528"/>
                <a:gd name="T69" fmla="*/ 359 h 391"/>
                <a:gd name="T70" fmla="*/ 168 w 528"/>
                <a:gd name="T71" fmla="*/ 351 h 391"/>
                <a:gd name="T72" fmla="*/ 128 w 528"/>
                <a:gd name="T73" fmla="*/ 343 h 391"/>
                <a:gd name="T74" fmla="*/ 80 w 528"/>
                <a:gd name="T75" fmla="*/ 335 h 391"/>
                <a:gd name="T76" fmla="*/ 64 w 528"/>
                <a:gd name="T77" fmla="*/ 311 h 391"/>
                <a:gd name="T78" fmla="*/ 64 w 528"/>
                <a:gd name="T79" fmla="*/ 271 h 391"/>
                <a:gd name="T80" fmla="*/ 40 w 528"/>
                <a:gd name="T81" fmla="*/ 247 h 391"/>
                <a:gd name="T82" fmla="*/ 16 w 528"/>
                <a:gd name="T83" fmla="*/ 247 h 391"/>
                <a:gd name="T84" fmla="*/ 8 w 528"/>
                <a:gd name="T85" fmla="*/ 240 h 391"/>
                <a:gd name="T86" fmla="*/ 0 w 528"/>
                <a:gd name="T87" fmla="*/ 223 h 391"/>
                <a:gd name="T88" fmla="*/ 8 w 528"/>
                <a:gd name="T89" fmla="*/ 232 h 391"/>
                <a:gd name="T90" fmla="*/ 16 w 528"/>
                <a:gd name="T91" fmla="*/ 208 h 391"/>
                <a:gd name="T92" fmla="*/ 24 w 528"/>
                <a:gd name="T93" fmla="*/ 192 h 391"/>
                <a:gd name="T94" fmla="*/ 8 w 528"/>
                <a:gd name="T95" fmla="*/ 176 h 391"/>
                <a:gd name="T96" fmla="*/ 16 w 528"/>
                <a:gd name="T97" fmla="*/ 176 h 391"/>
                <a:gd name="T98" fmla="*/ 16 w 528"/>
                <a:gd name="T99" fmla="*/ 168 h 391"/>
                <a:gd name="T100" fmla="*/ 16 w 528"/>
                <a:gd name="T101" fmla="*/ 160 h 391"/>
                <a:gd name="T102" fmla="*/ 16 w 528"/>
                <a:gd name="T103" fmla="*/ 88 h 391"/>
                <a:gd name="T104" fmla="*/ 8 w 528"/>
                <a:gd name="T105" fmla="*/ 48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28" h="391">
                  <a:moveTo>
                    <a:pt x="16" y="32"/>
                  </a:moveTo>
                  <a:lnTo>
                    <a:pt x="16" y="24"/>
                  </a:lnTo>
                  <a:lnTo>
                    <a:pt x="24" y="32"/>
                  </a:lnTo>
                  <a:lnTo>
                    <a:pt x="56" y="56"/>
                  </a:lnTo>
                  <a:lnTo>
                    <a:pt x="72" y="64"/>
                  </a:lnTo>
                  <a:lnTo>
                    <a:pt x="80" y="64"/>
                  </a:lnTo>
                  <a:lnTo>
                    <a:pt x="88" y="72"/>
                  </a:lnTo>
                  <a:lnTo>
                    <a:pt x="96" y="72"/>
                  </a:lnTo>
                  <a:lnTo>
                    <a:pt x="112" y="80"/>
                  </a:lnTo>
                  <a:lnTo>
                    <a:pt x="112" y="88"/>
                  </a:lnTo>
                  <a:lnTo>
                    <a:pt x="120" y="88"/>
                  </a:lnTo>
                  <a:lnTo>
                    <a:pt x="120" y="96"/>
                  </a:lnTo>
                  <a:lnTo>
                    <a:pt x="128" y="96"/>
                  </a:lnTo>
                  <a:lnTo>
                    <a:pt x="128" y="88"/>
                  </a:lnTo>
                  <a:lnTo>
                    <a:pt x="128" y="80"/>
                  </a:lnTo>
                  <a:lnTo>
                    <a:pt x="136" y="80"/>
                  </a:lnTo>
                  <a:lnTo>
                    <a:pt x="136" y="96"/>
                  </a:lnTo>
                  <a:lnTo>
                    <a:pt x="136" y="104"/>
                  </a:lnTo>
                  <a:lnTo>
                    <a:pt x="136" y="112"/>
                  </a:lnTo>
                  <a:lnTo>
                    <a:pt x="120" y="128"/>
                  </a:lnTo>
                  <a:lnTo>
                    <a:pt x="120" y="120"/>
                  </a:lnTo>
                  <a:lnTo>
                    <a:pt x="128" y="112"/>
                  </a:lnTo>
                  <a:lnTo>
                    <a:pt x="104" y="136"/>
                  </a:lnTo>
                  <a:lnTo>
                    <a:pt x="88" y="144"/>
                  </a:lnTo>
                  <a:lnTo>
                    <a:pt x="88" y="152"/>
                  </a:lnTo>
                  <a:lnTo>
                    <a:pt x="96" y="160"/>
                  </a:lnTo>
                  <a:lnTo>
                    <a:pt x="104" y="152"/>
                  </a:lnTo>
                  <a:lnTo>
                    <a:pt x="96" y="144"/>
                  </a:lnTo>
                  <a:lnTo>
                    <a:pt x="120" y="128"/>
                  </a:lnTo>
                  <a:lnTo>
                    <a:pt x="144" y="112"/>
                  </a:lnTo>
                  <a:lnTo>
                    <a:pt x="144" y="120"/>
                  </a:lnTo>
                  <a:lnTo>
                    <a:pt x="144" y="128"/>
                  </a:lnTo>
                  <a:lnTo>
                    <a:pt x="136" y="128"/>
                  </a:lnTo>
                  <a:lnTo>
                    <a:pt x="128" y="136"/>
                  </a:lnTo>
                  <a:lnTo>
                    <a:pt x="128" y="144"/>
                  </a:lnTo>
                  <a:lnTo>
                    <a:pt x="136" y="144"/>
                  </a:lnTo>
                  <a:lnTo>
                    <a:pt x="128" y="168"/>
                  </a:lnTo>
                  <a:lnTo>
                    <a:pt x="120" y="176"/>
                  </a:lnTo>
                  <a:lnTo>
                    <a:pt x="120" y="168"/>
                  </a:lnTo>
                  <a:lnTo>
                    <a:pt x="128" y="160"/>
                  </a:lnTo>
                  <a:lnTo>
                    <a:pt x="112" y="168"/>
                  </a:lnTo>
                  <a:lnTo>
                    <a:pt x="112" y="176"/>
                  </a:lnTo>
                  <a:lnTo>
                    <a:pt x="112" y="168"/>
                  </a:lnTo>
                  <a:lnTo>
                    <a:pt x="112" y="160"/>
                  </a:lnTo>
                  <a:lnTo>
                    <a:pt x="104" y="160"/>
                  </a:lnTo>
                  <a:lnTo>
                    <a:pt x="88" y="168"/>
                  </a:lnTo>
                  <a:lnTo>
                    <a:pt x="88" y="176"/>
                  </a:lnTo>
                  <a:lnTo>
                    <a:pt x="96" y="176"/>
                  </a:lnTo>
                  <a:lnTo>
                    <a:pt x="104" y="176"/>
                  </a:lnTo>
                  <a:lnTo>
                    <a:pt x="104" y="184"/>
                  </a:lnTo>
                  <a:lnTo>
                    <a:pt x="112" y="184"/>
                  </a:lnTo>
                  <a:lnTo>
                    <a:pt x="120" y="176"/>
                  </a:lnTo>
                  <a:lnTo>
                    <a:pt x="128" y="176"/>
                  </a:lnTo>
                  <a:lnTo>
                    <a:pt x="136" y="176"/>
                  </a:lnTo>
                  <a:lnTo>
                    <a:pt x="144" y="168"/>
                  </a:lnTo>
                  <a:lnTo>
                    <a:pt x="144" y="152"/>
                  </a:lnTo>
                  <a:lnTo>
                    <a:pt x="152" y="144"/>
                  </a:lnTo>
                  <a:lnTo>
                    <a:pt x="144" y="136"/>
                  </a:lnTo>
                  <a:lnTo>
                    <a:pt x="152" y="120"/>
                  </a:lnTo>
                  <a:lnTo>
                    <a:pt x="168" y="104"/>
                  </a:lnTo>
                  <a:lnTo>
                    <a:pt x="160" y="80"/>
                  </a:lnTo>
                  <a:lnTo>
                    <a:pt x="160" y="88"/>
                  </a:lnTo>
                  <a:lnTo>
                    <a:pt x="160" y="96"/>
                  </a:lnTo>
                  <a:lnTo>
                    <a:pt x="152" y="88"/>
                  </a:lnTo>
                  <a:lnTo>
                    <a:pt x="152" y="80"/>
                  </a:lnTo>
                  <a:lnTo>
                    <a:pt x="160" y="80"/>
                  </a:lnTo>
                  <a:lnTo>
                    <a:pt x="168" y="80"/>
                  </a:lnTo>
                  <a:lnTo>
                    <a:pt x="160" y="64"/>
                  </a:lnTo>
                  <a:lnTo>
                    <a:pt x="160" y="56"/>
                  </a:lnTo>
                  <a:lnTo>
                    <a:pt x="152" y="56"/>
                  </a:lnTo>
                  <a:lnTo>
                    <a:pt x="152" y="48"/>
                  </a:lnTo>
                  <a:lnTo>
                    <a:pt x="160" y="40"/>
                  </a:lnTo>
                  <a:lnTo>
                    <a:pt x="160" y="48"/>
                  </a:lnTo>
                  <a:lnTo>
                    <a:pt x="160" y="56"/>
                  </a:lnTo>
                  <a:lnTo>
                    <a:pt x="168" y="56"/>
                  </a:lnTo>
                  <a:lnTo>
                    <a:pt x="160" y="48"/>
                  </a:lnTo>
                  <a:lnTo>
                    <a:pt x="168" y="48"/>
                  </a:lnTo>
                  <a:lnTo>
                    <a:pt x="168" y="40"/>
                  </a:lnTo>
                  <a:lnTo>
                    <a:pt x="168" y="32"/>
                  </a:lnTo>
                  <a:lnTo>
                    <a:pt x="168" y="24"/>
                  </a:lnTo>
                  <a:lnTo>
                    <a:pt x="160" y="24"/>
                  </a:lnTo>
                  <a:lnTo>
                    <a:pt x="160" y="0"/>
                  </a:lnTo>
                  <a:lnTo>
                    <a:pt x="184" y="8"/>
                  </a:lnTo>
                  <a:lnTo>
                    <a:pt x="264" y="32"/>
                  </a:lnTo>
                  <a:lnTo>
                    <a:pt x="456" y="80"/>
                  </a:lnTo>
                  <a:lnTo>
                    <a:pt x="528" y="96"/>
                  </a:lnTo>
                  <a:lnTo>
                    <a:pt x="480" y="343"/>
                  </a:lnTo>
                  <a:lnTo>
                    <a:pt x="472" y="351"/>
                  </a:lnTo>
                  <a:lnTo>
                    <a:pt x="480" y="367"/>
                  </a:lnTo>
                  <a:lnTo>
                    <a:pt x="480" y="375"/>
                  </a:lnTo>
                  <a:lnTo>
                    <a:pt x="472" y="383"/>
                  </a:lnTo>
                  <a:lnTo>
                    <a:pt x="472" y="391"/>
                  </a:lnTo>
                  <a:lnTo>
                    <a:pt x="336" y="359"/>
                  </a:lnTo>
                  <a:lnTo>
                    <a:pt x="320" y="359"/>
                  </a:lnTo>
                  <a:lnTo>
                    <a:pt x="296" y="359"/>
                  </a:lnTo>
                  <a:lnTo>
                    <a:pt x="288" y="359"/>
                  </a:lnTo>
                  <a:lnTo>
                    <a:pt x="288" y="351"/>
                  </a:lnTo>
                  <a:lnTo>
                    <a:pt x="280" y="359"/>
                  </a:lnTo>
                  <a:lnTo>
                    <a:pt x="256" y="359"/>
                  </a:lnTo>
                  <a:lnTo>
                    <a:pt x="240" y="367"/>
                  </a:lnTo>
                  <a:lnTo>
                    <a:pt x="216" y="367"/>
                  </a:lnTo>
                  <a:lnTo>
                    <a:pt x="216" y="359"/>
                  </a:lnTo>
                  <a:lnTo>
                    <a:pt x="208" y="359"/>
                  </a:lnTo>
                  <a:lnTo>
                    <a:pt x="200" y="359"/>
                  </a:lnTo>
                  <a:lnTo>
                    <a:pt x="192" y="359"/>
                  </a:lnTo>
                  <a:lnTo>
                    <a:pt x="184" y="359"/>
                  </a:lnTo>
                  <a:lnTo>
                    <a:pt x="176" y="359"/>
                  </a:lnTo>
                  <a:lnTo>
                    <a:pt x="168" y="351"/>
                  </a:lnTo>
                  <a:lnTo>
                    <a:pt x="152" y="335"/>
                  </a:lnTo>
                  <a:lnTo>
                    <a:pt x="136" y="335"/>
                  </a:lnTo>
                  <a:lnTo>
                    <a:pt x="128" y="343"/>
                  </a:lnTo>
                  <a:lnTo>
                    <a:pt x="112" y="343"/>
                  </a:lnTo>
                  <a:lnTo>
                    <a:pt x="88" y="343"/>
                  </a:lnTo>
                  <a:lnTo>
                    <a:pt x="80" y="335"/>
                  </a:lnTo>
                  <a:lnTo>
                    <a:pt x="72" y="327"/>
                  </a:lnTo>
                  <a:lnTo>
                    <a:pt x="64" y="319"/>
                  </a:lnTo>
                  <a:lnTo>
                    <a:pt x="64" y="311"/>
                  </a:lnTo>
                  <a:lnTo>
                    <a:pt x="72" y="303"/>
                  </a:lnTo>
                  <a:lnTo>
                    <a:pt x="72" y="287"/>
                  </a:lnTo>
                  <a:lnTo>
                    <a:pt x="64" y="271"/>
                  </a:lnTo>
                  <a:lnTo>
                    <a:pt x="48" y="263"/>
                  </a:lnTo>
                  <a:lnTo>
                    <a:pt x="40" y="263"/>
                  </a:lnTo>
                  <a:lnTo>
                    <a:pt x="40" y="247"/>
                  </a:lnTo>
                  <a:lnTo>
                    <a:pt x="32" y="247"/>
                  </a:lnTo>
                  <a:lnTo>
                    <a:pt x="24" y="247"/>
                  </a:lnTo>
                  <a:lnTo>
                    <a:pt x="16" y="247"/>
                  </a:lnTo>
                  <a:lnTo>
                    <a:pt x="16" y="240"/>
                  </a:lnTo>
                  <a:lnTo>
                    <a:pt x="16" y="247"/>
                  </a:lnTo>
                  <a:lnTo>
                    <a:pt x="8" y="240"/>
                  </a:lnTo>
                  <a:lnTo>
                    <a:pt x="0" y="240"/>
                  </a:lnTo>
                  <a:lnTo>
                    <a:pt x="0" y="232"/>
                  </a:lnTo>
                  <a:lnTo>
                    <a:pt x="0" y="223"/>
                  </a:lnTo>
                  <a:lnTo>
                    <a:pt x="8" y="208"/>
                  </a:lnTo>
                  <a:lnTo>
                    <a:pt x="8" y="223"/>
                  </a:lnTo>
                  <a:lnTo>
                    <a:pt x="8" y="232"/>
                  </a:lnTo>
                  <a:lnTo>
                    <a:pt x="8" y="223"/>
                  </a:lnTo>
                  <a:lnTo>
                    <a:pt x="16" y="216"/>
                  </a:lnTo>
                  <a:lnTo>
                    <a:pt x="16" y="208"/>
                  </a:lnTo>
                  <a:lnTo>
                    <a:pt x="16" y="199"/>
                  </a:lnTo>
                  <a:lnTo>
                    <a:pt x="24" y="199"/>
                  </a:lnTo>
                  <a:lnTo>
                    <a:pt x="24" y="192"/>
                  </a:lnTo>
                  <a:lnTo>
                    <a:pt x="16" y="199"/>
                  </a:lnTo>
                  <a:lnTo>
                    <a:pt x="8" y="199"/>
                  </a:lnTo>
                  <a:lnTo>
                    <a:pt x="8" y="176"/>
                  </a:lnTo>
                  <a:lnTo>
                    <a:pt x="16" y="176"/>
                  </a:lnTo>
                  <a:lnTo>
                    <a:pt x="16" y="184"/>
                  </a:lnTo>
                  <a:lnTo>
                    <a:pt x="16" y="176"/>
                  </a:lnTo>
                  <a:lnTo>
                    <a:pt x="32" y="176"/>
                  </a:lnTo>
                  <a:lnTo>
                    <a:pt x="24" y="168"/>
                  </a:lnTo>
                  <a:lnTo>
                    <a:pt x="16" y="168"/>
                  </a:lnTo>
                  <a:lnTo>
                    <a:pt x="8" y="168"/>
                  </a:lnTo>
                  <a:lnTo>
                    <a:pt x="8" y="160"/>
                  </a:lnTo>
                  <a:lnTo>
                    <a:pt x="16" y="160"/>
                  </a:lnTo>
                  <a:lnTo>
                    <a:pt x="16" y="144"/>
                  </a:lnTo>
                  <a:lnTo>
                    <a:pt x="16" y="136"/>
                  </a:lnTo>
                  <a:lnTo>
                    <a:pt x="16" y="88"/>
                  </a:lnTo>
                  <a:lnTo>
                    <a:pt x="16" y="80"/>
                  </a:lnTo>
                  <a:lnTo>
                    <a:pt x="8" y="64"/>
                  </a:lnTo>
                  <a:lnTo>
                    <a:pt x="8" y="48"/>
                  </a:lnTo>
                  <a:lnTo>
                    <a:pt x="8" y="40"/>
                  </a:lnTo>
                  <a:lnTo>
                    <a:pt x="16" y="32"/>
                  </a:lnTo>
                  <a:close/>
                </a:path>
              </a:pathLst>
            </a:custGeom>
            <a:grpFill/>
            <a:ln w="9525" cap="rnd">
              <a:solidFill>
                <a:srgbClr val="000000"/>
              </a:solidFill>
              <a:prstDash val="solid"/>
              <a:round/>
              <a:headEnd/>
              <a:tailEnd/>
            </a:ln>
            <a:extLst/>
          </p:spPr>
          <p:txBody>
            <a:bodyPr/>
            <a:lstStyle/>
            <a:p>
              <a:pPr fontAlgn="base">
                <a:spcBef>
                  <a:spcPct val="0"/>
                </a:spcBef>
                <a:spcAft>
                  <a:spcPct val="0"/>
                </a:spcAft>
              </a:pPr>
              <a:endParaRPr lang="en-US" dirty="0">
                <a:solidFill>
                  <a:srgbClr val="000000"/>
                </a:solidFill>
              </a:endParaRPr>
            </a:p>
          </p:txBody>
        </p:sp>
      </p:grpSp>
      <p:grpSp>
        <p:nvGrpSpPr>
          <p:cNvPr id="4" name="Group 66"/>
          <p:cNvGrpSpPr>
            <a:grpSpLocks/>
          </p:cNvGrpSpPr>
          <p:nvPr/>
        </p:nvGrpSpPr>
        <p:grpSpPr bwMode="auto">
          <a:xfrm>
            <a:off x="1536700" y="1698150"/>
            <a:ext cx="1016000" cy="849313"/>
            <a:chOff x="968" y="1142"/>
            <a:chExt cx="640" cy="535"/>
          </a:xfrm>
          <a:gradFill>
            <a:gsLst>
              <a:gs pos="90000">
                <a:srgbClr val="FF0000"/>
              </a:gs>
              <a:gs pos="0">
                <a:schemeClr val="bg1">
                  <a:lumMod val="75000"/>
                </a:schemeClr>
              </a:gs>
            </a:gsLst>
            <a:lin ang="16200000" scaled="0"/>
          </a:gradFill>
        </p:grpSpPr>
        <p:sp>
          <p:nvSpPr>
            <p:cNvPr id="402496" name="Freeform 64"/>
            <p:cNvSpPr>
              <a:spLocks/>
            </p:cNvSpPr>
            <p:nvPr/>
          </p:nvSpPr>
          <p:spPr bwMode="auto">
            <a:xfrm>
              <a:off x="968" y="1142"/>
              <a:ext cx="640" cy="535"/>
            </a:xfrm>
            <a:custGeom>
              <a:avLst/>
              <a:gdLst>
                <a:gd name="T0" fmla="*/ 184 w 640"/>
                <a:gd name="T1" fmla="*/ 16 h 535"/>
                <a:gd name="T2" fmla="*/ 176 w 640"/>
                <a:gd name="T3" fmla="*/ 9 h 535"/>
                <a:gd name="T4" fmla="*/ 160 w 640"/>
                <a:gd name="T5" fmla="*/ 9 h 535"/>
                <a:gd name="T6" fmla="*/ 152 w 640"/>
                <a:gd name="T7" fmla="*/ 9 h 535"/>
                <a:gd name="T8" fmla="*/ 144 w 640"/>
                <a:gd name="T9" fmla="*/ 0 h 535"/>
                <a:gd name="T10" fmla="*/ 144 w 640"/>
                <a:gd name="T11" fmla="*/ 16 h 535"/>
                <a:gd name="T12" fmla="*/ 136 w 640"/>
                <a:gd name="T13" fmla="*/ 33 h 535"/>
                <a:gd name="T14" fmla="*/ 136 w 640"/>
                <a:gd name="T15" fmla="*/ 56 h 535"/>
                <a:gd name="T16" fmla="*/ 112 w 640"/>
                <a:gd name="T17" fmla="*/ 112 h 535"/>
                <a:gd name="T18" fmla="*/ 80 w 640"/>
                <a:gd name="T19" fmla="*/ 176 h 535"/>
                <a:gd name="T20" fmla="*/ 40 w 640"/>
                <a:gd name="T21" fmla="*/ 264 h 535"/>
                <a:gd name="T22" fmla="*/ 24 w 640"/>
                <a:gd name="T23" fmla="*/ 288 h 535"/>
                <a:gd name="T24" fmla="*/ 8 w 640"/>
                <a:gd name="T25" fmla="*/ 320 h 535"/>
                <a:gd name="T26" fmla="*/ 8 w 640"/>
                <a:gd name="T27" fmla="*/ 344 h 535"/>
                <a:gd name="T28" fmla="*/ 0 w 640"/>
                <a:gd name="T29" fmla="*/ 368 h 535"/>
                <a:gd name="T30" fmla="*/ 0 w 640"/>
                <a:gd name="T31" fmla="*/ 392 h 535"/>
                <a:gd name="T32" fmla="*/ 24 w 640"/>
                <a:gd name="T33" fmla="*/ 416 h 535"/>
                <a:gd name="T34" fmla="*/ 392 w 640"/>
                <a:gd name="T35" fmla="*/ 503 h 535"/>
                <a:gd name="T36" fmla="*/ 520 w 640"/>
                <a:gd name="T37" fmla="*/ 535 h 535"/>
                <a:gd name="T38" fmla="*/ 560 w 640"/>
                <a:gd name="T39" fmla="*/ 368 h 535"/>
                <a:gd name="T40" fmla="*/ 576 w 640"/>
                <a:gd name="T41" fmla="*/ 336 h 535"/>
                <a:gd name="T42" fmla="*/ 576 w 640"/>
                <a:gd name="T43" fmla="*/ 320 h 535"/>
                <a:gd name="T44" fmla="*/ 560 w 640"/>
                <a:gd name="T45" fmla="*/ 304 h 535"/>
                <a:gd name="T46" fmla="*/ 568 w 640"/>
                <a:gd name="T47" fmla="*/ 280 h 535"/>
                <a:gd name="T48" fmla="*/ 600 w 640"/>
                <a:gd name="T49" fmla="*/ 248 h 535"/>
                <a:gd name="T50" fmla="*/ 640 w 640"/>
                <a:gd name="T51" fmla="*/ 192 h 535"/>
                <a:gd name="T52" fmla="*/ 640 w 640"/>
                <a:gd name="T53" fmla="*/ 176 h 535"/>
                <a:gd name="T54" fmla="*/ 616 w 640"/>
                <a:gd name="T55" fmla="*/ 144 h 535"/>
                <a:gd name="T56" fmla="*/ 464 w 640"/>
                <a:gd name="T57" fmla="*/ 112 h 535"/>
                <a:gd name="T58" fmla="*/ 432 w 640"/>
                <a:gd name="T59" fmla="*/ 112 h 535"/>
                <a:gd name="T60" fmla="*/ 424 w 640"/>
                <a:gd name="T61" fmla="*/ 112 h 535"/>
                <a:gd name="T62" fmla="*/ 384 w 640"/>
                <a:gd name="T63" fmla="*/ 120 h 535"/>
                <a:gd name="T64" fmla="*/ 360 w 640"/>
                <a:gd name="T65" fmla="*/ 112 h 535"/>
                <a:gd name="T66" fmla="*/ 344 w 640"/>
                <a:gd name="T67" fmla="*/ 112 h 535"/>
                <a:gd name="T68" fmla="*/ 328 w 640"/>
                <a:gd name="T69" fmla="*/ 112 h 535"/>
                <a:gd name="T70" fmla="*/ 312 w 640"/>
                <a:gd name="T71" fmla="*/ 104 h 535"/>
                <a:gd name="T72" fmla="*/ 280 w 640"/>
                <a:gd name="T73" fmla="*/ 88 h 535"/>
                <a:gd name="T74" fmla="*/ 256 w 640"/>
                <a:gd name="T75" fmla="*/ 96 h 535"/>
                <a:gd name="T76" fmla="*/ 224 w 640"/>
                <a:gd name="T77" fmla="*/ 88 h 535"/>
                <a:gd name="T78" fmla="*/ 208 w 640"/>
                <a:gd name="T79" fmla="*/ 72 h 535"/>
                <a:gd name="T80" fmla="*/ 216 w 640"/>
                <a:gd name="T81" fmla="*/ 56 h 535"/>
                <a:gd name="T82" fmla="*/ 208 w 640"/>
                <a:gd name="T83" fmla="*/ 24 h 535"/>
                <a:gd name="T84" fmla="*/ 184 w 640"/>
                <a:gd name="T85" fmla="*/ 16 h 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40" h="535">
                  <a:moveTo>
                    <a:pt x="192" y="16"/>
                  </a:moveTo>
                  <a:lnTo>
                    <a:pt x="184" y="16"/>
                  </a:lnTo>
                  <a:lnTo>
                    <a:pt x="184" y="9"/>
                  </a:lnTo>
                  <a:lnTo>
                    <a:pt x="176" y="9"/>
                  </a:lnTo>
                  <a:lnTo>
                    <a:pt x="168" y="9"/>
                  </a:lnTo>
                  <a:lnTo>
                    <a:pt x="160" y="9"/>
                  </a:lnTo>
                  <a:lnTo>
                    <a:pt x="160" y="0"/>
                  </a:lnTo>
                  <a:lnTo>
                    <a:pt x="152" y="9"/>
                  </a:lnTo>
                  <a:lnTo>
                    <a:pt x="152" y="0"/>
                  </a:lnTo>
                  <a:lnTo>
                    <a:pt x="144" y="0"/>
                  </a:lnTo>
                  <a:lnTo>
                    <a:pt x="144" y="9"/>
                  </a:lnTo>
                  <a:lnTo>
                    <a:pt x="144" y="16"/>
                  </a:lnTo>
                  <a:lnTo>
                    <a:pt x="136" y="24"/>
                  </a:lnTo>
                  <a:lnTo>
                    <a:pt x="136" y="33"/>
                  </a:lnTo>
                  <a:lnTo>
                    <a:pt x="128" y="48"/>
                  </a:lnTo>
                  <a:lnTo>
                    <a:pt x="136" y="56"/>
                  </a:lnTo>
                  <a:lnTo>
                    <a:pt x="128" y="72"/>
                  </a:lnTo>
                  <a:lnTo>
                    <a:pt x="112" y="112"/>
                  </a:lnTo>
                  <a:lnTo>
                    <a:pt x="96" y="136"/>
                  </a:lnTo>
                  <a:lnTo>
                    <a:pt x="80" y="176"/>
                  </a:lnTo>
                  <a:lnTo>
                    <a:pt x="64" y="224"/>
                  </a:lnTo>
                  <a:lnTo>
                    <a:pt x="40" y="264"/>
                  </a:lnTo>
                  <a:lnTo>
                    <a:pt x="32" y="272"/>
                  </a:lnTo>
                  <a:lnTo>
                    <a:pt x="24" y="288"/>
                  </a:lnTo>
                  <a:lnTo>
                    <a:pt x="8" y="312"/>
                  </a:lnTo>
                  <a:lnTo>
                    <a:pt x="8" y="320"/>
                  </a:lnTo>
                  <a:lnTo>
                    <a:pt x="8" y="336"/>
                  </a:lnTo>
                  <a:lnTo>
                    <a:pt x="8" y="344"/>
                  </a:lnTo>
                  <a:lnTo>
                    <a:pt x="8" y="352"/>
                  </a:lnTo>
                  <a:lnTo>
                    <a:pt x="0" y="368"/>
                  </a:lnTo>
                  <a:lnTo>
                    <a:pt x="0" y="383"/>
                  </a:lnTo>
                  <a:lnTo>
                    <a:pt x="0" y="392"/>
                  </a:lnTo>
                  <a:lnTo>
                    <a:pt x="8" y="399"/>
                  </a:lnTo>
                  <a:lnTo>
                    <a:pt x="24" y="416"/>
                  </a:lnTo>
                  <a:lnTo>
                    <a:pt x="280" y="479"/>
                  </a:lnTo>
                  <a:lnTo>
                    <a:pt x="392" y="503"/>
                  </a:lnTo>
                  <a:lnTo>
                    <a:pt x="480" y="527"/>
                  </a:lnTo>
                  <a:lnTo>
                    <a:pt x="520" y="535"/>
                  </a:lnTo>
                  <a:lnTo>
                    <a:pt x="560" y="383"/>
                  </a:lnTo>
                  <a:lnTo>
                    <a:pt x="560" y="368"/>
                  </a:lnTo>
                  <a:lnTo>
                    <a:pt x="576" y="344"/>
                  </a:lnTo>
                  <a:lnTo>
                    <a:pt x="576" y="336"/>
                  </a:lnTo>
                  <a:lnTo>
                    <a:pt x="576" y="328"/>
                  </a:lnTo>
                  <a:lnTo>
                    <a:pt x="576" y="320"/>
                  </a:lnTo>
                  <a:lnTo>
                    <a:pt x="560" y="312"/>
                  </a:lnTo>
                  <a:lnTo>
                    <a:pt x="560" y="304"/>
                  </a:lnTo>
                  <a:lnTo>
                    <a:pt x="568" y="296"/>
                  </a:lnTo>
                  <a:lnTo>
                    <a:pt x="568" y="280"/>
                  </a:lnTo>
                  <a:lnTo>
                    <a:pt x="592" y="256"/>
                  </a:lnTo>
                  <a:lnTo>
                    <a:pt x="600" y="248"/>
                  </a:lnTo>
                  <a:lnTo>
                    <a:pt x="600" y="240"/>
                  </a:lnTo>
                  <a:lnTo>
                    <a:pt x="640" y="192"/>
                  </a:lnTo>
                  <a:lnTo>
                    <a:pt x="640" y="184"/>
                  </a:lnTo>
                  <a:lnTo>
                    <a:pt x="640" y="176"/>
                  </a:lnTo>
                  <a:lnTo>
                    <a:pt x="632" y="168"/>
                  </a:lnTo>
                  <a:lnTo>
                    <a:pt x="616" y="144"/>
                  </a:lnTo>
                  <a:lnTo>
                    <a:pt x="480" y="112"/>
                  </a:lnTo>
                  <a:lnTo>
                    <a:pt x="464" y="112"/>
                  </a:lnTo>
                  <a:lnTo>
                    <a:pt x="440" y="112"/>
                  </a:lnTo>
                  <a:lnTo>
                    <a:pt x="432" y="112"/>
                  </a:lnTo>
                  <a:lnTo>
                    <a:pt x="432" y="104"/>
                  </a:lnTo>
                  <a:lnTo>
                    <a:pt x="424" y="112"/>
                  </a:lnTo>
                  <a:lnTo>
                    <a:pt x="400" y="112"/>
                  </a:lnTo>
                  <a:lnTo>
                    <a:pt x="384" y="120"/>
                  </a:lnTo>
                  <a:lnTo>
                    <a:pt x="360" y="120"/>
                  </a:lnTo>
                  <a:lnTo>
                    <a:pt x="360" y="112"/>
                  </a:lnTo>
                  <a:lnTo>
                    <a:pt x="352" y="112"/>
                  </a:lnTo>
                  <a:lnTo>
                    <a:pt x="344" y="112"/>
                  </a:lnTo>
                  <a:lnTo>
                    <a:pt x="336" y="112"/>
                  </a:lnTo>
                  <a:lnTo>
                    <a:pt x="328" y="112"/>
                  </a:lnTo>
                  <a:lnTo>
                    <a:pt x="320" y="112"/>
                  </a:lnTo>
                  <a:lnTo>
                    <a:pt x="312" y="104"/>
                  </a:lnTo>
                  <a:lnTo>
                    <a:pt x="296" y="88"/>
                  </a:lnTo>
                  <a:lnTo>
                    <a:pt x="280" y="88"/>
                  </a:lnTo>
                  <a:lnTo>
                    <a:pt x="272" y="96"/>
                  </a:lnTo>
                  <a:lnTo>
                    <a:pt x="256" y="96"/>
                  </a:lnTo>
                  <a:lnTo>
                    <a:pt x="232" y="96"/>
                  </a:lnTo>
                  <a:lnTo>
                    <a:pt x="224" y="88"/>
                  </a:lnTo>
                  <a:lnTo>
                    <a:pt x="216" y="80"/>
                  </a:lnTo>
                  <a:lnTo>
                    <a:pt x="208" y="72"/>
                  </a:lnTo>
                  <a:lnTo>
                    <a:pt x="208" y="64"/>
                  </a:lnTo>
                  <a:lnTo>
                    <a:pt x="216" y="56"/>
                  </a:lnTo>
                  <a:lnTo>
                    <a:pt x="216" y="40"/>
                  </a:lnTo>
                  <a:lnTo>
                    <a:pt x="208" y="24"/>
                  </a:lnTo>
                  <a:lnTo>
                    <a:pt x="192" y="16"/>
                  </a:lnTo>
                  <a:lnTo>
                    <a:pt x="184" y="16"/>
                  </a:lnTo>
                  <a:lnTo>
                    <a:pt x="192" y="1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497" name="Freeform 65" descr="90%"/>
            <p:cNvSpPr>
              <a:spLocks/>
            </p:cNvSpPr>
            <p:nvPr/>
          </p:nvSpPr>
          <p:spPr bwMode="auto">
            <a:xfrm>
              <a:off x="968" y="1142"/>
              <a:ext cx="640" cy="535"/>
            </a:xfrm>
            <a:custGeom>
              <a:avLst/>
              <a:gdLst>
                <a:gd name="T0" fmla="*/ 184 w 640"/>
                <a:gd name="T1" fmla="*/ 16 h 535"/>
                <a:gd name="T2" fmla="*/ 176 w 640"/>
                <a:gd name="T3" fmla="*/ 9 h 535"/>
                <a:gd name="T4" fmla="*/ 160 w 640"/>
                <a:gd name="T5" fmla="*/ 9 h 535"/>
                <a:gd name="T6" fmla="*/ 152 w 640"/>
                <a:gd name="T7" fmla="*/ 9 h 535"/>
                <a:gd name="T8" fmla="*/ 144 w 640"/>
                <a:gd name="T9" fmla="*/ 0 h 535"/>
                <a:gd name="T10" fmla="*/ 144 w 640"/>
                <a:gd name="T11" fmla="*/ 16 h 535"/>
                <a:gd name="T12" fmla="*/ 136 w 640"/>
                <a:gd name="T13" fmla="*/ 33 h 535"/>
                <a:gd name="T14" fmla="*/ 136 w 640"/>
                <a:gd name="T15" fmla="*/ 56 h 535"/>
                <a:gd name="T16" fmla="*/ 112 w 640"/>
                <a:gd name="T17" fmla="*/ 112 h 535"/>
                <a:gd name="T18" fmla="*/ 80 w 640"/>
                <a:gd name="T19" fmla="*/ 176 h 535"/>
                <a:gd name="T20" fmla="*/ 40 w 640"/>
                <a:gd name="T21" fmla="*/ 264 h 535"/>
                <a:gd name="T22" fmla="*/ 24 w 640"/>
                <a:gd name="T23" fmla="*/ 288 h 535"/>
                <a:gd name="T24" fmla="*/ 8 w 640"/>
                <a:gd name="T25" fmla="*/ 320 h 535"/>
                <a:gd name="T26" fmla="*/ 8 w 640"/>
                <a:gd name="T27" fmla="*/ 344 h 535"/>
                <a:gd name="T28" fmla="*/ 0 w 640"/>
                <a:gd name="T29" fmla="*/ 368 h 535"/>
                <a:gd name="T30" fmla="*/ 0 w 640"/>
                <a:gd name="T31" fmla="*/ 392 h 535"/>
                <a:gd name="T32" fmla="*/ 24 w 640"/>
                <a:gd name="T33" fmla="*/ 416 h 535"/>
                <a:gd name="T34" fmla="*/ 392 w 640"/>
                <a:gd name="T35" fmla="*/ 503 h 535"/>
                <a:gd name="T36" fmla="*/ 520 w 640"/>
                <a:gd name="T37" fmla="*/ 535 h 535"/>
                <a:gd name="T38" fmla="*/ 560 w 640"/>
                <a:gd name="T39" fmla="*/ 368 h 535"/>
                <a:gd name="T40" fmla="*/ 576 w 640"/>
                <a:gd name="T41" fmla="*/ 336 h 535"/>
                <a:gd name="T42" fmla="*/ 576 w 640"/>
                <a:gd name="T43" fmla="*/ 320 h 535"/>
                <a:gd name="T44" fmla="*/ 560 w 640"/>
                <a:gd name="T45" fmla="*/ 304 h 535"/>
                <a:gd name="T46" fmla="*/ 568 w 640"/>
                <a:gd name="T47" fmla="*/ 280 h 535"/>
                <a:gd name="T48" fmla="*/ 600 w 640"/>
                <a:gd name="T49" fmla="*/ 248 h 535"/>
                <a:gd name="T50" fmla="*/ 640 w 640"/>
                <a:gd name="T51" fmla="*/ 192 h 535"/>
                <a:gd name="T52" fmla="*/ 640 w 640"/>
                <a:gd name="T53" fmla="*/ 176 h 535"/>
                <a:gd name="T54" fmla="*/ 616 w 640"/>
                <a:gd name="T55" fmla="*/ 144 h 535"/>
                <a:gd name="T56" fmla="*/ 464 w 640"/>
                <a:gd name="T57" fmla="*/ 112 h 535"/>
                <a:gd name="T58" fmla="*/ 432 w 640"/>
                <a:gd name="T59" fmla="*/ 112 h 535"/>
                <a:gd name="T60" fmla="*/ 424 w 640"/>
                <a:gd name="T61" fmla="*/ 112 h 535"/>
                <a:gd name="T62" fmla="*/ 384 w 640"/>
                <a:gd name="T63" fmla="*/ 120 h 535"/>
                <a:gd name="T64" fmla="*/ 360 w 640"/>
                <a:gd name="T65" fmla="*/ 112 h 535"/>
                <a:gd name="T66" fmla="*/ 344 w 640"/>
                <a:gd name="T67" fmla="*/ 112 h 535"/>
                <a:gd name="T68" fmla="*/ 328 w 640"/>
                <a:gd name="T69" fmla="*/ 112 h 535"/>
                <a:gd name="T70" fmla="*/ 312 w 640"/>
                <a:gd name="T71" fmla="*/ 104 h 535"/>
                <a:gd name="T72" fmla="*/ 280 w 640"/>
                <a:gd name="T73" fmla="*/ 88 h 535"/>
                <a:gd name="T74" fmla="*/ 256 w 640"/>
                <a:gd name="T75" fmla="*/ 96 h 535"/>
                <a:gd name="T76" fmla="*/ 224 w 640"/>
                <a:gd name="T77" fmla="*/ 88 h 535"/>
                <a:gd name="T78" fmla="*/ 208 w 640"/>
                <a:gd name="T79" fmla="*/ 72 h 535"/>
                <a:gd name="T80" fmla="*/ 216 w 640"/>
                <a:gd name="T81" fmla="*/ 56 h 535"/>
                <a:gd name="T82" fmla="*/ 208 w 640"/>
                <a:gd name="T83" fmla="*/ 24 h 535"/>
                <a:gd name="T84" fmla="*/ 184 w 640"/>
                <a:gd name="T85" fmla="*/ 16 h 5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40" h="535">
                  <a:moveTo>
                    <a:pt x="192" y="16"/>
                  </a:moveTo>
                  <a:lnTo>
                    <a:pt x="184" y="16"/>
                  </a:lnTo>
                  <a:lnTo>
                    <a:pt x="184" y="9"/>
                  </a:lnTo>
                  <a:lnTo>
                    <a:pt x="176" y="9"/>
                  </a:lnTo>
                  <a:lnTo>
                    <a:pt x="168" y="9"/>
                  </a:lnTo>
                  <a:lnTo>
                    <a:pt x="160" y="9"/>
                  </a:lnTo>
                  <a:lnTo>
                    <a:pt x="160" y="0"/>
                  </a:lnTo>
                  <a:lnTo>
                    <a:pt x="152" y="9"/>
                  </a:lnTo>
                  <a:lnTo>
                    <a:pt x="152" y="0"/>
                  </a:lnTo>
                  <a:lnTo>
                    <a:pt x="144" y="0"/>
                  </a:lnTo>
                  <a:lnTo>
                    <a:pt x="144" y="9"/>
                  </a:lnTo>
                  <a:lnTo>
                    <a:pt x="144" y="16"/>
                  </a:lnTo>
                  <a:lnTo>
                    <a:pt x="136" y="24"/>
                  </a:lnTo>
                  <a:lnTo>
                    <a:pt x="136" y="33"/>
                  </a:lnTo>
                  <a:lnTo>
                    <a:pt x="128" y="48"/>
                  </a:lnTo>
                  <a:lnTo>
                    <a:pt x="136" y="56"/>
                  </a:lnTo>
                  <a:lnTo>
                    <a:pt x="128" y="72"/>
                  </a:lnTo>
                  <a:lnTo>
                    <a:pt x="112" y="112"/>
                  </a:lnTo>
                  <a:lnTo>
                    <a:pt x="96" y="136"/>
                  </a:lnTo>
                  <a:lnTo>
                    <a:pt x="80" y="176"/>
                  </a:lnTo>
                  <a:lnTo>
                    <a:pt x="64" y="224"/>
                  </a:lnTo>
                  <a:lnTo>
                    <a:pt x="40" y="264"/>
                  </a:lnTo>
                  <a:lnTo>
                    <a:pt x="32" y="272"/>
                  </a:lnTo>
                  <a:lnTo>
                    <a:pt x="24" y="288"/>
                  </a:lnTo>
                  <a:lnTo>
                    <a:pt x="8" y="312"/>
                  </a:lnTo>
                  <a:lnTo>
                    <a:pt x="8" y="320"/>
                  </a:lnTo>
                  <a:lnTo>
                    <a:pt x="8" y="336"/>
                  </a:lnTo>
                  <a:lnTo>
                    <a:pt x="8" y="344"/>
                  </a:lnTo>
                  <a:lnTo>
                    <a:pt x="8" y="352"/>
                  </a:lnTo>
                  <a:lnTo>
                    <a:pt x="0" y="368"/>
                  </a:lnTo>
                  <a:lnTo>
                    <a:pt x="0" y="383"/>
                  </a:lnTo>
                  <a:lnTo>
                    <a:pt x="0" y="392"/>
                  </a:lnTo>
                  <a:lnTo>
                    <a:pt x="8" y="399"/>
                  </a:lnTo>
                  <a:lnTo>
                    <a:pt x="24" y="416"/>
                  </a:lnTo>
                  <a:lnTo>
                    <a:pt x="280" y="479"/>
                  </a:lnTo>
                  <a:lnTo>
                    <a:pt x="392" y="503"/>
                  </a:lnTo>
                  <a:lnTo>
                    <a:pt x="480" y="527"/>
                  </a:lnTo>
                  <a:lnTo>
                    <a:pt x="520" y="535"/>
                  </a:lnTo>
                  <a:lnTo>
                    <a:pt x="560" y="383"/>
                  </a:lnTo>
                  <a:lnTo>
                    <a:pt x="560" y="368"/>
                  </a:lnTo>
                  <a:lnTo>
                    <a:pt x="576" y="344"/>
                  </a:lnTo>
                  <a:lnTo>
                    <a:pt x="576" y="336"/>
                  </a:lnTo>
                  <a:lnTo>
                    <a:pt x="576" y="328"/>
                  </a:lnTo>
                  <a:lnTo>
                    <a:pt x="576" y="320"/>
                  </a:lnTo>
                  <a:lnTo>
                    <a:pt x="560" y="312"/>
                  </a:lnTo>
                  <a:lnTo>
                    <a:pt x="560" y="304"/>
                  </a:lnTo>
                  <a:lnTo>
                    <a:pt x="568" y="296"/>
                  </a:lnTo>
                  <a:lnTo>
                    <a:pt x="568" y="280"/>
                  </a:lnTo>
                  <a:lnTo>
                    <a:pt x="592" y="256"/>
                  </a:lnTo>
                  <a:lnTo>
                    <a:pt x="600" y="248"/>
                  </a:lnTo>
                  <a:lnTo>
                    <a:pt x="600" y="240"/>
                  </a:lnTo>
                  <a:lnTo>
                    <a:pt x="640" y="192"/>
                  </a:lnTo>
                  <a:lnTo>
                    <a:pt x="640" y="184"/>
                  </a:lnTo>
                  <a:lnTo>
                    <a:pt x="640" y="176"/>
                  </a:lnTo>
                  <a:lnTo>
                    <a:pt x="632" y="168"/>
                  </a:lnTo>
                  <a:lnTo>
                    <a:pt x="616" y="144"/>
                  </a:lnTo>
                  <a:lnTo>
                    <a:pt x="480" y="112"/>
                  </a:lnTo>
                  <a:lnTo>
                    <a:pt x="464" y="112"/>
                  </a:lnTo>
                  <a:lnTo>
                    <a:pt x="440" y="112"/>
                  </a:lnTo>
                  <a:lnTo>
                    <a:pt x="432" y="112"/>
                  </a:lnTo>
                  <a:lnTo>
                    <a:pt x="432" y="104"/>
                  </a:lnTo>
                  <a:lnTo>
                    <a:pt x="424" y="112"/>
                  </a:lnTo>
                  <a:lnTo>
                    <a:pt x="400" y="112"/>
                  </a:lnTo>
                  <a:lnTo>
                    <a:pt x="384" y="120"/>
                  </a:lnTo>
                  <a:lnTo>
                    <a:pt x="360" y="120"/>
                  </a:lnTo>
                  <a:lnTo>
                    <a:pt x="360" y="112"/>
                  </a:lnTo>
                  <a:lnTo>
                    <a:pt x="352" y="112"/>
                  </a:lnTo>
                  <a:lnTo>
                    <a:pt x="344" y="112"/>
                  </a:lnTo>
                  <a:lnTo>
                    <a:pt x="336" y="112"/>
                  </a:lnTo>
                  <a:lnTo>
                    <a:pt x="328" y="112"/>
                  </a:lnTo>
                  <a:lnTo>
                    <a:pt x="320" y="112"/>
                  </a:lnTo>
                  <a:lnTo>
                    <a:pt x="312" y="104"/>
                  </a:lnTo>
                  <a:lnTo>
                    <a:pt x="296" y="88"/>
                  </a:lnTo>
                  <a:lnTo>
                    <a:pt x="280" y="88"/>
                  </a:lnTo>
                  <a:lnTo>
                    <a:pt x="272" y="96"/>
                  </a:lnTo>
                  <a:lnTo>
                    <a:pt x="256" y="96"/>
                  </a:lnTo>
                  <a:lnTo>
                    <a:pt x="232" y="96"/>
                  </a:lnTo>
                  <a:lnTo>
                    <a:pt x="224" y="88"/>
                  </a:lnTo>
                  <a:lnTo>
                    <a:pt x="216" y="80"/>
                  </a:lnTo>
                  <a:lnTo>
                    <a:pt x="208" y="72"/>
                  </a:lnTo>
                  <a:lnTo>
                    <a:pt x="208" y="64"/>
                  </a:lnTo>
                  <a:lnTo>
                    <a:pt x="216" y="56"/>
                  </a:lnTo>
                  <a:lnTo>
                    <a:pt x="216" y="40"/>
                  </a:lnTo>
                  <a:lnTo>
                    <a:pt x="208" y="24"/>
                  </a:lnTo>
                  <a:lnTo>
                    <a:pt x="192" y="16"/>
                  </a:lnTo>
                  <a:lnTo>
                    <a:pt x="184" y="16"/>
                  </a:lnTo>
                  <a:lnTo>
                    <a:pt x="192" y="16"/>
                  </a:lnTo>
                  <a:close/>
                </a:path>
              </a:pathLst>
            </a:custGeom>
            <a:grpFill/>
            <a:ln w="9525" cap="rnd">
              <a:solidFill>
                <a:srgbClr val="000000"/>
              </a:solidFill>
              <a:prstDash val="solid"/>
              <a:round/>
              <a:headEnd/>
              <a:tailEnd/>
            </a:ln>
          </p:spPr>
          <p:txBody>
            <a:bodyPr/>
            <a:lstStyle/>
            <a:p>
              <a:pPr fontAlgn="base">
                <a:spcBef>
                  <a:spcPct val="0"/>
                </a:spcBef>
                <a:spcAft>
                  <a:spcPct val="0"/>
                </a:spcAft>
              </a:pPr>
              <a:endParaRPr lang="en-US" dirty="0">
                <a:solidFill>
                  <a:srgbClr val="000000"/>
                </a:solidFill>
              </a:endParaRPr>
            </a:p>
          </p:txBody>
        </p:sp>
      </p:grpSp>
      <p:grpSp>
        <p:nvGrpSpPr>
          <p:cNvPr id="5" name="Group 69"/>
          <p:cNvGrpSpPr>
            <a:grpSpLocks/>
          </p:cNvGrpSpPr>
          <p:nvPr/>
        </p:nvGrpSpPr>
        <p:grpSpPr bwMode="auto">
          <a:xfrm>
            <a:off x="1447800" y="2343438"/>
            <a:ext cx="1016000" cy="1749425"/>
            <a:chOff x="912" y="1541"/>
            <a:chExt cx="640" cy="1102"/>
          </a:xfrm>
          <a:gradFill>
            <a:gsLst>
              <a:gs pos="90000">
                <a:srgbClr val="0070C0"/>
              </a:gs>
              <a:gs pos="0">
                <a:schemeClr val="bg1">
                  <a:lumMod val="75000"/>
                </a:schemeClr>
              </a:gs>
            </a:gsLst>
            <a:lin ang="16200000" scaled="0"/>
          </a:gradFill>
        </p:grpSpPr>
        <p:sp>
          <p:nvSpPr>
            <p:cNvPr id="402499" name="Freeform 67"/>
            <p:cNvSpPr>
              <a:spLocks/>
            </p:cNvSpPr>
            <p:nvPr/>
          </p:nvSpPr>
          <p:spPr bwMode="auto">
            <a:xfrm>
              <a:off x="912" y="1541"/>
              <a:ext cx="640" cy="1102"/>
            </a:xfrm>
            <a:custGeom>
              <a:avLst/>
              <a:gdLst>
                <a:gd name="T0" fmla="*/ 368 w 640"/>
                <a:gd name="T1" fmla="*/ 88 h 1102"/>
                <a:gd name="T2" fmla="*/ 616 w 640"/>
                <a:gd name="T3" fmla="*/ 886 h 1102"/>
                <a:gd name="T4" fmla="*/ 632 w 640"/>
                <a:gd name="T5" fmla="*/ 934 h 1102"/>
                <a:gd name="T6" fmla="*/ 640 w 640"/>
                <a:gd name="T7" fmla="*/ 966 h 1102"/>
                <a:gd name="T8" fmla="*/ 600 w 640"/>
                <a:gd name="T9" fmla="*/ 990 h 1102"/>
                <a:gd name="T10" fmla="*/ 600 w 640"/>
                <a:gd name="T11" fmla="*/ 1022 h 1102"/>
                <a:gd name="T12" fmla="*/ 576 w 640"/>
                <a:gd name="T13" fmla="*/ 1046 h 1102"/>
                <a:gd name="T14" fmla="*/ 584 w 640"/>
                <a:gd name="T15" fmla="*/ 1078 h 1102"/>
                <a:gd name="T16" fmla="*/ 568 w 640"/>
                <a:gd name="T17" fmla="*/ 1102 h 1102"/>
                <a:gd name="T18" fmla="*/ 368 w 640"/>
                <a:gd name="T19" fmla="*/ 1070 h 1102"/>
                <a:gd name="T20" fmla="*/ 352 w 640"/>
                <a:gd name="T21" fmla="*/ 1062 h 1102"/>
                <a:gd name="T22" fmla="*/ 360 w 640"/>
                <a:gd name="T23" fmla="*/ 1038 h 1102"/>
                <a:gd name="T24" fmla="*/ 344 w 640"/>
                <a:gd name="T25" fmla="*/ 990 h 1102"/>
                <a:gd name="T26" fmla="*/ 304 w 640"/>
                <a:gd name="T27" fmla="*/ 934 h 1102"/>
                <a:gd name="T28" fmla="*/ 288 w 640"/>
                <a:gd name="T29" fmla="*/ 934 h 1102"/>
                <a:gd name="T30" fmla="*/ 288 w 640"/>
                <a:gd name="T31" fmla="*/ 910 h 1102"/>
                <a:gd name="T32" fmla="*/ 256 w 640"/>
                <a:gd name="T33" fmla="*/ 902 h 1102"/>
                <a:gd name="T34" fmla="*/ 232 w 640"/>
                <a:gd name="T35" fmla="*/ 870 h 1102"/>
                <a:gd name="T36" fmla="*/ 200 w 640"/>
                <a:gd name="T37" fmla="*/ 846 h 1102"/>
                <a:gd name="T38" fmla="*/ 184 w 640"/>
                <a:gd name="T39" fmla="*/ 838 h 1102"/>
                <a:gd name="T40" fmla="*/ 144 w 640"/>
                <a:gd name="T41" fmla="*/ 822 h 1102"/>
                <a:gd name="T42" fmla="*/ 128 w 640"/>
                <a:gd name="T43" fmla="*/ 814 h 1102"/>
                <a:gd name="T44" fmla="*/ 136 w 640"/>
                <a:gd name="T45" fmla="*/ 791 h 1102"/>
                <a:gd name="T46" fmla="*/ 144 w 640"/>
                <a:gd name="T47" fmla="*/ 759 h 1102"/>
                <a:gd name="T48" fmla="*/ 128 w 640"/>
                <a:gd name="T49" fmla="*/ 735 h 1102"/>
                <a:gd name="T50" fmla="*/ 128 w 640"/>
                <a:gd name="T51" fmla="*/ 711 h 1102"/>
                <a:gd name="T52" fmla="*/ 104 w 640"/>
                <a:gd name="T53" fmla="*/ 671 h 1102"/>
                <a:gd name="T54" fmla="*/ 88 w 640"/>
                <a:gd name="T55" fmla="*/ 639 h 1102"/>
                <a:gd name="T56" fmla="*/ 80 w 640"/>
                <a:gd name="T57" fmla="*/ 615 h 1102"/>
                <a:gd name="T58" fmla="*/ 80 w 640"/>
                <a:gd name="T59" fmla="*/ 607 h 1102"/>
                <a:gd name="T60" fmla="*/ 80 w 640"/>
                <a:gd name="T61" fmla="*/ 575 h 1102"/>
                <a:gd name="T62" fmla="*/ 96 w 640"/>
                <a:gd name="T63" fmla="*/ 567 h 1102"/>
                <a:gd name="T64" fmla="*/ 80 w 640"/>
                <a:gd name="T65" fmla="*/ 543 h 1102"/>
                <a:gd name="T66" fmla="*/ 64 w 640"/>
                <a:gd name="T67" fmla="*/ 503 h 1102"/>
                <a:gd name="T68" fmla="*/ 64 w 640"/>
                <a:gd name="T69" fmla="*/ 479 h 1102"/>
                <a:gd name="T70" fmla="*/ 72 w 640"/>
                <a:gd name="T71" fmla="*/ 455 h 1102"/>
                <a:gd name="T72" fmla="*/ 72 w 640"/>
                <a:gd name="T73" fmla="*/ 463 h 1102"/>
                <a:gd name="T74" fmla="*/ 80 w 640"/>
                <a:gd name="T75" fmla="*/ 487 h 1102"/>
                <a:gd name="T76" fmla="*/ 88 w 640"/>
                <a:gd name="T77" fmla="*/ 479 h 1102"/>
                <a:gd name="T78" fmla="*/ 88 w 640"/>
                <a:gd name="T79" fmla="*/ 455 h 1102"/>
                <a:gd name="T80" fmla="*/ 88 w 640"/>
                <a:gd name="T81" fmla="*/ 439 h 1102"/>
                <a:gd name="T82" fmla="*/ 120 w 640"/>
                <a:gd name="T83" fmla="*/ 439 h 1102"/>
                <a:gd name="T84" fmla="*/ 112 w 640"/>
                <a:gd name="T85" fmla="*/ 431 h 1102"/>
                <a:gd name="T86" fmla="*/ 96 w 640"/>
                <a:gd name="T87" fmla="*/ 424 h 1102"/>
                <a:gd name="T88" fmla="*/ 72 w 640"/>
                <a:gd name="T89" fmla="*/ 431 h 1102"/>
                <a:gd name="T90" fmla="*/ 64 w 640"/>
                <a:gd name="T91" fmla="*/ 439 h 1102"/>
                <a:gd name="T92" fmla="*/ 48 w 640"/>
                <a:gd name="T93" fmla="*/ 415 h 1102"/>
                <a:gd name="T94" fmla="*/ 40 w 640"/>
                <a:gd name="T95" fmla="*/ 407 h 1102"/>
                <a:gd name="T96" fmla="*/ 40 w 640"/>
                <a:gd name="T97" fmla="*/ 391 h 1102"/>
                <a:gd name="T98" fmla="*/ 24 w 640"/>
                <a:gd name="T99" fmla="*/ 352 h 1102"/>
                <a:gd name="T100" fmla="*/ 16 w 640"/>
                <a:gd name="T101" fmla="*/ 328 h 1102"/>
                <a:gd name="T102" fmla="*/ 16 w 640"/>
                <a:gd name="T103" fmla="*/ 304 h 1102"/>
                <a:gd name="T104" fmla="*/ 16 w 640"/>
                <a:gd name="T105" fmla="*/ 264 h 1102"/>
                <a:gd name="T106" fmla="*/ 24 w 640"/>
                <a:gd name="T107" fmla="*/ 216 h 1102"/>
                <a:gd name="T108" fmla="*/ 8 w 640"/>
                <a:gd name="T109" fmla="*/ 192 h 1102"/>
                <a:gd name="T110" fmla="*/ 16 w 640"/>
                <a:gd name="T111" fmla="*/ 128 h 1102"/>
                <a:gd name="T112" fmla="*/ 40 w 640"/>
                <a:gd name="T113" fmla="*/ 96 h 1102"/>
                <a:gd name="T114" fmla="*/ 56 w 640"/>
                <a:gd name="T115" fmla="*/ 56 h 1102"/>
                <a:gd name="T116" fmla="*/ 56 w 640"/>
                <a:gd name="T117" fmla="*/ 32 h 1102"/>
                <a:gd name="T118" fmla="*/ 64 w 640"/>
                <a:gd name="T119" fmla="*/ 8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40" h="1102">
                  <a:moveTo>
                    <a:pt x="80" y="17"/>
                  </a:moveTo>
                  <a:lnTo>
                    <a:pt x="336" y="80"/>
                  </a:lnTo>
                  <a:lnTo>
                    <a:pt x="368" y="88"/>
                  </a:lnTo>
                  <a:lnTo>
                    <a:pt x="288" y="384"/>
                  </a:lnTo>
                  <a:lnTo>
                    <a:pt x="616" y="870"/>
                  </a:lnTo>
                  <a:lnTo>
                    <a:pt x="616" y="886"/>
                  </a:lnTo>
                  <a:lnTo>
                    <a:pt x="616" y="894"/>
                  </a:lnTo>
                  <a:lnTo>
                    <a:pt x="632" y="918"/>
                  </a:lnTo>
                  <a:lnTo>
                    <a:pt x="632" y="934"/>
                  </a:lnTo>
                  <a:lnTo>
                    <a:pt x="640" y="950"/>
                  </a:lnTo>
                  <a:lnTo>
                    <a:pt x="640" y="958"/>
                  </a:lnTo>
                  <a:lnTo>
                    <a:pt x="640" y="966"/>
                  </a:lnTo>
                  <a:lnTo>
                    <a:pt x="624" y="966"/>
                  </a:lnTo>
                  <a:lnTo>
                    <a:pt x="600" y="974"/>
                  </a:lnTo>
                  <a:lnTo>
                    <a:pt x="600" y="990"/>
                  </a:lnTo>
                  <a:lnTo>
                    <a:pt x="600" y="998"/>
                  </a:lnTo>
                  <a:lnTo>
                    <a:pt x="600" y="1006"/>
                  </a:lnTo>
                  <a:lnTo>
                    <a:pt x="600" y="1022"/>
                  </a:lnTo>
                  <a:lnTo>
                    <a:pt x="592" y="1030"/>
                  </a:lnTo>
                  <a:lnTo>
                    <a:pt x="576" y="1038"/>
                  </a:lnTo>
                  <a:lnTo>
                    <a:pt x="576" y="1046"/>
                  </a:lnTo>
                  <a:lnTo>
                    <a:pt x="576" y="1054"/>
                  </a:lnTo>
                  <a:lnTo>
                    <a:pt x="576" y="1070"/>
                  </a:lnTo>
                  <a:lnTo>
                    <a:pt x="584" y="1078"/>
                  </a:lnTo>
                  <a:lnTo>
                    <a:pt x="584" y="1102"/>
                  </a:lnTo>
                  <a:lnTo>
                    <a:pt x="576" y="1102"/>
                  </a:lnTo>
                  <a:lnTo>
                    <a:pt x="568" y="1102"/>
                  </a:lnTo>
                  <a:lnTo>
                    <a:pt x="368" y="1078"/>
                  </a:lnTo>
                  <a:lnTo>
                    <a:pt x="360" y="1070"/>
                  </a:lnTo>
                  <a:lnTo>
                    <a:pt x="368" y="1070"/>
                  </a:lnTo>
                  <a:lnTo>
                    <a:pt x="368" y="1062"/>
                  </a:lnTo>
                  <a:lnTo>
                    <a:pt x="360" y="1062"/>
                  </a:lnTo>
                  <a:lnTo>
                    <a:pt x="352" y="1062"/>
                  </a:lnTo>
                  <a:lnTo>
                    <a:pt x="352" y="1046"/>
                  </a:lnTo>
                  <a:lnTo>
                    <a:pt x="360" y="1046"/>
                  </a:lnTo>
                  <a:lnTo>
                    <a:pt x="360" y="1038"/>
                  </a:lnTo>
                  <a:lnTo>
                    <a:pt x="360" y="1014"/>
                  </a:lnTo>
                  <a:lnTo>
                    <a:pt x="352" y="998"/>
                  </a:lnTo>
                  <a:lnTo>
                    <a:pt x="344" y="990"/>
                  </a:lnTo>
                  <a:lnTo>
                    <a:pt x="328" y="966"/>
                  </a:lnTo>
                  <a:lnTo>
                    <a:pt x="312" y="942"/>
                  </a:lnTo>
                  <a:lnTo>
                    <a:pt x="304" y="934"/>
                  </a:lnTo>
                  <a:lnTo>
                    <a:pt x="296" y="934"/>
                  </a:lnTo>
                  <a:lnTo>
                    <a:pt x="296" y="942"/>
                  </a:lnTo>
                  <a:lnTo>
                    <a:pt x="288" y="934"/>
                  </a:lnTo>
                  <a:lnTo>
                    <a:pt x="288" y="926"/>
                  </a:lnTo>
                  <a:lnTo>
                    <a:pt x="288" y="918"/>
                  </a:lnTo>
                  <a:lnTo>
                    <a:pt x="288" y="910"/>
                  </a:lnTo>
                  <a:lnTo>
                    <a:pt x="280" y="902"/>
                  </a:lnTo>
                  <a:lnTo>
                    <a:pt x="264" y="902"/>
                  </a:lnTo>
                  <a:lnTo>
                    <a:pt x="256" y="902"/>
                  </a:lnTo>
                  <a:lnTo>
                    <a:pt x="248" y="894"/>
                  </a:lnTo>
                  <a:lnTo>
                    <a:pt x="232" y="878"/>
                  </a:lnTo>
                  <a:lnTo>
                    <a:pt x="232" y="870"/>
                  </a:lnTo>
                  <a:lnTo>
                    <a:pt x="224" y="855"/>
                  </a:lnTo>
                  <a:lnTo>
                    <a:pt x="208" y="846"/>
                  </a:lnTo>
                  <a:lnTo>
                    <a:pt x="200" y="846"/>
                  </a:lnTo>
                  <a:lnTo>
                    <a:pt x="192" y="846"/>
                  </a:lnTo>
                  <a:lnTo>
                    <a:pt x="192" y="838"/>
                  </a:lnTo>
                  <a:lnTo>
                    <a:pt x="184" y="838"/>
                  </a:lnTo>
                  <a:lnTo>
                    <a:pt x="176" y="831"/>
                  </a:lnTo>
                  <a:lnTo>
                    <a:pt x="160" y="822"/>
                  </a:lnTo>
                  <a:lnTo>
                    <a:pt x="144" y="822"/>
                  </a:lnTo>
                  <a:lnTo>
                    <a:pt x="136" y="822"/>
                  </a:lnTo>
                  <a:lnTo>
                    <a:pt x="136" y="814"/>
                  </a:lnTo>
                  <a:lnTo>
                    <a:pt x="128" y="814"/>
                  </a:lnTo>
                  <a:lnTo>
                    <a:pt x="128" y="807"/>
                  </a:lnTo>
                  <a:lnTo>
                    <a:pt x="136" y="798"/>
                  </a:lnTo>
                  <a:lnTo>
                    <a:pt x="136" y="791"/>
                  </a:lnTo>
                  <a:lnTo>
                    <a:pt x="136" y="783"/>
                  </a:lnTo>
                  <a:lnTo>
                    <a:pt x="136" y="767"/>
                  </a:lnTo>
                  <a:lnTo>
                    <a:pt x="144" y="759"/>
                  </a:lnTo>
                  <a:lnTo>
                    <a:pt x="144" y="743"/>
                  </a:lnTo>
                  <a:lnTo>
                    <a:pt x="136" y="743"/>
                  </a:lnTo>
                  <a:lnTo>
                    <a:pt x="128" y="735"/>
                  </a:lnTo>
                  <a:lnTo>
                    <a:pt x="136" y="727"/>
                  </a:lnTo>
                  <a:lnTo>
                    <a:pt x="136" y="711"/>
                  </a:lnTo>
                  <a:lnTo>
                    <a:pt x="128" y="711"/>
                  </a:lnTo>
                  <a:lnTo>
                    <a:pt x="112" y="695"/>
                  </a:lnTo>
                  <a:lnTo>
                    <a:pt x="104" y="687"/>
                  </a:lnTo>
                  <a:lnTo>
                    <a:pt x="104" y="671"/>
                  </a:lnTo>
                  <a:lnTo>
                    <a:pt x="96" y="655"/>
                  </a:lnTo>
                  <a:lnTo>
                    <a:pt x="96" y="647"/>
                  </a:lnTo>
                  <a:lnTo>
                    <a:pt x="88" y="639"/>
                  </a:lnTo>
                  <a:lnTo>
                    <a:pt x="96" y="639"/>
                  </a:lnTo>
                  <a:lnTo>
                    <a:pt x="96" y="631"/>
                  </a:lnTo>
                  <a:lnTo>
                    <a:pt x="80" y="615"/>
                  </a:lnTo>
                  <a:lnTo>
                    <a:pt x="72" y="615"/>
                  </a:lnTo>
                  <a:lnTo>
                    <a:pt x="72" y="607"/>
                  </a:lnTo>
                  <a:lnTo>
                    <a:pt x="80" y="607"/>
                  </a:lnTo>
                  <a:lnTo>
                    <a:pt x="72" y="591"/>
                  </a:lnTo>
                  <a:lnTo>
                    <a:pt x="80" y="583"/>
                  </a:lnTo>
                  <a:lnTo>
                    <a:pt x="80" y="575"/>
                  </a:lnTo>
                  <a:lnTo>
                    <a:pt x="80" y="583"/>
                  </a:lnTo>
                  <a:lnTo>
                    <a:pt x="88" y="583"/>
                  </a:lnTo>
                  <a:lnTo>
                    <a:pt x="96" y="567"/>
                  </a:lnTo>
                  <a:lnTo>
                    <a:pt x="96" y="543"/>
                  </a:lnTo>
                  <a:lnTo>
                    <a:pt x="88" y="543"/>
                  </a:lnTo>
                  <a:lnTo>
                    <a:pt x="80" y="543"/>
                  </a:lnTo>
                  <a:lnTo>
                    <a:pt x="64" y="519"/>
                  </a:lnTo>
                  <a:lnTo>
                    <a:pt x="64" y="511"/>
                  </a:lnTo>
                  <a:lnTo>
                    <a:pt x="64" y="503"/>
                  </a:lnTo>
                  <a:lnTo>
                    <a:pt x="64" y="495"/>
                  </a:lnTo>
                  <a:lnTo>
                    <a:pt x="64" y="487"/>
                  </a:lnTo>
                  <a:lnTo>
                    <a:pt x="64" y="479"/>
                  </a:lnTo>
                  <a:lnTo>
                    <a:pt x="64" y="471"/>
                  </a:lnTo>
                  <a:lnTo>
                    <a:pt x="64" y="455"/>
                  </a:lnTo>
                  <a:lnTo>
                    <a:pt x="72" y="455"/>
                  </a:lnTo>
                  <a:lnTo>
                    <a:pt x="80" y="455"/>
                  </a:lnTo>
                  <a:lnTo>
                    <a:pt x="80" y="463"/>
                  </a:lnTo>
                  <a:lnTo>
                    <a:pt x="72" y="463"/>
                  </a:lnTo>
                  <a:lnTo>
                    <a:pt x="72" y="471"/>
                  </a:lnTo>
                  <a:lnTo>
                    <a:pt x="80" y="479"/>
                  </a:lnTo>
                  <a:lnTo>
                    <a:pt x="80" y="487"/>
                  </a:lnTo>
                  <a:lnTo>
                    <a:pt x="96" y="495"/>
                  </a:lnTo>
                  <a:lnTo>
                    <a:pt x="96" y="487"/>
                  </a:lnTo>
                  <a:lnTo>
                    <a:pt x="88" y="479"/>
                  </a:lnTo>
                  <a:lnTo>
                    <a:pt x="88" y="471"/>
                  </a:lnTo>
                  <a:lnTo>
                    <a:pt x="88" y="463"/>
                  </a:lnTo>
                  <a:lnTo>
                    <a:pt x="88" y="455"/>
                  </a:lnTo>
                  <a:lnTo>
                    <a:pt x="80" y="448"/>
                  </a:lnTo>
                  <a:lnTo>
                    <a:pt x="80" y="439"/>
                  </a:lnTo>
                  <a:lnTo>
                    <a:pt x="88" y="439"/>
                  </a:lnTo>
                  <a:lnTo>
                    <a:pt x="96" y="431"/>
                  </a:lnTo>
                  <a:lnTo>
                    <a:pt x="104" y="439"/>
                  </a:lnTo>
                  <a:lnTo>
                    <a:pt x="120" y="439"/>
                  </a:lnTo>
                  <a:lnTo>
                    <a:pt x="128" y="439"/>
                  </a:lnTo>
                  <a:lnTo>
                    <a:pt x="120" y="431"/>
                  </a:lnTo>
                  <a:lnTo>
                    <a:pt x="112" y="431"/>
                  </a:lnTo>
                  <a:lnTo>
                    <a:pt x="104" y="431"/>
                  </a:lnTo>
                  <a:lnTo>
                    <a:pt x="96" y="431"/>
                  </a:lnTo>
                  <a:lnTo>
                    <a:pt x="96" y="424"/>
                  </a:lnTo>
                  <a:lnTo>
                    <a:pt x="88" y="415"/>
                  </a:lnTo>
                  <a:lnTo>
                    <a:pt x="80" y="424"/>
                  </a:lnTo>
                  <a:lnTo>
                    <a:pt x="72" y="431"/>
                  </a:lnTo>
                  <a:lnTo>
                    <a:pt x="72" y="448"/>
                  </a:lnTo>
                  <a:lnTo>
                    <a:pt x="64" y="448"/>
                  </a:lnTo>
                  <a:lnTo>
                    <a:pt x="64" y="439"/>
                  </a:lnTo>
                  <a:lnTo>
                    <a:pt x="56" y="439"/>
                  </a:lnTo>
                  <a:lnTo>
                    <a:pt x="56" y="431"/>
                  </a:lnTo>
                  <a:lnTo>
                    <a:pt x="48" y="415"/>
                  </a:lnTo>
                  <a:lnTo>
                    <a:pt x="40" y="424"/>
                  </a:lnTo>
                  <a:lnTo>
                    <a:pt x="40" y="415"/>
                  </a:lnTo>
                  <a:lnTo>
                    <a:pt x="40" y="407"/>
                  </a:lnTo>
                  <a:lnTo>
                    <a:pt x="48" y="407"/>
                  </a:lnTo>
                  <a:lnTo>
                    <a:pt x="48" y="400"/>
                  </a:lnTo>
                  <a:lnTo>
                    <a:pt x="40" y="391"/>
                  </a:lnTo>
                  <a:lnTo>
                    <a:pt x="40" y="376"/>
                  </a:lnTo>
                  <a:lnTo>
                    <a:pt x="32" y="367"/>
                  </a:lnTo>
                  <a:lnTo>
                    <a:pt x="24" y="352"/>
                  </a:lnTo>
                  <a:lnTo>
                    <a:pt x="24" y="344"/>
                  </a:lnTo>
                  <a:lnTo>
                    <a:pt x="24" y="336"/>
                  </a:lnTo>
                  <a:lnTo>
                    <a:pt x="16" y="328"/>
                  </a:lnTo>
                  <a:lnTo>
                    <a:pt x="8" y="320"/>
                  </a:lnTo>
                  <a:lnTo>
                    <a:pt x="8" y="312"/>
                  </a:lnTo>
                  <a:lnTo>
                    <a:pt x="16" y="304"/>
                  </a:lnTo>
                  <a:lnTo>
                    <a:pt x="16" y="296"/>
                  </a:lnTo>
                  <a:lnTo>
                    <a:pt x="16" y="280"/>
                  </a:lnTo>
                  <a:lnTo>
                    <a:pt x="16" y="264"/>
                  </a:lnTo>
                  <a:lnTo>
                    <a:pt x="16" y="256"/>
                  </a:lnTo>
                  <a:lnTo>
                    <a:pt x="24" y="248"/>
                  </a:lnTo>
                  <a:lnTo>
                    <a:pt x="24" y="216"/>
                  </a:lnTo>
                  <a:lnTo>
                    <a:pt x="16" y="200"/>
                  </a:lnTo>
                  <a:lnTo>
                    <a:pt x="16" y="192"/>
                  </a:lnTo>
                  <a:lnTo>
                    <a:pt x="8" y="192"/>
                  </a:lnTo>
                  <a:lnTo>
                    <a:pt x="0" y="176"/>
                  </a:lnTo>
                  <a:lnTo>
                    <a:pt x="0" y="152"/>
                  </a:lnTo>
                  <a:lnTo>
                    <a:pt x="16" y="128"/>
                  </a:lnTo>
                  <a:lnTo>
                    <a:pt x="32" y="112"/>
                  </a:lnTo>
                  <a:lnTo>
                    <a:pt x="40" y="104"/>
                  </a:lnTo>
                  <a:lnTo>
                    <a:pt x="40" y="96"/>
                  </a:lnTo>
                  <a:lnTo>
                    <a:pt x="40" y="88"/>
                  </a:lnTo>
                  <a:lnTo>
                    <a:pt x="48" y="80"/>
                  </a:lnTo>
                  <a:lnTo>
                    <a:pt x="56" y="56"/>
                  </a:lnTo>
                  <a:lnTo>
                    <a:pt x="56" y="48"/>
                  </a:lnTo>
                  <a:lnTo>
                    <a:pt x="56" y="41"/>
                  </a:lnTo>
                  <a:lnTo>
                    <a:pt x="56" y="32"/>
                  </a:lnTo>
                  <a:lnTo>
                    <a:pt x="56" y="24"/>
                  </a:lnTo>
                  <a:lnTo>
                    <a:pt x="64" y="17"/>
                  </a:lnTo>
                  <a:lnTo>
                    <a:pt x="64" y="8"/>
                  </a:lnTo>
                  <a:lnTo>
                    <a:pt x="64" y="0"/>
                  </a:lnTo>
                  <a:lnTo>
                    <a:pt x="80" y="17"/>
                  </a:lnTo>
                  <a:close/>
                </a:path>
              </a:pathLst>
            </a:custGeom>
            <a:grpFill/>
            <a:ln w="9525">
              <a:solidFill>
                <a:schemeClr val="tx1"/>
              </a:solidFill>
              <a:round/>
              <a:headEnd/>
              <a:tailEnd/>
            </a:ln>
          </p:spPr>
          <p:txBody>
            <a:bodyPr/>
            <a:lstStyle/>
            <a:p>
              <a:pPr fontAlgn="base">
                <a:spcBef>
                  <a:spcPct val="0"/>
                </a:spcBef>
                <a:spcAft>
                  <a:spcPct val="0"/>
                </a:spcAft>
              </a:pPr>
              <a:endParaRPr lang="en-US" dirty="0">
                <a:solidFill>
                  <a:srgbClr val="000000"/>
                </a:solidFill>
              </a:endParaRPr>
            </a:p>
          </p:txBody>
        </p:sp>
        <p:sp>
          <p:nvSpPr>
            <p:cNvPr id="402500" name="Freeform 68"/>
            <p:cNvSpPr>
              <a:spLocks/>
            </p:cNvSpPr>
            <p:nvPr/>
          </p:nvSpPr>
          <p:spPr bwMode="auto">
            <a:xfrm>
              <a:off x="912" y="1541"/>
              <a:ext cx="640" cy="1102"/>
            </a:xfrm>
            <a:custGeom>
              <a:avLst/>
              <a:gdLst>
                <a:gd name="T0" fmla="*/ 368 w 640"/>
                <a:gd name="T1" fmla="*/ 88 h 1102"/>
                <a:gd name="T2" fmla="*/ 616 w 640"/>
                <a:gd name="T3" fmla="*/ 886 h 1102"/>
                <a:gd name="T4" fmla="*/ 632 w 640"/>
                <a:gd name="T5" fmla="*/ 934 h 1102"/>
                <a:gd name="T6" fmla="*/ 640 w 640"/>
                <a:gd name="T7" fmla="*/ 966 h 1102"/>
                <a:gd name="T8" fmla="*/ 600 w 640"/>
                <a:gd name="T9" fmla="*/ 990 h 1102"/>
                <a:gd name="T10" fmla="*/ 600 w 640"/>
                <a:gd name="T11" fmla="*/ 1022 h 1102"/>
                <a:gd name="T12" fmla="*/ 576 w 640"/>
                <a:gd name="T13" fmla="*/ 1046 h 1102"/>
                <a:gd name="T14" fmla="*/ 584 w 640"/>
                <a:gd name="T15" fmla="*/ 1078 h 1102"/>
                <a:gd name="T16" fmla="*/ 568 w 640"/>
                <a:gd name="T17" fmla="*/ 1102 h 1102"/>
                <a:gd name="T18" fmla="*/ 368 w 640"/>
                <a:gd name="T19" fmla="*/ 1070 h 1102"/>
                <a:gd name="T20" fmla="*/ 352 w 640"/>
                <a:gd name="T21" fmla="*/ 1062 h 1102"/>
                <a:gd name="T22" fmla="*/ 360 w 640"/>
                <a:gd name="T23" fmla="*/ 1038 h 1102"/>
                <a:gd name="T24" fmla="*/ 344 w 640"/>
                <a:gd name="T25" fmla="*/ 990 h 1102"/>
                <a:gd name="T26" fmla="*/ 304 w 640"/>
                <a:gd name="T27" fmla="*/ 934 h 1102"/>
                <a:gd name="T28" fmla="*/ 288 w 640"/>
                <a:gd name="T29" fmla="*/ 934 h 1102"/>
                <a:gd name="T30" fmla="*/ 288 w 640"/>
                <a:gd name="T31" fmla="*/ 910 h 1102"/>
                <a:gd name="T32" fmla="*/ 256 w 640"/>
                <a:gd name="T33" fmla="*/ 902 h 1102"/>
                <a:gd name="T34" fmla="*/ 232 w 640"/>
                <a:gd name="T35" fmla="*/ 870 h 1102"/>
                <a:gd name="T36" fmla="*/ 200 w 640"/>
                <a:gd name="T37" fmla="*/ 846 h 1102"/>
                <a:gd name="T38" fmla="*/ 184 w 640"/>
                <a:gd name="T39" fmla="*/ 838 h 1102"/>
                <a:gd name="T40" fmla="*/ 144 w 640"/>
                <a:gd name="T41" fmla="*/ 822 h 1102"/>
                <a:gd name="T42" fmla="*/ 128 w 640"/>
                <a:gd name="T43" fmla="*/ 814 h 1102"/>
                <a:gd name="T44" fmla="*/ 136 w 640"/>
                <a:gd name="T45" fmla="*/ 791 h 1102"/>
                <a:gd name="T46" fmla="*/ 144 w 640"/>
                <a:gd name="T47" fmla="*/ 759 h 1102"/>
                <a:gd name="T48" fmla="*/ 128 w 640"/>
                <a:gd name="T49" fmla="*/ 735 h 1102"/>
                <a:gd name="T50" fmla="*/ 128 w 640"/>
                <a:gd name="T51" fmla="*/ 711 h 1102"/>
                <a:gd name="T52" fmla="*/ 104 w 640"/>
                <a:gd name="T53" fmla="*/ 671 h 1102"/>
                <a:gd name="T54" fmla="*/ 88 w 640"/>
                <a:gd name="T55" fmla="*/ 639 h 1102"/>
                <a:gd name="T56" fmla="*/ 80 w 640"/>
                <a:gd name="T57" fmla="*/ 615 h 1102"/>
                <a:gd name="T58" fmla="*/ 80 w 640"/>
                <a:gd name="T59" fmla="*/ 607 h 1102"/>
                <a:gd name="T60" fmla="*/ 80 w 640"/>
                <a:gd name="T61" fmla="*/ 575 h 1102"/>
                <a:gd name="T62" fmla="*/ 96 w 640"/>
                <a:gd name="T63" fmla="*/ 567 h 1102"/>
                <a:gd name="T64" fmla="*/ 80 w 640"/>
                <a:gd name="T65" fmla="*/ 543 h 1102"/>
                <a:gd name="T66" fmla="*/ 64 w 640"/>
                <a:gd name="T67" fmla="*/ 503 h 1102"/>
                <a:gd name="T68" fmla="*/ 64 w 640"/>
                <a:gd name="T69" fmla="*/ 479 h 1102"/>
                <a:gd name="T70" fmla="*/ 72 w 640"/>
                <a:gd name="T71" fmla="*/ 455 h 1102"/>
                <a:gd name="T72" fmla="*/ 72 w 640"/>
                <a:gd name="T73" fmla="*/ 463 h 1102"/>
                <a:gd name="T74" fmla="*/ 80 w 640"/>
                <a:gd name="T75" fmla="*/ 487 h 1102"/>
                <a:gd name="T76" fmla="*/ 88 w 640"/>
                <a:gd name="T77" fmla="*/ 479 h 1102"/>
                <a:gd name="T78" fmla="*/ 88 w 640"/>
                <a:gd name="T79" fmla="*/ 455 h 1102"/>
                <a:gd name="T80" fmla="*/ 88 w 640"/>
                <a:gd name="T81" fmla="*/ 439 h 1102"/>
                <a:gd name="T82" fmla="*/ 120 w 640"/>
                <a:gd name="T83" fmla="*/ 439 h 1102"/>
                <a:gd name="T84" fmla="*/ 112 w 640"/>
                <a:gd name="T85" fmla="*/ 431 h 1102"/>
                <a:gd name="T86" fmla="*/ 96 w 640"/>
                <a:gd name="T87" fmla="*/ 424 h 1102"/>
                <a:gd name="T88" fmla="*/ 72 w 640"/>
                <a:gd name="T89" fmla="*/ 431 h 1102"/>
                <a:gd name="T90" fmla="*/ 64 w 640"/>
                <a:gd name="T91" fmla="*/ 439 h 1102"/>
                <a:gd name="T92" fmla="*/ 48 w 640"/>
                <a:gd name="T93" fmla="*/ 415 h 1102"/>
                <a:gd name="T94" fmla="*/ 40 w 640"/>
                <a:gd name="T95" fmla="*/ 407 h 1102"/>
                <a:gd name="T96" fmla="*/ 40 w 640"/>
                <a:gd name="T97" fmla="*/ 391 h 1102"/>
                <a:gd name="T98" fmla="*/ 24 w 640"/>
                <a:gd name="T99" fmla="*/ 352 h 1102"/>
                <a:gd name="T100" fmla="*/ 16 w 640"/>
                <a:gd name="T101" fmla="*/ 328 h 1102"/>
                <a:gd name="T102" fmla="*/ 16 w 640"/>
                <a:gd name="T103" fmla="*/ 304 h 1102"/>
                <a:gd name="T104" fmla="*/ 16 w 640"/>
                <a:gd name="T105" fmla="*/ 264 h 1102"/>
                <a:gd name="T106" fmla="*/ 24 w 640"/>
                <a:gd name="T107" fmla="*/ 216 h 1102"/>
                <a:gd name="T108" fmla="*/ 8 w 640"/>
                <a:gd name="T109" fmla="*/ 192 h 1102"/>
                <a:gd name="T110" fmla="*/ 16 w 640"/>
                <a:gd name="T111" fmla="*/ 128 h 1102"/>
                <a:gd name="T112" fmla="*/ 40 w 640"/>
                <a:gd name="T113" fmla="*/ 96 h 1102"/>
                <a:gd name="T114" fmla="*/ 56 w 640"/>
                <a:gd name="T115" fmla="*/ 56 h 1102"/>
                <a:gd name="T116" fmla="*/ 56 w 640"/>
                <a:gd name="T117" fmla="*/ 32 h 1102"/>
                <a:gd name="T118" fmla="*/ 64 w 640"/>
                <a:gd name="T119" fmla="*/ 8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40" h="1102">
                  <a:moveTo>
                    <a:pt x="80" y="17"/>
                  </a:moveTo>
                  <a:lnTo>
                    <a:pt x="336" y="80"/>
                  </a:lnTo>
                  <a:lnTo>
                    <a:pt x="368" y="88"/>
                  </a:lnTo>
                  <a:lnTo>
                    <a:pt x="288" y="384"/>
                  </a:lnTo>
                  <a:lnTo>
                    <a:pt x="616" y="870"/>
                  </a:lnTo>
                  <a:lnTo>
                    <a:pt x="616" y="886"/>
                  </a:lnTo>
                  <a:lnTo>
                    <a:pt x="616" y="894"/>
                  </a:lnTo>
                  <a:lnTo>
                    <a:pt x="632" y="918"/>
                  </a:lnTo>
                  <a:lnTo>
                    <a:pt x="632" y="934"/>
                  </a:lnTo>
                  <a:lnTo>
                    <a:pt x="640" y="950"/>
                  </a:lnTo>
                  <a:lnTo>
                    <a:pt x="640" y="958"/>
                  </a:lnTo>
                  <a:lnTo>
                    <a:pt x="640" y="966"/>
                  </a:lnTo>
                  <a:lnTo>
                    <a:pt x="624" y="966"/>
                  </a:lnTo>
                  <a:lnTo>
                    <a:pt x="600" y="974"/>
                  </a:lnTo>
                  <a:lnTo>
                    <a:pt x="600" y="990"/>
                  </a:lnTo>
                  <a:lnTo>
                    <a:pt x="600" y="998"/>
                  </a:lnTo>
                  <a:lnTo>
                    <a:pt x="600" y="1006"/>
                  </a:lnTo>
                  <a:lnTo>
                    <a:pt x="600" y="1022"/>
                  </a:lnTo>
                  <a:lnTo>
                    <a:pt x="592" y="1030"/>
                  </a:lnTo>
                  <a:lnTo>
                    <a:pt x="576" y="1038"/>
                  </a:lnTo>
                  <a:lnTo>
                    <a:pt x="576" y="1046"/>
                  </a:lnTo>
                  <a:lnTo>
                    <a:pt x="576" y="1054"/>
                  </a:lnTo>
                  <a:lnTo>
                    <a:pt x="576" y="1070"/>
                  </a:lnTo>
                  <a:lnTo>
                    <a:pt x="584" y="1078"/>
                  </a:lnTo>
                  <a:lnTo>
                    <a:pt x="584" y="1102"/>
                  </a:lnTo>
                  <a:lnTo>
                    <a:pt x="576" y="1102"/>
                  </a:lnTo>
                  <a:lnTo>
                    <a:pt x="568" y="1102"/>
                  </a:lnTo>
                  <a:lnTo>
                    <a:pt x="368" y="1078"/>
                  </a:lnTo>
                  <a:lnTo>
                    <a:pt x="360" y="1070"/>
                  </a:lnTo>
                  <a:lnTo>
                    <a:pt x="368" y="1070"/>
                  </a:lnTo>
                  <a:lnTo>
                    <a:pt x="368" y="1062"/>
                  </a:lnTo>
                  <a:lnTo>
                    <a:pt x="360" y="1062"/>
                  </a:lnTo>
                  <a:lnTo>
                    <a:pt x="352" y="1062"/>
                  </a:lnTo>
                  <a:lnTo>
                    <a:pt x="352" y="1046"/>
                  </a:lnTo>
                  <a:lnTo>
                    <a:pt x="360" y="1046"/>
                  </a:lnTo>
                  <a:lnTo>
                    <a:pt x="360" y="1038"/>
                  </a:lnTo>
                  <a:lnTo>
                    <a:pt x="360" y="1014"/>
                  </a:lnTo>
                  <a:lnTo>
                    <a:pt x="352" y="998"/>
                  </a:lnTo>
                  <a:lnTo>
                    <a:pt x="344" y="990"/>
                  </a:lnTo>
                  <a:lnTo>
                    <a:pt x="328" y="966"/>
                  </a:lnTo>
                  <a:lnTo>
                    <a:pt x="312" y="942"/>
                  </a:lnTo>
                  <a:lnTo>
                    <a:pt x="304" y="934"/>
                  </a:lnTo>
                  <a:lnTo>
                    <a:pt x="296" y="934"/>
                  </a:lnTo>
                  <a:lnTo>
                    <a:pt x="296" y="942"/>
                  </a:lnTo>
                  <a:lnTo>
                    <a:pt x="288" y="934"/>
                  </a:lnTo>
                  <a:lnTo>
                    <a:pt x="288" y="926"/>
                  </a:lnTo>
                  <a:lnTo>
                    <a:pt x="288" y="918"/>
                  </a:lnTo>
                  <a:lnTo>
                    <a:pt x="288" y="910"/>
                  </a:lnTo>
                  <a:lnTo>
                    <a:pt x="280" y="902"/>
                  </a:lnTo>
                  <a:lnTo>
                    <a:pt x="264" y="902"/>
                  </a:lnTo>
                  <a:lnTo>
                    <a:pt x="256" y="902"/>
                  </a:lnTo>
                  <a:lnTo>
                    <a:pt x="248" y="894"/>
                  </a:lnTo>
                  <a:lnTo>
                    <a:pt x="232" y="878"/>
                  </a:lnTo>
                  <a:lnTo>
                    <a:pt x="232" y="870"/>
                  </a:lnTo>
                  <a:lnTo>
                    <a:pt x="224" y="855"/>
                  </a:lnTo>
                  <a:lnTo>
                    <a:pt x="208" y="846"/>
                  </a:lnTo>
                  <a:lnTo>
                    <a:pt x="200" y="846"/>
                  </a:lnTo>
                  <a:lnTo>
                    <a:pt x="192" y="846"/>
                  </a:lnTo>
                  <a:lnTo>
                    <a:pt x="192" y="838"/>
                  </a:lnTo>
                  <a:lnTo>
                    <a:pt x="184" y="838"/>
                  </a:lnTo>
                  <a:lnTo>
                    <a:pt x="176" y="831"/>
                  </a:lnTo>
                  <a:lnTo>
                    <a:pt x="160" y="822"/>
                  </a:lnTo>
                  <a:lnTo>
                    <a:pt x="144" y="822"/>
                  </a:lnTo>
                  <a:lnTo>
                    <a:pt x="136" y="822"/>
                  </a:lnTo>
                  <a:lnTo>
                    <a:pt x="136" y="814"/>
                  </a:lnTo>
                  <a:lnTo>
                    <a:pt x="128" y="814"/>
                  </a:lnTo>
                  <a:lnTo>
                    <a:pt x="128" y="807"/>
                  </a:lnTo>
                  <a:lnTo>
                    <a:pt x="136" y="798"/>
                  </a:lnTo>
                  <a:lnTo>
                    <a:pt x="136" y="791"/>
                  </a:lnTo>
                  <a:lnTo>
                    <a:pt x="136" y="783"/>
                  </a:lnTo>
                  <a:lnTo>
                    <a:pt x="136" y="767"/>
                  </a:lnTo>
                  <a:lnTo>
                    <a:pt x="144" y="759"/>
                  </a:lnTo>
                  <a:lnTo>
                    <a:pt x="144" y="743"/>
                  </a:lnTo>
                  <a:lnTo>
                    <a:pt x="136" y="743"/>
                  </a:lnTo>
                  <a:lnTo>
                    <a:pt x="128" y="735"/>
                  </a:lnTo>
                  <a:lnTo>
                    <a:pt x="136" y="727"/>
                  </a:lnTo>
                  <a:lnTo>
                    <a:pt x="136" y="711"/>
                  </a:lnTo>
                  <a:lnTo>
                    <a:pt x="128" y="711"/>
                  </a:lnTo>
                  <a:lnTo>
                    <a:pt x="112" y="695"/>
                  </a:lnTo>
                  <a:lnTo>
                    <a:pt x="104" y="687"/>
                  </a:lnTo>
                  <a:lnTo>
                    <a:pt x="104" y="671"/>
                  </a:lnTo>
                  <a:lnTo>
                    <a:pt x="96" y="655"/>
                  </a:lnTo>
                  <a:lnTo>
                    <a:pt x="96" y="647"/>
                  </a:lnTo>
                  <a:lnTo>
                    <a:pt x="88" y="639"/>
                  </a:lnTo>
                  <a:lnTo>
                    <a:pt x="96" y="639"/>
                  </a:lnTo>
                  <a:lnTo>
                    <a:pt x="96" y="631"/>
                  </a:lnTo>
                  <a:lnTo>
                    <a:pt x="80" y="615"/>
                  </a:lnTo>
                  <a:lnTo>
                    <a:pt x="72" y="615"/>
                  </a:lnTo>
                  <a:lnTo>
                    <a:pt x="72" y="607"/>
                  </a:lnTo>
                  <a:lnTo>
                    <a:pt x="80" y="607"/>
                  </a:lnTo>
                  <a:lnTo>
                    <a:pt x="72" y="591"/>
                  </a:lnTo>
                  <a:lnTo>
                    <a:pt x="80" y="583"/>
                  </a:lnTo>
                  <a:lnTo>
                    <a:pt x="80" y="575"/>
                  </a:lnTo>
                  <a:lnTo>
                    <a:pt x="80" y="583"/>
                  </a:lnTo>
                  <a:lnTo>
                    <a:pt x="88" y="583"/>
                  </a:lnTo>
                  <a:lnTo>
                    <a:pt x="96" y="567"/>
                  </a:lnTo>
                  <a:lnTo>
                    <a:pt x="96" y="543"/>
                  </a:lnTo>
                  <a:lnTo>
                    <a:pt x="88" y="543"/>
                  </a:lnTo>
                  <a:lnTo>
                    <a:pt x="80" y="543"/>
                  </a:lnTo>
                  <a:lnTo>
                    <a:pt x="64" y="519"/>
                  </a:lnTo>
                  <a:lnTo>
                    <a:pt x="64" y="511"/>
                  </a:lnTo>
                  <a:lnTo>
                    <a:pt x="64" y="503"/>
                  </a:lnTo>
                  <a:lnTo>
                    <a:pt x="64" y="495"/>
                  </a:lnTo>
                  <a:lnTo>
                    <a:pt x="64" y="487"/>
                  </a:lnTo>
                  <a:lnTo>
                    <a:pt x="64" y="479"/>
                  </a:lnTo>
                  <a:lnTo>
                    <a:pt x="64" y="471"/>
                  </a:lnTo>
                  <a:lnTo>
                    <a:pt x="64" y="455"/>
                  </a:lnTo>
                  <a:lnTo>
                    <a:pt x="72" y="455"/>
                  </a:lnTo>
                  <a:lnTo>
                    <a:pt x="80" y="455"/>
                  </a:lnTo>
                  <a:lnTo>
                    <a:pt x="80" y="463"/>
                  </a:lnTo>
                  <a:lnTo>
                    <a:pt x="72" y="463"/>
                  </a:lnTo>
                  <a:lnTo>
                    <a:pt x="72" y="471"/>
                  </a:lnTo>
                  <a:lnTo>
                    <a:pt x="80" y="479"/>
                  </a:lnTo>
                  <a:lnTo>
                    <a:pt x="80" y="487"/>
                  </a:lnTo>
                  <a:lnTo>
                    <a:pt x="96" y="495"/>
                  </a:lnTo>
                  <a:lnTo>
                    <a:pt x="96" y="487"/>
                  </a:lnTo>
                  <a:lnTo>
                    <a:pt x="88" y="479"/>
                  </a:lnTo>
                  <a:lnTo>
                    <a:pt x="88" y="471"/>
                  </a:lnTo>
                  <a:lnTo>
                    <a:pt x="88" y="463"/>
                  </a:lnTo>
                  <a:lnTo>
                    <a:pt x="88" y="455"/>
                  </a:lnTo>
                  <a:lnTo>
                    <a:pt x="80" y="448"/>
                  </a:lnTo>
                  <a:lnTo>
                    <a:pt x="80" y="439"/>
                  </a:lnTo>
                  <a:lnTo>
                    <a:pt x="88" y="439"/>
                  </a:lnTo>
                  <a:lnTo>
                    <a:pt x="96" y="431"/>
                  </a:lnTo>
                  <a:lnTo>
                    <a:pt x="104" y="439"/>
                  </a:lnTo>
                  <a:lnTo>
                    <a:pt x="120" y="439"/>
                  </a:lnTo>
                  <a:lnTo>
                    <a:pt x="128" y="439"/>
                  </a:lnTo>
                  <a:lnTo>
                    <a:pt x="120" y="431"/>
                  </a:lnTo>
                  <a:lnTo>
                    <a:pt x="112" y="431"/>
                  </a:lnTo>
                  <a:lnTo>
                    <a:pt x="104" y="431"/>
                  </a:lnTo>
                  <a:lnTo>
                    <a:pt x="96" y="431"/>
                  </a:lnTo>
                  <a:lnTo>
                    <a:pt x="96" y="424"/>
                  </a:lnTo>
                  <a:lnTo>
                    <a:pt x="88" y="415"/>
                  </a:lnTo>
                  <a:lnTo>
                    <a:pt x="80" y="424"/>
                  </a:lnTo>
                  <a:lnTo>
                    <a:pt x="72" y="431"/>
                  </a:lnTo>
                  <a:lnTo>
                    <a:pt x="72" y="448"/>
                  </a:lnTo>
                  <a:lnTo>
                    <a:pt x="64" y="448"/>
                  </a:lnTo>
                  <a:lnTo>
                    <a:pt x="64" y="439"/>
                  </a:lnTo>
                  <a:lnTo>
                    <a:pt x="56" y="439"/>
                  </a:lnTo>
                  <a:lnTo>
                    <a:pt x="56" y="431"/>
                  </a:lnTo>
                  <a:lnTo>
                    <a:pt x="48" y="415"/>
                  </a:lnTo>
                  <a:lnTo>
                    <a:pt x="40" y="424"/>
                  </a:lnTo>
                  <a:lnTo>
                    <a:pt x="40" y="415"/>
                  </a:lnTo>
                  <a:lnTo>
                    <a:pt x="40" y="407"/>
                  </a:lnTo>
                  <a:lnTo>
                    <a:pt x="48" y="407"/>
                  </a:lnTo>
                  <a:lnTo>
                    <a:pt x="48" y="400"/>
                  </a:lnTo>
                  <a:lnTo>
                    <a:pt x="40" y="391"/>
                  </a:lnTo>
                  <a:lnTo>
                    <a:pt x="40" y="376"/>
                  </a:lnTo>
                  <a:lnTo>
                    <a:pt x="32" y="367"/>
                  </a:lnTo>
                  <a:lnTo>
                    <a:pt x="24" y="352"/>
                  </a:lnTo>
                  <a:lnTo>
                    <a:pt x="24" y="344"/>
                  </a:lnTo>
                  <a:lnTo>
                    <a:pt x="24" y="336"/>
                  </a:lnTo>
                  <a:lnTo>
                    <a:pt x="16" y="328"/>
                  </a:lnTo>
                  <a:lnTo>
                    <a:pt x="8" y="320"/>
                  </a:lnTo>
                  <a:lnTo>
                    <a:pt x="8" y="312"/>
                  </a:lnTo>
                  <a:lnTo>
                    <a:pt x="16" y="304"/>
                  </a:lnTo>
                  <a:lnTo>
                    <a:pt x="16" y="296"/>
                  </a:lnTo>
                  <a:lnTo>
                    <a:pt x="16" y="280"/>
                  </a:lnTo>
                  <a:lnTo>
                    <a:pt x="16" y="264"/>
                  </a:lnTo>
                  <a:lnTo>
                    <a:pt x="16" y="256"/>
                  </a:lnTo>
                  <a:lnTo>
                    <a:pt x="24" y="248"/>
                  </a:lnTo>
                  <a:lnTo>
                    <a:pt x="24" y="216"/>
                  </a:lnTo>
                  <a:lnTo>
                    <a:pt x="16" y="200"/>
                  </a:lnTo>
                  <a:lnTo>
                    <a:pt x="16" y="192"/>
                  </a:lnTo>
                  <a:lnTo>
                    <a:pt x="8" y="192"/>
                  </a:lnTo>
                  <a:lnTo>
                    <a:pt x="0" y="176"/>
                  </a:lnTo>
                  <a:lnTo>
                    <a:pt x="0" y="152"/>
                  </a:lnTo>
                  <a:lnTo>
                    <a:pt x="16" y="128"/>
                  </a:lnTo>
                  <a:lnTo>
                    <a:pt x="32" y="112"/>
                  </a:lnTo>
                  <a:lnTo>
                    <a:pt x="40" y="104"/>
                  </a:lnTo>
                  <a:lnTo>
                    <a:pt x="40" y="96"/>
                  </a:lnTo>
                  <a:lnTo>
                    <a:pt x="40" y="88"/>
                  </a:lnTo>
                  <a:lnTo>
                    <a:pt x="48" y="80"/>
                  </a:lnTo>
                  <a:lnTo>
                    <a:pt x="56" y="56"/>
                  </a:lnTo>
                  <a:lnTo>
                    <a:pt x="56" y="48"/>
                  </a:lnTo>
                  <a:lnTo>
                    <a:pt x="56" y="41"/>
                  </a:lnTo>
                  <a:lnTo>
                    <a:pt x="56" y="32"/>
                  </a:lnTo>
                  <a:lnTo>
                    <a:pt x="56" y="24"/>
                  </a:lnTo>
                  <a:lnTo>
                    <a:pt x="64" y="17"/>
                  </a:lnTo>
                  <a:lnTo>
                    <a:pt x="64" y="8"/>
                  </a:lnTo>
                  <a:lnTo>
                    <a:pt x="64" y="0"/>
                  </a:lnTo>
                  <a:lnTo>
                    <a:pt x="80" y="17"/>
                  </a:lnTo>
                  <a:close/>
                </a:path>
              </a:pathLst>
            </a:custGeom>
            <a:grpFill/>
            <a:ln w="9525" cap="rnd">
              <a:solidFill>
                <a:schemeClr val="tx1"/>
              </a:solidFill>
              <a:prstDash val="solid"/>
              <a:round/>
              <a:headEnd/>
              <a:tailEnd/>
            </a:ln>
          </p:spPr>
          <p:txBody>
            <a:bodyPr/>
            <a:lstStyle/>
            <a:p>
              <a:pPr fontAlgn="base">
                <a:spcBef>
                  <a:spcPct val="0"/>
                </a:spcBef>
                <a:spcAft>
                  <a:spcPct val="0"/>
                </a:spcAft>
              </a:pPr>
              <a:endParaRPr lang="en-US" dirty="0">
                <a:solidFill>
                  <a:srgbClr val="000000"/>
                </a:solidFill>
              </a:endParaRPr>
            </a:p>
          </p:txBody>
        </p:sp>
      </p:grpSp>
      <p:grpSp>
        <p:nvGrpSpPr>
          <p:cNvPr id="6" name="Group 72"/>
          <p:cNvGrpSpPr>
            <a:grpSpLocks/>
          </p:cNvGrpSpPr>
          <p:nvPr/>
        </p:nvGrpSpPr>
        <p:grpSpPr bwMode="auto">
          <a:xfrm>
            <a:off x="1897063" y="2473613"/>
            <a:ext cx="812800" cy="1241425"/>
            <a:chOff x="1195" y="1623"/>
            <a:chExt cx="512" cy="782"/>
          </a:xfrm>
          <a:solidFill>
            <a:schemeClr val="bg1"/>
          </a:solidFill>
        </p:grpSpPr>
        <p:sp>
          <p:nvSpPr>
            <p:cNvPr id="402502" name="Freeform 70"/>
            <p:cNvSpPr>
              <a:spLocks/>
            </p:cNvSpPr>
            <p:nvPr/>
          </p:nvSpPr>
          <p:spPr bwMode="auto">
            <a:xfrm>
              <a:off x="1195" y="1623"/>
              <a:ext cx="512" cy="782"/>
            </a:xfrm>
            <a:custGeom>
              <a:avLst/>
              <a:gdLst>
                <a:gd name="T0" fmla="*/ 0 w 512"/>
                <a:gd name="T1" fmla="*/ 296 h 782"/>
                <a:gd name="T2" fmla="*/ 0 w 512"/>
                <a:gd name="T3" fmla="*/ 296 h 782"/>
                <a:gd name="T4" fmla="*/ 80 w 512"/>
                <a:gd name="T5" fmla="*/ 0 h 782"/>
                <a:gd name="T6" fmla="*/ 160 w 512"/>
                <a:gd name="T7" fmla="*/ 16 h 782"/>
                <a:gd name="T8" fmla="*/ 248 w 512"/>
                <a:gd name="T9" fmla="*/ 40 h 782"/>
                <a:gd name="T10" fmla="*/ 288 w 512"/>
                <a:gd name="T11" fmla="*/ 48 h 782"/>
                <a:gd name="T12" fmla="*/ 512 w 512"/>
                <a:gd name="T13" fmla="*/ 96 h 782"/>
                <a:gd name="T14" fmla="*/ 416 w 512"/>
                <a:gd name="T15" fmla="*/ 599 h 782"/>
                <a:gd name="T16" fmla="*/ 400 w 512"/>
                <a:gd name="T17" fmla="*/ 671 h 782"/>
                <a:gd name="T18" fmla="*/ 400 w 512"/>
                <a:gd name="T19" fmla="*/ 679 h 782"/>
                <a:gd name="T20" fmla="*/ 392 w 512"/>
                <a:gd name="T21" fmla="*/ 695 h 782"/>
                <a:gd name="T22" fmla="*/ 384 w 512"/>
                <a:gd name="T23" fmla="*/ 695 h 782"/>
                <a:gd name="T24" fmla="*/ 376 w 512"/>
                <a:gd name="T25" fmla="*/ 686 h 782"/>
                <a:gd name="T26" fmla="*/ 376 w 512"/>
                <a:gd name="T27" fmla="*/ 679 h 782"/>
                <a:gd name="T28" fmla="*/ 360 w 512"/>
                <a:gd name="T29" fmla="*/ 679 h 782"/>
                <a:gd name="T30" fmla="*/ 360 w 512"/>
                <a:gd name="T31" fmla="*/ 671 h 782"/>
                <a:gd name="T32" fmla="*/ 352 w 512"/>
                <a:gd name="T33" fmla="*/ 671 h 782"/>
                <a:gd name="T34" fmla="*/ 352 w 512"/>
                <a:gd name="T35" fmla="*/ 679 h 782"/>
                <a:gd name="T36" fmla="*/ 344 w 512"/>
                <a:gd name="T37" fmla="*/ 679 h 782"/>
                <a:gd name="T38" fmla="*/ 344 w 512"/>
                <a:gd name="T39" fmla="*/ 686 h 782"/>
                <a:gd name="T40" fmla="*/ 344 w 512"/>
                <a:gd name="T41" fmla="*/ 703 h 782"/>
                <a:gd name="T42" fmla="*/ 344 w 512"/>
                <a:gd name="T43" fmla="*/ 734 h 782"/>
                <a:gd name="T44" fmla="*/ 336 w 512"/>
                <a:gd name="T45" fmla="*/ 743 h 782"/>
                <a:gd name="T46" fmla="*/ 336 w 512"/>
                <a:gd name="T47" fmla="*/ 750 h 782"/>
                <a:gd name="T48" fmla="*/ 336 w 512"/>
                <a:gd name="T49" fmla="*/ 767 h 782"/>
                <a:gd name="T50" fmla="*/ 336 w 512"/>
                <a:gd name="T51" fmla="*/ 774 h 782"/>
                <a:gd name="T52" fmla="*/ 328 w 512"/>
                <a:gd name="T53" fmla="*/ 782 h 782"/>
                <a:gd name="T54" fmla="*/ 0 w 512"/>
                <a:gd name="T55" fmla="*/ 296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12" h="782">
                  <a:moveTo>
                    <a:pt x="0" y="296"/>
                  </a:moveTo>
                  <a:lnTo>
                    <a:pt x="0" y="296"/>
                  </a:lnTo>
                  <a:lnTo>
                    <a:pt x="80" y="0"/>
                  </a:lnTo>
                  <a:lnTo>
                    <a:pt x="160" y="16"/>
                  </a:lnTo>
                  <a:lnTo>
                    <a:pt x="248" y="40"/>
                  </a:lnTo>
                  <a:lnTo>
                    <a:pt x="288" y="48"/>
                  </a:lnTo>
                  <a:lnTo>
                    <a:pt x="512" y="96"/>
                  </a:lnTo>
                  <a:lnTo>
                    <a:pt x="416" y="599"/>
                  </a:lnTo>
                  <a:lnTo>
                    <a:pt x="400" y="671"/>
                  </a:lnTo>
                  <a:lnTo>
                    <a:pt x="400" y="679"/>
                  </a:lnTo>
                  <a:lnTo>
                    <a:pt x="392" y="695"/>
                  </a:lnTo>
                  <a:lnTo>
                    <a:pt x="384" y="695"/>
                  </a:lnTo>
                  <a:lnTo>
                    <a:pt x="376" y="686"/>
                  </a:lnTo>
                  <a:lnTo>
                    <a:pt x="376" y="679"/>
                  </a:lnTo>
                  <a:lnTo>
                    <a:pt x="360" y="679"/>
                  </a:lnTo>
                  <a:lnTo>
                    <a:pt x="360" y="671"/>
                  </a:lnTo>
                  <a:lnTo>
                    <a:pt x="352" y="671"/>
                  </a:lnTo>
                  <a:lnTo>
                    <a:pt x="352" y="679"/>
                  </a:lnTo>
                  <a:lnTo>
                    <a:pt x="344" y="679"/>
                  </a:lnTo>
                  <a:lnTo>
                    <a:pt x="344" y="686"/>
                  </a:lnTo>
                  <a:lnTo>
                    <a:pt x="344" y="703"/>
                  </a:lnTo>
                  <a:lnTo>
                    <a:pt x="344" y="734"/>
                  </a:lnTo>
                  <a:lnTo>
                    <a:pt x="336" y="743"/>
                  </a:lnTo>
                  <a:lnTo>
                    <a:pt x="336" y="750"/>
                  </a:lnTo>
                  <a:lnTo>
                    <a:pt x="336" y="767"/>
                  </a:lnTo>
                  <a:lnTo>
                    <a:pt x="336" y="774"/>
                  </a:lnTo>
                  <a:lnTo>
                    <a:pt x="328" y="782"/>
                  </a:lnTo>
                  <a:lnTo>
                    <a:pt x="0" y="296"/>
                  </a:lnTo>
                  <a:close/>
                </a:path>
              </a:pathLst>
            </a:custGeom>
            <a:grpFill/>
            <a:ln w="9525">
              <a:solidFill>
                <a:schemeClr val="tx1"/>
              </a:solidFill>
              <a:round/>
              <a:headEnd/>
              <a:tailEnd/>
            </a:ln>
          </p:spPr>
          <p:txBody>
            <a:bodyPr/>
            <a:lstStyle/>
            <a:p>
              <a:pPr fontAlgn="base">
                <a:spcBef>
                  <a:spcPct val="0"/>
                </a:spcBef>
                <a:spcAft>
                  <a:spcPct val="0"/>
                </a:spcAft>
              </a:pPr>
              <a:endParaRPr lang="en-US" dirty="0">
                <a:solidFill>
                  <a:srgbClr val="000000"/>
                </a:solidFill>
              </a:endParaRPr>
            </a:p>
          </p:txBody>
        </p:sp>
        <p:sp>
          <p:nvSpPr>
            <p:cNvPr id="402503" name="Freeform 71"/>
            <p:cNvSpPr>
              <a:spLocks/>
            </p:cNvSpPr>
            <p:nvPr/>
          </p:nvSpPr>
          <p:spPr bwMode="auto">
            <a:xfrm>
              <a:off x="1195" y="1623"/>
              <a:ext cx="512" cy="782"/>
            </a:xfrm>
            <a:custGeom>
              <a:avLst/>
              <a:gdLst>
                <a:gd name="T0" fmla="*/ 0 w 512"/>
                <a:gd name="T1" fmla="*/ 296 h 782"/>
                <a:gd name="T2" fmla="*/ 0 w 512"/>
                <a:gd name="T3" fmla="*/ 296 h 782"/>
                <a:gd name="T4" fmla="*/ 80 w 512"/>
                <a:gd name="T5" fmla="*/ 0 h 782"/>
                <a:gd name="T6" fmla="*/ 160 w 512"/>
                <a:gd name="T7" fmla="*/ 16 h 782"/>
                <a:gd name="T8" fmla="*/ 248 w 512"/>
                <a:gd name="T9" fmla="*/ 40 h 782"/>
                <a:gd name="T10" fmla="*/ 288 w 512"/>
                <a:gd name="T11" fmla="*/ 48 h 782"/>
                <a:gd name="T12" fmla="*/ 512 w 512"/>
                <a:gd name="T13" fmla="*/ 96 h 782"/>
                <a:gd name="T14" fmla="*/ 416 w 512"/>
                <a:gd name="T15" fmla="*/ 599 h 782"/>
                <a:gd name="T16" fmla="*/ 400 w 512"/>
                <a:gd name="T17" fmla="*/ 671 h 782"/>
                <a:gd name="T18" fmla="*/ 400 w 512"/>
                <a:gd name="T19" fmla="*/ 679 h 782"/>
                <a:gd name="T20" fmla="*/ 392 w 512"/>
                <a:gd name="T21" fmla="*/ 695 h 782"/>
                <a:gd name="T22" fmla="*/ 384 w 512"/>
                <a:gd name="T23" fmla="*/ 695 h 782"/>
                <a:gd name="T24" fmla="*/ 376 w 512"/>
                <a:gd name="T25" fmla="*/ 686 h 782"/>
                <a:gd name="T26" fmla="*/ 376 w 512"/>
                <a:gd name="T27" fmla="*/ 679 h 782"/>
                <a:gd name="T28" fmla="*/ 360 w 512"/>
                <a:gd name="T29" fmla="*/ 679 h 782"/>
                <a:gd name="T30" fmla="*/ 360 w 512"/>
                <a:gd name="T31" fmla="*/ 671 h 782"/>
                <a:gd name="T32" fmla="*/ 352 w 512"/>
                <a:gd name="T33" fmla="*/ 671 h 782"/>
                <a:gd name="T34" fmla="*/ 352 w 512"/>
                <a:gd name="T35" fmla="*/ 679 h 782"/>
                <a:gd name="T36" fmla="*/ 344 w 512"/>
                <a:gd name="T37" fmla="*/ 679 h 782"/>
                <a:gd name="T38" fmla="*/ 344 w 512"/>
                <a:gd name="T39" fmla="*/ 686 h 782"/>
                <a:gd name="T40" fmla="*/ 344 w 512"/>
                <a:gd name="T41" fmla="*/ 703 h 782"/>
                <a:gd name="T42" fmla="*/ 344 w 512"/>
                <a:gd name="T43" fmla="*/ 734 h 782"/>
                <a:gd name="T44" fmla="*/ 336 w 512"/>
                <a:gd name="T45" fmla="*/ 743 h 782"/>
                <a:gd name="T46" fmla="*/ 336 w 512"/>
                <a:gd name="T47" fmla="*/ 750 h 782"/>
                <a:gd name="T48" fmla="*/ 336 w 512"/>
                <a:gd name="T49" fmla="*/ 767 h 782"/>
                <a:gd name="T50" fmla="*/ 336 w 512"/>
                <a:gd name="T51" fmla="*/ 774 h 782"/>
                <a:gd name="T52" fmla="*/ 328 w 512"/>
                <a:gd name="T53" fmla="*/ 782 h 782"/>
                <a:gd name="T54" fmla="*/ 0 w 512"/>
                <a:gd name="T55" fmla="*/ 296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12" h="782">
                  <a:moveTo>
                    <a:pt x="0" y="296"/>
                  </a:moveTo>
                  <a:lnTo>
                    <a:pt x="0" y="296"/>
                  </a:lnTo>
                  <a:lnTo>
                    <a:pt x="80" y="0"/>
                  </a:lnTo>
                  <a:lnTo>
                    <a:pt x="160" y="16"/>
                  </a:lnTo>
                  <a:lnTo>
                    <a:pt x="248" y="40"/>
                  </a:lnTo>
                  <a:lnTo>
                    <a:pt x="288" y="48"/>
                  </a:lnTo>
                  <a:lnTo>
                    <a:pt x="512" y="96"/>
                  </a:lnTo>
                  <a:lnTo>
                    <a:pt x="416" y="599"/>
                  </a:lnTo>
                  <a:lnTo>
                    <a:pt x="400" y="671"/>
                  </a:lnTo>
                  <a:lnTo>
                    <a:pt x="400" y="679"/>
                  </a:lnTo>
                  <a:lnTo>
                    <a:pt x="392" y="695"/>
                  </a:lnTo>
                  <a:lnTo>
                    <a:pt x="384" y="695"/>
                  </a:lnTo>
                  <a:lnTo>
                    <a:pt x="376" y="686"/>
                  </a:lnTo>
                  <a:lnTo>
                    <a:pt x="376" y="679"/>
                  </a:lnTo>
                  <a:lnTo>
                    <a:pt x="360" y="679"/>
                  </a:lnTo>
                  <a:lnTo>
                    <a:pt x="360" y="671"/>
                  </a:lnTo>
                  <a:lnTo>
                    <a:pt x="352" y="671"/>
                  </a:lnTo>
                  <a:lnTo>
                    <a:pt x="352" y="679"/>
                  </a:lnTo>
                  <a:lnTo>
                    <a:pt x="344" y="679"/>
                  </a:lnTo>
                  <a:lnTo>
                    <a:pt x="344" y="686"/>
                  </a:lnTo>
                  <a:lnTo>
                    <a:pt x="344" y="703"/>
                  </a:lnTo>
                  <a:lnTo>
                    <a:pt x="344" y="734"/>
                  </a:lnTo>
                  <a:lnTo>
                    <a:pt x="336" y="743"/>
                  </a:lnTo>
                  <a:lnTo>
                    <a:pt x="336" y="750"/>
                  </a:lnTo>
                  <a:lnTo>
                    <a:pt x="336" y="767"/>
                  </a:lnTo>
                  <a:lnTo>
                    <a:pt x="336" y="774"/>
                  </a:lnTo>
                  <a:lnTo>
                    <a:pt x="328" y="782"/>
                  </a:lnTo>
                  <a:lnTo>
                    <a:pt x="0" y="296"/>
                  </a:lnTo>
                  <a:close/>
                </a:path>
              </a:pathLst>
            </a:custGeom>
            <a:grpFill/>
            <a:ln w="9525" cap="rnd">
              <a:solidFill>
                <a:schemeClr val="tx1"/>
              </a:solidFill>
              <a:prstDash val="solid"/>
              <a:round/>
              <a:headEnd/>
              <a:tailEnd/>
            </a:ln>
          </p:spPr>
          <p:txBody>
            <a:bodyPr/>
            <a:lstStyle/>
            <a:p>
              <a:pPr fontAlgn="base">
                <a:spcBef>
                  <a:spcPct val="0"/>
                </a:spcBef>
                <a:spcAft>
                  <a:spcPct val="0"/>
                </a:spcAft>
              </a:pPr>
              <a:endParaRPr lang="en-US" dirty="0">
                <a:solidFill>
                  <a:srgbClr val="000000"/>
                </a:solidFill>
              </a:endParaRPr>
            </a:p>
          </p:txBody>
        </p:sp>
      </p:grpSp>
      <p:grpSp>
        <p:nvGrpSpPr>
          <p:cNvPr id="7" name="Group 75"/>
          <p:cNvGrpSpPr>
            <a:grpSpLocks/>
          </p:cNvGrpSpPr>
          <p:nvPr/>
        </p:nvGrpSpPr>
        <p:grpSpPr bwMode="auto">
          <a:xfrm>
            <a:off x="2557463" y="2626013"/>
            <a:ext cx="711200" cy="900112"/>
            <a:chOff x="1611" y="1719"/>
            <a:chExt cx="448" cy="567"/>
          </a:xfrm>
          <a:gradFill>
            <a:gsLst>
              <a:gs pos="90000">
                <a:srgbClr val="FF0000"/>
              </a:gs>
              <a:gs pos="0">
                <a:schemeClr val="bg1">
                  <a:lumMod val="75000"/>
                </a:schemeClr>
              </a:gs>
            </a:gsLst>
            <a:lin ang="16200000" scaled="0"/>
          </a:gradFill>
        </p:grpSpPr>
        <p:sp>
          <p:nvSpPr>
            <p:cNvPr id="402505" name="Freeform 73"/>
            <p:cNvSpPr>
              <a:spLocks/>
            </p:cNvSpPr>
            <p:nvPr/>
          </p:nvSpPr>
          <p:spPr bwMode="auto">
            <a:xfrm>
              <a:off x="1611" y="1719"/>
              <a:ext cx="448" cy="567"/>
            </a:xfrm>
            <a:custGeom>
              <a:avLst/>
              <a:gdLst>
                <a:gd name="T0" fmla="*/ 448 w 448"/>
                <a:gd name="T1" fmla="*/ 160 h 567"/>
                <a:gd name="T2" fmla="*/ 448 w 448"/>
                <a:gd name="T3" fmla="*/ 160 h 567"/>
                <a:gd name="T4" fmla="*/ 296 w 448"/>
                <a:gd name="T5" fmla="*/ 136 h 567"/>
                <a:gd name="T6" fmla="*/ 312 w 448"/>
                <a:gd name="T7" fmla="*/ 40 h 567"/>
                <a:gd name="T8" fmla="*/ 96 w 448"/>
                <a:gd name="T9" fmla="*/ 0 h 567"/>
                <a:gd name="T10" fmla="*/ 0 w 448"/>
                <a:gd name="T11" fmla="*/ 503 h 567"/>
                <a:gd name="T12" fmla="*/ 392 w 448"/>
                <a:gd name="T13" fmla="*/ 567 h 567"/>
                <a:gd name="T14" fmla="*/ 448 w 448"/>
                <a:gd name="T15" fmla="*/ 160 h 5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8" h="567">
                  <a:moveTo>
                    <a:pt x="448" y="160"/>
                  </a:moveTo>
                  <a:lnTo>
                    <a:pt x="448" y="160"/>
                  </a:lnTo>
                  <a:lnTo>
                    <a:pt x="296" y="136"/>
                  </a:lnTo>
                  <a:lnTo>
                    <a:pt x="312" y="40"/>
                  </a:lnTo>
                  <a:lnTo>
                    <a:pt x="96" y="0"/>
                  </a:lnTo>
                  <a:lnTo>
                    <a:pt x="0" y="503"/>
                  </a:lnTo>
                  <a:lnTo>
                    <a:pt x="392" y="567"/>
                  </a:lnTo>
                  <a:lnTo>
                    <a:pt x="448" y="16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506" name="Freeform 74"/>
            <p:cNvSpPr>
              <a:spLocks/>
            </p:cNvSpPr>
            <p:nvPr/>
          </p:nvSpPr>
          <p:spPr bwMode="auto">
            <a:xfrm>
              <a:off x="1611" y="1719"/>
              <a:ext cx="448" cy="567"/>
            </a:xfrm>
            <a:custGeom>
              <a:avLst/>
              <a:gdLst>
                <a:gd name="T0" fmla="*/ 448 w 448"/>
                <a:gd name="T1" fmla="*/ 160 h 567"/>
                <a:gd name="T2" fmla="*/ 448 w 448"/>
                <a:gd name="T3" fmla="*/ 160 h 567"/>
                <a:gd name="T4" fmla="*/ 296 w 448"/>
                <a:gd name="T5" fmla="*/ 136 h 567"/>
                <a:gd name="T6" fmla="*/ 312 w 448"/>
                <a:gd name="T7" fmla="*/ 40 h 567"/>
                <a:gd name="T8" fmla="*/ 96 w 448"/>
                <a:gd name="T9" fmla="*/ 0 h 567"/>
                <a:gd name="T10" fmla="*/ 0 w 448"/>
                <a:gd name="T11" fmla="*/ 503 h 567"/>
                <a:gd name="T12" fmla="*/ 392 w 448"/>
                <a:gd name="T13" fmla="*/ 567 h 567"/>
                <a:gd name="T14" fmla="*/ 448 w 448"/>
                <a:gd name="T15" fmla="*/ 160 h 56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8" h="567">
                  <a:moveTo>
                    <a:pt x="448" y="160"/>
                  </a:moveTo>
                  <a:lnTo>
                    <a:pt x="448" y="160"/>
                  </a:lnTo>
                  <a:lnTo>
                    <a:pt x="296" y="136"/>
                  </a:lnTo>
                  <a:lnTo>
                    <a:pt x="312" y="40"/>
                  </a:lnTo>
                  <a:lnTo>
                    <a:pt x="96" y="0"/>
                  </a:lnTo>
                  <a:lnTo>
                    <a:pt x="0" y="503"/>
                  </a:lnTo>
                  <a:lnTo>
                    <a:pt x="392" y="567"/>
                  </a:lnTo>
                  <a:lnTo>
                    <a:pt x="448" y="160"/>
                  </a:lnTo>
                  <a:close/>
                </a:path>
              </a:pathLst>
            </a:custGeom>
            <a:grpFill/>
            <a:ln w="9525" cap="rnd">
              <a:solidFill>
                <a:srgbClr val="000000"/>
              </a:solidFill>
              <a:prstDash val="solid"/>
              <a:round/>
              <a:headEnd/>
              <a:tailEnd/>
            </a:ln>
          </p:spPr>
          <p:txBody>
            <a:bodyPr/>
            <a:lstStyle/>
            <a:p>
              <a:pPr fontAlgn="base">
                <a:spcBef>
                  <a:spcPct val="0"/>
                </a:spcBef>
                <a:spcAft>
                  <a:spcPct val="0"/>
                </a:spcAft>
              </a:pPr>
              <a:endParaRPr lang="en-US" dirty="0">
                <a:solidFill>
                  <a:srgbClr val="000000"/>
                </a:solidFill>
              </a:endParaRPr>
            </a:p>
          </p:txBody>
        </p:sp>
      </p:grpSp>
      <p:grpSp>
        <p:nvGrpSpPr>
          <p:cNvPr id="8" name="Group 78"/>
          <p:cNvGrpSpPr>
            <a:grpSpLocks/>
          </p:cNvGrpSpPr>
          <p:nvPr/>
        </p:nvGrpSpPr>
        <p:grpSpPr bwMode="auto">
          <a:xfrm>
            <a:off x="2316163" y="3424525"/>
            <a:ext cx="863600" cy="1000125"/>
            <a:chOff x="1459" y="2222"/>
            <a:chExt cx="544" cy="630"/>
          </a:xfrm>
          <a:noFill/>
        </p:grpSpPr>
        <p:sp>
          <p:nvSpPr>
            <p:cNvPr id="402508" name="Freeform 76"/>
            <p:cNvSpPr>
              <a:spLocks/>
            </p:cNvSpPr>
            <p:nvPr/>
          </p:nvSpPr>
          <p:spPr bwMode="auto">
            <a:xfrm>
              <a:off x="1459" y="2222"/>
              <a:ext cx="544" cy="630"/>
            </a:xfrm>
            <a:custGeom>
              <a:avLst/>
              <a:gdLst>
                <a:gd name="T0" fmla="*/ 24 w 544"/>
                <a:gd name="T1" fmla="*/ 415 h 630"/>
                <a:gd name="T2" fmla="*/ 32 w 544"/>
                <a:gd name="T3" fmla="*/ 415 h 630"/>
                <a:gd name="T4" fmla="*/ 32 w 544"/>
                <a:gd name="T5" fmla="*/ 391 h 630"/>
                <a:gd name="T6" fmla="*/ 24 w 544"/>
                <a:gd name="T7" fmla="*/ 383 h 630"/>
                <a:gd name="T8" fmla="*/ 24 w 544"/>
                <a:gd name="T9" fmla="*/ 367 h 630"/>
                <a:gd name="T10" fmla="*/ 24 w 544"/>
                <a:gd name="T11" fmla="*/ 359 h 630"/>
                <a:gd name="T12" fmla="*/ 24 w 544"/>
                <a:gd name="T13" fmla="*/ 351 h 630"/>
                <a:gd name="T14" fmla="*/ 40 w 544"/>
                <a:gd name="T15" fmla="*/ 343 h 630"/>
                <a:gd name="T16" fmla="*/ 48 w 544"/>
                <a:gd name="T17" fmla="*/ 335 h 630"/>
                <a:gd name="T18" fmla="*/ 48 w 544"/>
                <a:gd name="T19" fmla="*/ 319 h 630"/>
                <a:gd name="T20" fmla="*/ 48 w 544"/>
                <a:gd name="T21" fmla="*/ 311 h 630"/>
                <a:gd name="T22" fmla="*/ 48 w 544"/>
                <a:gd name="T23" fmla="*/ 303 h 630"/>
                <a:gd name="T24" fmla="*/ 48 w 544"/>
                <a:gd name="T25" fmla="*/ 295 h 630"/>
                <a:gd name="T26" fmla="*/ 72 w 544"/>
                <a:gd name="T27" fmla="*/ 279 h 630"/>
                <a:gd name="T28" fmla="*/ 88 w 544"/>
                <a:gd name="T29" fmla="*/ 279 h 630"/>
                <a:gd name="T30" fmla="*/ 88 w 544"/>
                <a:gd name="T31" fmla="*/ 271 h 630"/>
                <a:gd name="T32" fmla="*/ 88 w 544"/>
                <a:gd name="T33" fmla="*/ 263 h 630"/>
                <a:gd name="T34" fmla="*/ 80 w 544"/>
                <a:gd name="T35" fmla="*/ 247 h 630"/>
                <a:gd name="T36" fmla="*/ 80 w 544"/>
                <a:gd name="T37" fmla="*/ 231 h 630"/>
                <a:gd name="T38" fmla="*/ 64 w 544"/>
                <a:gd name="T39" fmla="*/ 207 h 630"/>
                <a:gd name="T40" fmla="*/ 64 w 544"/>
                <a:gd name="T41" fmla="*/ 199 h 630"/>
                <a:gd name="T42" fmla="*/ 64 w 544"/>
                <a:gd name="T43" fmla="*/ 183 h 630"/>
                <a:gd name="T44" fmla="*/ 72 w 544"/>
                <a:gd name="T45" fmla="*/ 175 h 630"/>
                <a:gd name="T46" fmla="*/ 72 w 544"/>
                <a:gd name="T47" fmla="*/ 168 h 630"/>
                <a:gd name="T48" fmla="*/ 72 w 544"/>
                <a:gd name="T49" fmla="*/ 151 h 630"/>
                <a:gd name="T50" fmla="*/ 72 w 544"/>
                <a:gd name="T51" fmla="*/ 144 h 630"/>
                <a:gd name="T52" fmla="*/ 80 w 544"/>
                <a:gd name="T53" fmla="*/ 135 h 630"/>
                <a:gd name="T54" fmla="*/ 80 w 544"/>
                <a:gd name="T55" fmla="*/ 104 h 630"/>
                <a:gd name="T56" fmla="*/ 80 w 544"/>
                <a:gd name="T57" fmla="*/ 87 h 630"/>
                <a:gd name="T58" fmla="*/ 80 w 544"/>
                <a:gd name="T59" fmla="*/ 80 h 630"/>
                <a:gd name="T60" fmla="*/ 88 w 544"/>
                <a:gd name="T61" fmla="*/ 80 h 630"/>
                <a:gd name="T62" fmla="*/ 88 w 544"/>
                <a:gd name="T63" fmla="*/ 72 h 630"/>
                <a:gd name="T64" fmla="*/ 96 w 544"/>
                <a:gd name="T65" fmla="*/ 72 h 630"/>
                <a:gd name="T66" fmla="*/ 96 w 544"/>
                <a:gd name="T67" fmla="*/ 80 h 630"/>
                <a:gd name="T68" fmla="*/ 112 w 544"/>
                <a:gd name="T69" fmla="*/ 80 h 630"/>
                <a:gd name="T70" fmla="*/ 112 w 544"/>
                <a:gd name="T71" fmla="*/ 87 h 630"/>
                <a:gd name="T72" fmla="*/ 120 w 544"/>
                <a:gd name="T73" fmla="*/ 96 h 630"/>
                <a:gd name="T74" fmla="*/ 128 w 544"/>
                <a:gd name="T75" fmla="*/ 96 h 630"/>
                <a:gd name="T76" fmla="*/ 136 w 544"/>
                <a:gd name="T77" fmla="*/ 80 h 630"/>
                <a:gd name="T78" fmla="*/ 136 w 544"/>
                <a:gd name="T79" fmla="*/ 72 h 630"/>
                <a:gd name="T80" fmla="*/ 152 w 544"/>
                <a:gd name="T81" fmla="*/ 0 h 630"/>
                <a:gd name="T82" fmla="*/ 544 w 544"/>
                <a:gd name="T83" fmla="*/ 64 h 630"/>
                <a:gd name="T84" fmla="*/ 464 w 544"/>
                <a:gd name="T85" fmla="*/ 630 h 630"/>
                <a:gd name="T86" fmla="*/ 296 w 544"/>
                <a:gd name="T87" fmla="*/ 606 h 630"/>
                <a:gd name="T88" fmla="*/ 0 w 544"/>
                <a:gd name="T89" fmla="*/ 439 h 630"/>
                <a:gd name="T90" fmla="*/ 16 w 544"/>
                <a:gd name="T91" fmla="*/ 415 h 630"/>
                <a:gd name="T92" fmla="*/ 24 w 544"/>
                <a:gd name="T93" fmla="*/ 415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44" h="630">
                  <a:moveTo>
                    <a:pt x="24" y="415"/>
                  </a:moveTo>
                  <a:lnTo>
                    <a:pt x="32" y="415"/>
                  </a:lnTo>
                  <a:lnTo>
                    <a:pt x="32" y="391"/>
                  </a:lnTo>
                  <a:lnTo>
                    <a:pt x="24" y="383"/>
                  </a:lnTo>
                  <a:lnTo>
                    <a:pt x="24" y="367"/>
                  </a:lnTo>
                  <a:lnTo>
                    <a:pt x="24" y="359"/>
                  </a:lnTo>
                  <a:lnTo>
                    <a:pt x="24" y="351"/>
                  </a:lnTo>
                  <a:lnTo>
                    <a:pt x="40" y="343"/>
                  </a:lnTo>
                  <a:lnTo>
                    <a:pt x="48" y="335"/>
                  </a:lnTo>
                  <a:lnTo>
                    <a:pt x="48" y="319"/>
                  </a:lnTo>
                  <a:lnTo>
                    <a:pt x="48" y="311"/>
                  </a:lnTo>
                  <a:lnTo>
                    <a:pt x="48" y="303"/>
                  </a:lnTo>
                  <a:lnTo>
                    <a:pt x="48" y="295"/>
                  </a:lnTo>
                  <a:lnTo>
                    <a:pt x="72" y="279"/>
                  </a:lnTo>
                  <a:lnTo>
                    <a:pt x="88" y="279"/>
                  </a:lnTo>
                  <a:lnTo>
                    <a:pt x="88" y="271"/>
                  </a:lnTo>
                  <a:lnTo>
                    <a:pt x="88" y="263"/>
                  </a:lnTo>
                  <a:lnTo>
                    <a:pt x="80" y="247"/>
                  </a:lnTo>
                  <a:lnTo>
                    <a:pt x="80" y="231"/>
                  </a:lnTo>
                  <a:lnTo>
                    <a:pt x="64" y="207"/>
                  </a:lnTo>
                  <a:lnTo>
                    <a:pt x="64" y="199"/>
                  </a:lnTo>
                  <a:lnTo>
                    <a:pt x="64" y="183"/>
                  </a:lnTo>
                  <a:lnTo>
                    <a:pt x="72" y="175"/>
                  </a:lnTo>
                  <a:lnTo>
                    <a:pt x="72" y="168"/>
                  </a:lnTo>
                  <a:lnTo>
                    <a:pt x="72" y="151"/>
                  </a:lnTo>
                  <a:lnTo>
                    <a:pt x="72" y="144"/>
                  </a:lnTo>
                  <a:lnTo>
                    <a:pt x="80" y="135"/>
                  </a:lnTo>
                  <a:lnTo>
                    <a:pt x="80" y="104"/>
                  </a:lnTo>
                  <a:lnTo>
                    <a:pt x="80" y="87"/>
                  </a:lnTo>
                  <a:lnTo>
                    <a:pt x="80" y="80"/>
                  </a:lnTo>
                  <a:lnTo>
                    <a:pt x="88" y="80"/>
                  </a:lnTo>
                  <a:lnTo>
                    <a:pt x="88" y="72"/>
                  </a:lnTo>
                  <a:lnTo>
                    <a:pt x="96" y="72"/>
                  </a:lnTo>
                  <a:lnTo>
                    <a:pt x="96" y="80"/>
                  </a:lnTo>
                  <a:lnTo>
                    <a:pt x="112" y="80"/>
                  </a:lnTo>
                  <a:lnTo>
                    <a:pt x="112" y="87"/>
                  </a:lnTo>
                  <a:lnTo>
                    <a:pt x="120" y="96"/>
                  </a:lnTo>
                  <a:lnTo>
                    <a:pt x="128" y="96"/>
                  </a:lnTo>
                  <a:lnTo>
                    <a:pt x="136" y="80"/>
                  </a:lnTo>
                  <a:lnTo>
                    <a:pt x="136" y="72"/>
                  </a:lnTo>
                  <a:lnTo>
                    <a:pt x="152" y="0"/>
                  </a:lnTo>
                  <a:lnTo>
                    <a:pt x="544" y="64"/>
                  </a:lnTo>
                  <a:lnTo>
                    <a:pt x="464" y="630"/>
                  </a:lnTo>
                  <a:lnTo>
                    <a:pt x="296" y="606"/>
                  </a:lnTo>
                  <a:lnTo>
                    <a:pt x="0" y="439"/>
                  </a:lnTo>
                  <a:lnTo>
                    <a:pt x="16" y="415"/>
                  </a:lnTo>
                  <a:lnTo>
                    <a:pt x="24" y="4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509" name="Freeform 77"/>
            <p:cNvSpPr>
              <a:spLocks/>
            </p:cNvSpPr>
            <p:nvPr/>
          </p:nvSpPr>
          <p:spPr bwMode="auto">
            <a:xfrm>
              <a:off x="1459" y="2222"/>
              <a:ext cx="544" cy="630"/>
            </a:xfrm>
            <a:custGeom>
              <a:avLst/>
              <a:gdLst>
                <a:gd name="T0" fmla="*/ 24 w 544"/>
                <a:gd name="T1" fmla="*/ 415 h 630"/>
                <a:gd name="T2" fmla="*/ 32 w 544"/>
                <a:gd name="T3" fmla="*/ 415 h 630"/>
                <a:gd name="T4" fmla="*/ 32 w 544"/>
                <a:gd name="T5" fmla="*/ 391 h 630"/>
                <a:gd name="T6" fmla="*/ 24 w 544"/>
                <a:gd name="T7" fmla="*/ 383 h 630"/>
                <a:gd name="T8" fmla="*/ 24 w 544"/>
                <a:gd name="T9" fmla="*/ 367 h 630"/>
                <a:gd name="T10" fmla="*/ 24 w 544"/>
                <a:gd name="T11" fmla="*/ 359 h 630"/>
                <a:gd name="T12" fmla="*/ 24 w 544"/>
                <a:gd name="T13" fmla="*/ 351 h 630"/>
                <a:gd name="T14" fmla="*/ 40 w 544"/>
                <a:gd name="T15" fmla="*/ 343 h 630"/>
                <a:gd name="T16" fmla="*/ 48 w 544"/>
                <a:gd name="T17" fmla="*/ 335 h 630"/>
                <a:gd name="T18" fmla="*/ 48 w 544"/>
                <a:gd name="T19" fmla="*/ 319 h 630"/>
                <a:gd name="T20" fmla="*/ 48 w 544"/>
                <a:gd name="T21" fmla="*/ 311 h 630"/>
                <a:gd name="T22" fmla="*/ 48 w 544"/>
                <a:gd name="T23" fmla="*/ 303 h 630"/>
                <a:gd name="T24" fmla="*/ 48 w 544"/>
                <a:gd name="T25" fmla="*/ 295 h 630"/>
                <a:gd name="T26" fmla="*/ 72 w 544"/>
                <a:gd name="T27" fmla="*/ 279 h 630"/>
                <a:gd name="T28" fmla="*/ 88 w 544"/>
                <a:gd name="T29" fmla="*/ 279 h 630"/>
                <a:gd name="T30" fmla="*/ 88 w 544"/>
                <a:gd name="T31" fmla="*/ 271 h 630"/>
                <a:gd name="T32" fmla="*/ 88 w 544"/>
                <a:gd name="T33" fmla="*/ 263 h 630"/>
                <a:gd name="T34" fmla="*/ 80 w 544"/>
                <a:gd name="T35" fmla="*/ 247 h 630"/>
                <a:gd name="T36" fmla="*/ 80 w 544"/>
                <a:gd name="T37" fmla="*/ 231 h 630"/>
                <a:gd name="T38" fmla="*/ 64 w 544"/>
                <a:gd name="T39" fmla="*/ 207 h 630"/>
                <a:gd name="T40" fmla="*/ 64 w 544"/>
                <a:gd name="T41" fmla="*/ 199 h 630"/>
                <a:gd name="T42" fmla="*/ 64 w 544"/>
                <a:gd name="T43" fmla="*/ 183 h 630"/>
                <a:gd name="T44" fmla="*/ 72 w 544"/>
                <a:gd name="T45" fmla="*/ 175 h 630"/>
                <a:gd name="T46" fmla="*/ 72 w 544"/>
                <a:gd name="T47" fmla="*/ 168 h 630"/>
                <a:gd name="T48" fmla="*/ 72 w 544"/>
                <a:gd name="T49" fmla="*/ 151 h 630"/>
                <a:gd name="T50" fmla="*/ 72 w 544"/>
                <a:gd name="T51" fmla="*/ 144 h 630"/>
                <a:gd name="T52" fmla="*/ 80 w 544"/>
                <a:gd name="T53" fmla="*/ 135 h 630"/>
                <a:gd name="T54" fmla="*/ 80 w 544"/>
                <a:gd name="T55" fmla="*/ 104 h 630"/>
                <a:gd name="T56" fmla="*/ 80 w 544"/>
                <a:gd name="T57" fmla="*/ 87 h 630"/>
                <a:gd name="T58" fmla="*/ 80 w 544"/>
                <a:gd name="T59" fmla="*/ 80 h 630"/>
                <a:gd name="T60" fmla="*/ 88 w 544"/>
                <a:gd name="T61" fmla="*/ 80 h 630"/>
                <a:gd name="T62" fmla="*/ 88 w 544"/>
                <a:gd name="T63" fmla="*/ 72 h 630"/>
                <a:gd name="T64" fmla="*/ 96 w 544"/>
                <a:gd name="T65" fmla="*/ 72 h 630"/>
                <a:gd name="T66" fmla="*/ 96 w 544"/>
                <a:gd name="T67" fmla="*/ 80 h 630"/>
                <a:gd name="T68" fmla="*/ 112 w 544"/>
                <a:gd name="T69" fmla="*/ 80 h 630"/>
                <a:gd name="T70" fmla="*/ 112 w 544"/>
                <a:gd name="T71" fmla="*/ 87 h 630"/>
                <a:gd name="T72" fmla="*/ 120 w 544"/>
                <a:gd name="T73" fmla="*/ 96 h 630"/>
                <a:gd name="T74" fmla="*/ 128 w 544"/>
                <a:gd name="T75" fmla="*/ 96 h 630"/>
                <a:gd name="T76" fmla="*/ 136 w 544"/>
                <a:gd name="T77" fmla="*/ 80 h 630"/>
                <a:gd name="T78" fmla="*/ 136 w 544"/>
                <a:gd name="T79" fmla="*/ 72 h 630"/>
                <a:gd name="T80" fmla="*/ 152 w 544"/>
                <a:gd name="T81" fmla="*/ 0 h 630"/>
                <a:gd name="T82" fmla="*/ 544 w 544"/>
                <a:gd name="T83" fmla="*/ 64 h 630"/>
                <a:gd name="T84" fmla="*/ 464 w 544"/>
                <a:gd name="T85" fmla="*/ 630 h 630"/>
                <a:gd name="T86" fmla="*/ 296 w 544"/>
                <a:gd name="T87" fmla="*/ 606 h 630"/>
                <a:gd name="T88" fmla="*/ 0 w 544"/>
                <a:gd name="T89" fmla="*/ 439 h 630"/>
                <a:gd name="T90" fmla="*/ 16 w 544"/>
                <a:gd name="T91" fmla="*/ 415 h 630"/>
                <a:gd name="T92" fmla="*/ 24 w 544"/>
                <a:gd name="T93" fmla="*/ 415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44" h="630">
                  <a:moveTo>
                    <a:pt x="24" y="415"/>
                  </a:moveTo>
                  <a:lnTo>
                    <a:pt x="32" y="415"/>
                  </a:lnTo>
                  <a:lnTo>
                    <a:pt x="32" y="391"/>
                  </a:lnTo>
                  <a:lnTo>
                    <a:pt x="24" y="383"/>
                  </a:lnTo>
                  <a:lnTo>
                    <a:pt x="24" y="367"/>
                  </a:lnTo>
                  <a:lnTo>
                    <a:pt x="24" y="359"/>
                  </a:lnTo>
                  <a:lnTo>
                    <a:pt x="24" y="351"/>
                  </a:lnTo>
                  <a:lnTo>
                    <a:pt x="40" y="343"/>
                  </a:lnTo>
                  <a:lnTo>
                    <a:pt x="48" y="335"/>
                  </a:lnTo>
                  <a:lnTo>
                    <a:pt x="48" y="319"/>
                  </a:lnTo>
                  <a:lnTo>
                    <a:pt x="48" y="311"/>
                  </a:lnTo>
                  <a:lnTo>
                    <a:pt x="48" y="303"/>
                  </a:lnTo>
                  <a:lnTo>
                    <a:pt x="48" y="295"/>
                  </a:lnTo>
                  <a:lnTo>
                    <a:pt x="72" y="279"/>
                  </a:lnTo>
                  <a:lnTo>
                    <a:pt x="88" y="279"/>
                  </a:lnTo>
                  <a:lnTo>
                    <a:pt x="88" y="271"/>
                  </a:lnTo>
                  <a:lnTo>
                    <a:pt x="88" y="263"/>
                  </a:lnTo>
                  <a:lnTo>
                    <a:pt x="80" y="247"/>
                  </a:lnTo>
                  <a:lnTo>
                    <a:pt x="80" y="231"/>
                  </a:lnTo>
                  <a:lnTo>
                    <a:pt x="64" y="207"/>
                  </a:lnTo>
                  <a:lnTo>
                    <a:pt x="64" y="199"/>
                  </a:lnTo>
                  <a:lnTo>
                    <a:pt x="64" y="183"/>
                  </a:lnTo>
                  <a:lnTo>
                    <a:pt x="72" y="175"/>
                  </a:lnTo>
                  <a:lnTo>
                    <a:pt x="72" y="168"/>
                  </a:lnTo>
                  <a:lnTo>
                    <a:pt x="72" y="151"/>
                  </a:lnTo>
                  <a:lnTo>
                    <a:pt x="72" y="144"/>
                  </a:lnTo>
                  <a:lnTo>
                    <a:pt x="80" y="135"/>
                  </a:lnTo>
                  <a:lnTo>
                    <a:pt x="80" y="104"/>
                  </a:lnTo>
                  <a:lnTo>
                    <a:pt x="80" y="87"/>
                  </a:lnTo>
                  <a:lnTo>
                    <a:pt x="80" y="80"/>
                  </a:lnTo>
                  <a:lnTo>
                    <a:pt x="88" y="80"/>
                  </a:lnTo>
                  <a:lnTo>
                    <a:pt x="88" y="72"/>
                  </a:lnTo>
                  <a:lnTo>
                    <a:pt x="96" y="72"/>
                  </a:lnTo>
                  <a:lnTo>
                    <a:pt x="96" y="80"/>
                  </a:lnTo>
                  <a:lnTo>
                    <a:pt x="112" y="80"/>
                  </a:lnTo>
                  <a:lnTo>
                    <a:pt x="112" y="87"/>
                  </a:lnTo>
                  <a:lnTo>
                    <a:pt x="120" y="96"/>
                  </a:lnTo>
                  <a:lnTo>
                    <a:pt x="128" y="96"/>
                  </a:lnTo>
                  <a:lnTo>
                    <a:pt x="136" y="80"/>
                  </a:lnTo>
                  <a:lnTo>
                    <a:pt x="136" y="72"/>
                  </a:lnTo>
                  <a:lnTo>
                    <a:pt x="152" y="0"/>
                  </a:lnTo>
                  <a:lnTo>
                    <a:pt x="544" y="64"/>
                  </a:lnTo>
                  <a:lnTo>
                    <a:pt x="464" y="630"/>
                  </a:lnTo>
                  <a:lnTo>
                    <a:pt x="296" y="606"/>
                  </a:lnTo>
                  <a:lnTo>
                    <a:pt x="0" y="439"/>
                  </a:lnTo>
                  <a:lnTo>
                    <a:pt x="16" y="415"/>
                  </a:lnTo>
                  <a:lnTo>
                    <a:pt x="24" y="415"/>
                  </a:lnTo>
                  <a:close/>
                </a:path>
              </a:pathLst>
            </a:custGeom>
            <a:grpFill/>
            <a:ln w="9525" cap="rnd">
              <a:solidFill>
                <a:srgbClr val="000000"/>
              </a:solidFill>
              <a:prstDash val="solid"/>
              <a:round/>
              <a:headEnd/>
              <a:tailEnd/>
            </a:ln>
          </p:spPr>
          <p:txBody>
            <a:bodyPr/>
            <a:lstStyle/>
            <a:p>
              <a:pPr fontAlgn="base">
                <a:spcBef>
                  <a:spcPct val="0"/>
                </a:spcBef>
                <a:spcAft>
                  <a:spcPct val="0"/>
                </a:spcAft>
              </a:pPr>
              <a:endParaRPr lang="en-US" dirty="0" smtClean="0">
                <a:solidFill>
                  <a:srgbClr val="000000"/>
                </a:solidFill>
              </a:endParaRPr>
            </a:p>
          </p:txBody>
        </p:sp>
      </p:grpSp>
      <p:grpSp>
        <p:nvGrpSpPr>
          <p:cNvPr id="9" name="Group 81"/>
          <p:cNvGrpSpPr>
            <a:grpSpLocks/>
          </p:cNvGrpSpPr>
          <p:nvPr/>
        </p:nvGrpSpPr>
        <p:grpSpPr bwMode="auto">
          <a:xfrm>
            <a:off x="2362200" y="1470313"/>
            <a:ext cx="762000" cy="1228725"/>
            <a:chOff x="1488" y="991"/>
            <a:chExt cx="480" cy="774"/>
          </a:xfrm>
          <a:solidFill>
            <a:schemeClr val="bg1"/>
          </a:solidFill>
        </p:grpSpPr>
        <p:sp>
          <p:nvSpPr>
            <p:cNvPr id="402511" name="Freeform 79"/>
            <p:cNvSpPr>
              <a:spLocks/>
            </p:cNvSpPr>
            <p:nvPr/>
          </p:nvSpPr>
          <p:spPr bwMode="auto">
            <a:xfrm>
              <a:off x="1488" y="991"/>
              <a:ext cx="480" cy="774"/>
            </a:xfrm>
            <a:custGeom>
              <a:avLst/>
              <a:gdLst>
                <a:gd name="T0" fmla="*/ 200 w 480"/>
                <a:gd name="T1" fmla="*/ 112 h 774"/>
                <a:gd name="T2" fmla="*/ 216 w 480"/>
                <a:gd name="T3" fmla="*/ 151 h 774"/>
                <a:gd name="T4" fmla="*/ 208 w 480"/>
                <a:gd name="T5" fmla="*/ 160 h 774"/>
                <a:gd name="T6" fmla="*/ 208 w 480"/>
                <a:gd name="T7" fmla="*/ 167 h 774"/>
                <a:gd name="T8" fmla="*/ 224 w 480"/>
                <a:gd name="T9" fmla="*/ 184 h 774"/>
                <a:gd name="T10" fmla="*/ 240 w 480"/>
                <a:gd name="T11" fmla="*/ 191 h 774"/>
                <a:gd name="T12" fmla="*/ 248 w 480"/>
                <a:gd name="T13" fmla="*/ 247 h 774"/>
                <a:gd name="T14" fmla="*/ 256 w 480"/>
                <a:gd name="T15" fmla="*/ 255 h 774"/>
                <a:gd name="T16" fmla="*/ 272 w 480"/>
                <a:gd name="T17" fmla="*/ 263 h 774"/>
                <a:gd name="T18" fmla="*/ 288 w 480"/>
                <a:gd name="T19" fmla="*/ 271 h 774"/>
                <a:gd name="T20" fmla="*/ 280 w 480"/>
                <a:gd name="T21" fmla="*/ 295 h 774"/>
                <a:gd name="T22" fmla="*/ 272 w 480"/>
                <a:gd name="T23" fmla="*/ 311 h 774"/>
                <a:gd name="T24" fmla="*/ 264 w 480"/>
                <a:gd name="T25" fmla="*/ 327 h 774"/>
                <a:gd name="T26" fmla="*/ 264 w 480"/>
                <a:gd name="T27" fmla="*/ 343 h 774"/>
                <a:gd name="T28" fmla="*/ 256 w 480"/>
                <a:gd name="T29" fmla="*/ 359 h 774"/>
                <a:gd name="T30" fmla="*/ 256 w 480"/>
                <a:gd name="T31" fmla="*/ 375 h 774"/>
                <a:gd name="T32" fmla="*/ 264 w 480"/>
                <a:gd name="T33" fmla="*/ 383 h 774"/>
                <a:gd name="T34" fmla="*/ 296 w 480"/>
                <a:gd name="T35" fmla="*/ 367 h 774"/>
                <a:gd name="T36" fmla="*/ 304 w 480"/>
                <a:gd name="T37" fmla="*/ 383 h 774"/>
                <a:gd name="T38" fmla="*/ 304 w 480"/>
                <a:gd name="T39" fmla="*/ 407 h 774"/>
                <a:gd name="T40" fmla="*/ 320 w 480"/>
                <a:gd name="T41" fmla="*/ 439 h 774"/>
                <a:gd name="T42" fmla="*/ 312 w 480"/>
                <a:gd name="T43" fmla="*/ 447 h 774"/>
                <a:gd name="T44" fmla="*/ 320 w 480"/>
                <a:gd name="T45" fmla="*/ 463 h 774"/>
                <a:gd name="T46" fmla="*/ 336 w 480"/>
                <a:gd name="T47" fmla="*/ 479 h 774"/>
                <a:gd name="T48" fmla="*/ 344 w 480"/>
                <a:gd name="T49" fmla="*/ 510 h 774"/>
                <a:gd name="T50" fmla="*/ 352 w 480"/>
                <a:gd name="T51" fmla="*/ 519 h 774"/>
                <a:gd name="T52" fmla="*/ 360 w 480"/>
                <a:gd name="T53" fmla="*/ 503 h 774"/>
                <a:gd name="T54" fmla="*/ 376 w 480"/>
                <a:gd name="T55" fmla="*/ 510 h 774"/>
                <a:gd name="T56" fmla="*/ 392 w 480"/>
                <a:gd name="T57" fmla="*/ 503 h 774"/>
                <a:gd name="T58" fmla="*/ 400 w 480"/>
                <a:gd name="T59" fmla="*/ 510 h 774"/>
                <a:gd name="T60" fmla="*/ 424 w 480"/>
                <a:gd name="T61" fmla="*/ 503 h 774"/>
                <a:gd name="T62" fmla="*/ 440 w 480"/>
                <a:gd name="T63" fmla="*/ 510 h 774"/>
                <a:gd name="T64" fmla="*/ 456 w 480"/>
                <a:gd name="T65" fmla="*/ 495 h 774"/>
                <a:gd name="T66" fmla="*/ 472 w 480"/>
                <a:gd name="T67" fmla="*/ 510 h 774"/>
                <a:gd name="T68" fmla="*/ 440 w 480"/>
                <a:gd name="T69" fmla="*/ 774 h 774"/>
                <a:gd name="T70" fmla="*/ 176 w 480"/>
                <a:gd name="T71" fmla="*/ 726 h 774"/>
                <a:gd name="T72" fmla="*/ 0 w 480"/>
                <a:gd name="T73" fmla="*/ 686 h 774"/>
                <a:gd name="T74" fmla="*/ 40 w 480"/>
                <a:gd name="T75" fmla="*/ 519 h 774"/>
                <a:gd name="T76" fmla="*/ 56 w 480"/>
                <a:gd name="T77" fmla="*/ 487 h 774"/>
                <a:gd name="T78" fmla="*/ 56 w 480"/>
                <a:gd name="T79" fmla="*/ 471 h 774"/>
                <a:gd name="T80" fmla="*/ 40 w 480"/>
                <a:gd name="T81" fmla="*/ 455 h 774"/>
                <a:gd name="T82" fmla="*/ 48 w 480"/>
                <a:gd name="T83" fmla="*/ 431 h 774"/>
                <a:gd name="T84" fmla="*/ 80 w 480"/>
                <a:gd name="T85" fmla="*/ 399 h 774"/>
                <a:gd name="T86" fmla="*/ 120 w 480"/>
                <a:gd name="T87" fmla="*/ 343 h 774"/>
                <a:gd name="T88" fmla="*/ 120 w 480"/>
                <a:gd name="T89" fmla="*/ 327 h 774"/>
                <a:gd name="T90" fmla="*/ 96 w 480"/>
                <a:gd name="T91" fmla="*/ 295 h 774"/>
                <a:gd name="T92" fmla="*/ 104 w 480"/>
                <a:gd name="T93" fmla="*/ 279 h 774"/>
                <a:gd name="T94" fmla="*/ 96 w 480"/>
                <a:gd name="T95" fmla="*/ 255 h 774"/>
                <a:gd name="T96" fmla="*/ 152 w 480"/>
                <a:gd name="T97" fmla="*/ 0 h 774"/>
                <a:gd name="T98" fmla="*/ 200 w 480"/>
                <a:gd name="T99" fmla="*/ 112 h 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80" h="774">
                  <a:moveTo>
                    <a:pt x="200" y="112"/>
                  </a:moveTo>
                  <a:lnTo>
                    <a:pt x="200" y="112"/>
                  </a:lnTo>
                  <a:lnTo>
                    <a:pt x="208" y="127"/>
                  </a:lnTo>
                  <a:lnTo>
                    <a:pt x="216" y="151"/>
                  </a:lnTo>
                  <a:lnTo>
                    <a:pt x="216" y="160"/>
                  </a:lnTo>
                  <a:lnTo>
                    <a:pt x="208" y="160"/>
                  </a:lnTo>
                  <a:lnTo>
                    <a:pt x="216" y="167"/>
                  </a:lnTo>
                  <a:lnTo>
                    <a:pt x="208" y="167"/>
                  </a:lnTo>
                  <a:lnTo>
                    <a:pt x="208" y="175"/>
                  </a:lnTo>
                  <a:lnTo>
                    <a:pt x="224" y="184"/>
                  </a:lnTo>
                  <a:lnTo>
                    <a:pt x="224" y="191"/>
                  </a:lnTo>
                  <a:lnTo>
                    <a:pt x="240" y="191"/>
                  </a:lnTo>
                  <a:lnTo>
                    <a:pt x="248" y="231"/>
                  </a:lnTo>
                  <a:lnTo>
                    <a:pt x="248" y="247"/>
                  </a:lnTo>
                  <a:lnTo>
                    <a:pt x="256" y="247"/>
                  </a:lnTo>
                  <a:lnTo>
                    <a:pt x="256" y="255"/>
                  </a:lnTo>
                  <a:lnTo>
                    <a:pt x="264" y="255"/>
                  </a:lnTo>
                  <a:lnTo>
                    <a:pt x="272" y="263"/>
                  </a:lnTo>
                  <a:lnTo>
                    <a:pt x="288" y="263"/>
                  </a:lnTo>
                  <a:lnTo>
                    <a:pt x="288" y="271"/>
                  </a:lnTo>
                  <a:lnTo>
                    <a:pt x="280" y="287"/>
                  </a:lnTo>
                  <a:lnTo>
                    <a:pt x="280" y="295"/>
                  </a:lnTo>
                  <a:lnTo>
                    <a:pt x="272" y="303"/>
                  </a:lnTo>
                  <a:lnTo>
                    <a:pt x="272" y="311"/>
                  </a:lnTo>
                  <a:lnTo>
                    <a:pt x="272" y="319"/>
                  </a:lnTo>
                  <a:lnTo>
                    <a:pt x="264" y="327"/>
                  </a:lnTo>
                  <a:lnTo>
                    <a:pt x="272" y="335"/>
                  </a:lnTo>
                  <a:lnTo>
                    <a:pt x="264" y="343"/>
                  </a:lnTo>
                  <a:lnTo>
                    <a:pt x="256" y="343"/>
                  </a:lnTo>
                  <a:lnTo>
                    <a:pt x="256" y="359"/>
                  </a:lnTo>
                  <a:lnTo>
                    <a:pt x="256" y="367"/>
                  </a:lnTo>
                  <a:lnTo>
                    <a:pt x="256" y="375"/>
                  </a:lnTo>
                  <a:lnTo>
                    <a:pt x="264" y="375"/>
                  </a:lnTo>
                  <a:lnTo>
                    <a:pt x="264" y="383"/>
                  </a:lnTo>
                  <a:lnTo>
                    <a:pt x="280" y="383"/>
                  </a:lnTo>
                  <a:lnTo>
                    <a:pt x="296" y="367"/>
                  </a:lnTo>
                  <a:lnTo>
                    <a:pt x="304" y="367"/>
                  </a:lnTo>
                  <a:lnTo>
                    <a:pt x="304" y="383"/>
                  </a:lnTo>
                  <a:lnTo>
                    <a:pt x="304" y="391"/>
                  </a:lnTo>
                  <a:lnTo>
                    <a:pt x="304" y="407"/>
                  </a:lnTo>
                  <a:lnTo>
                    <a:pt x="312" y="423"/>
                  </a:lnTo>
                  <a:lnTo>
                    <a:pt x="320" y="439"/>
                  </a:lnTo>
                  <a:lnTo>
                    <a:pt x="320" y="447"/>
                  </a:lnTo>
                  <a:lnTo>
                    <a:pt x="312" y="447"/>
                  </a:lnTo>
                  <a:lnTo>
                    <a:pt x="312" y="455"/>
                  </a:lnTo>
                  <a:lnTo>
                    <a:pt x="320" y="463"/>
                  </a:lnTo>
                  <a:lnTo>
                    <a:pt x="328" y="463"/>
                  </a:lnTo>
                  <a:lnTo>
                    <a:pt x="336" y="479"/>
                  </a:lnTo>
                  <a:lnTo>
                    <a:pt x="336" y="487"/>
                  </a:lnTo>
                  <a:lnTo>
                    <a:pt x="344" y="510"/>
                  </a:lnTo>
                  <a:lnTo>
                    <a:pt x="344" y="519"/>
                  </a:lnTo>
                  <a:lnTo>
                    <a:pt x="352" y="519"/>
                  </a:lnTo>
                  <a:lnTo>
                    <a:pt x="352" y="510"/>
                  </a:lnTo>
                  <a:lnTo>
                    <a:pt x="360" y="503"/>
                  </a:lnTo>
                  <a:lnTo>
                    <a:pt x="368" y="503"/>
                  </a:lnTo>
                  <a:lnTo>
                    <a:pt x="376" y="510"/>
                  </a:lnTo>
                  <a:lnTo>
                    <a:pt x="384" y="510"/>
                  </a:lnTo>
                  <a:lnTo>
                    <a:pt x="392" y="503"/>
                  </a:lnTo>
                  <a:lnTo>
                    <a:pt x="400" y="503"/>
                  </a:lnTo>
                  <a:lnTo>
                    <a:pt x="400" y="510"/>
                  </a:lnTo>
                  <a:lnTo>
                    <a:pt x="408" y="510"/>
                  </a:lnTo>
                  <a:lnTo>
                    <a:pt x="424" y="503"/>
                  </a:lnTo>
                  <a:lnTo>
                    <a:pt x="432" y="510"/>
                  </a:lnTo>
                  <a:lnTo>
                    <a:pt x="440" y="510"/>
                  </a:lnTo>
                  <a:lnTo>
                    <a:pt x="448" y="510"/>
                  </a:lnTo>
                  <a:lnTo>
                    <a:pt x="456" y="495"/>
                  </a:lnTo>
                  <a:lnTo>
                    <a:pt x="464" y="495"/>
                  </a:lnTo>
                  <a:lnTo>
                    <a:pt x="472" y="510"/>
                  </a:lnTo>
                  <a:lnTo>
                    <a:pt x="480" y="527"/>
                  </a:lnTo>
                  <a:lnTo>
                    <a:pt x="440" y="774"/>
                  </a:lnTo>
                  <a:lnTo>
                    <a:pt x="224" y="734"/>
                  </a:lnTo>
                  <a:lnTo>
                    <a:pt x="176" y="726"/>
                  </a:lnTo>
                  <a:lnTo>
                    <a:pt x="72" y="702"/>
                  </a:lnTo>
                  <a:lnTo>
                    <a:pt x="0" y="686"/>
                  </a:lnTo>
                  <a:lnTo>
                    <a:pt x="40" y="534"/>
                  </a:lnTo>
                  <a:lnTo>
                    <a:pt x="40" y="519"/>
                  </a:lnTo>
                  <a:lnTo>
                    <a:pt x="56" y="495"/>
                  </a:lnTo>
                  <a:lnTo>
                    <a:pt x="56" y="487"/>
                  </a:lnTo>
                  <a:lnTo>
                    <a:pt x="56" y="479"/>
                  </a:lnTo>
                  <a:lnTo>
                    <a:pt x="56" y="471"/>
                  </a:lnTo>
                  <a:lnTo>
                    <a:pt x="40" y="463"/>
                  </a:lnTo>
                  <a:lnTo>
                    <a:pt x="40" y="455"/>
                  </a:lnTo>
                  <a:lnTo>
                    <a:pt x="48" y="447"/>
                  </a:lnTo>
                  <a:lnTo>
                    <a:pt x="48" y="431"/>
                  </a:lnTo>
                  <a:lnTo>
                    <a:pt x="72" y="407"/>
                  </a:lnTo>
                  <a:lnTo>
                    <a:pt x="80" y="399"/>
                  </a:lnTo>
                  <a:lnTo>
                    <a:pt x="80" y="391"/>
                  </a:lnTo>
                  <a:lnTo>
                    <a:pt x="120" y="343"/>
                  </a:lnTo>
                  <a:lnTo>
                    <a:pt x="120" y="335"/>
                  </a:lnTo>
                  <a:lnTo>
                    <a:pt x="120" y="327"/>
                  </a:lnTo>
                  <a:lnTo>
                    <a:pt x="112" y="319"/>
                  </a:lnTo>
                  <a:lnTo>
                    <a:pt x="96" y="295"/>
                  </a:lnTo>
                  <a:lnTo>
                    <a:pt x="96" y="287"/>
                  </a:lnTo>
                  <a:lnTo>
                    <a:pt x="104" y="279"/>
                  </a:lnTo>
                  <a:lnTo>
                    <a:pt x="104" y="271"/>
                  </a:lnTo>
                  <a:lnTo>
                    <a:pt x="96" y="255"/>
                  </a:lnTo>
                  <a:lnTo>
                    <a:pt x="104" y="247"/>
                  </a:lnTo>
                  <a:lnTo>
                    <a:pt x="152" y="0"/>
                  </a:lnTo>
                  <a:lnTo>
                    <a:pt x="216" y="16"/>
                  </a:lnTo>
                  <a:lnTo>
                    <a:pt x="200" y="112"/>
                  </a:lnTo>
                  <a:close/>
                </a:path>
              </a:pathLst>
            </a:custGeom>
            <a:grpFill/>
            <a:ln w="9525">
              <a:solidFill>
                <a:schemeClr val="tx1"/>
              </a:solidFill>
              <a:miter lim="800000"/>
              <a:headEnd/>
              <a:tailEnd/>
            </a:ln>
            <a:effectLst/>
            <a:extLst/>
          </p:spPr>
          <p:txBody>
            <a:bodyPr wrap="none" anchor="ctr"/>
            <a:lstStyle/>
            <a:p>
              <a:pPr algn="ctr" fontAlgn="base">
                <a:spcBef>
                  <a:spcPct val="0"/>
                </a:spcBef>
                <a:spcAft>
                  <a:spcPct val="0"/>
                </a:spcAft>
              </a:pPr>
              <a:endParaRPr lang="en-US" sz="1000" dirty="0">
                <a:solidFill>
                  <a:srgbClr val="000000"/>
                </a:solidFill>
              </a:endParaRPr>
            </a:p>
          </p:txBody>
        </p:sp>
        <p:sp>
          <p:nvSpPr>
            <p:cNvPr id="402512" name="Freeform 80"/>
            <p:cNvSpPr>
              <a:spLocks/>
            </p:cNvSpPr>
            <p:nvPr/>
          </p:nvSpPr>
          <p:spPr bwMode="auto">
            <a:xfrm>
              <a:off x="1488" y="991"/>
              <a:ext cx="480" cy="774"/>
            </a:xfrm>
            <a:custGeom>
              <a:avLst/>
              <a:gdLst>
                <a:gd name="T0" fmla="*/ 200 w 480"/>
                <a:gd name="T1" fmla="*/ 112 h 774"/>
                <a:gd name="T2" fmla="*/ 216 w 480"/>
                <a:gd name="T3" fmla="*/ 151 h 774"/>
                <a:gd name="T4" fmla="*/ 208 w 480"/>
                <a:gd name="T5" fmla="*/ 160 h 774"/>
                <a:gd name="T6" fmla="*/ 208 w 480"/>
                <a:gd name="T7" fmla="*/ 167 h 774"/>
                <a:gd name="T8" fmla="*/ 224 w 480"/>
                <a:gd name="T9" fmla="*/ 184 h 774"/>
                <a:gd name="T10" fmla="*/ 240 w 480"/>
                <a:gd name="T11" fmla="*/ 191 h 774"/>
                <a:gd name="T12" fmla="*/ 248 w 480"/>
                <a:gd name="T13" fmla="*/ 247 h 774"/>
                <a:gd name="T14" fmla="*/ 256 w 480"/>
                <a:gd name="T15" fmla="*/ 255 h 774"/>
                <a:gd name="T16" fmla="*/ 272 w 480"/>
                <a:gd name="T17" fmla="*/ 263 h 774"/>
                <a:gd name="T18" fmla="*/ 288 w 480"/>
                <a:gd name="T19" fmla="*/ 271 h 774"/>
                <a:gd name="T20" fmla="*/ 280 w 480"/>
                <a:gd name="T21" fmla="*/ 295 h 774"/>
                <a:gd name="T22" fmla="*/ 272 w 480"/>
                <a:gd name="T23" fmla="*/ 311 h 774"/>
                <a:gd name="T24" fmla="*/ 264 w 480"/>
                <a:gd name="T25" fmla="*/ 327 h 774"/>
                <a:gd name="T26" fmla="*/ 264 w 480"/>
                <a:gd name="T27" fmla="*/ 343 h 774"/>
                <a:gd name="T28" fmla="*/ 256 w 480"/>
                <a:gd name="T29" fmla="*/ 359 h 774"/>
                <a:gd name="T30" fmla="*/ 256 w 480"/>
                <a:gd name="T31" fmla="*/ 375 h 774"/>
                <a:gd name="T32" fmla="*/ 264 w 480"/>
                <a:gd name="T33" fmla="*/ 383 h 774"/>
                <a:gd name="T34" fmla="*/ 296 w 480"/>
                <a:gd name="T35" fmla="*/ 367 h 774"/>
                <a:gd name="T36" fmla="*/ 304 w 480"/>
                <a:gd name="T37" fmla="*/ 383 h 774"/>
                <a:gd name="T38" fmla="*/ 304 w 480"/>
                <a:gd name="T39" fmla="*/ 407 h 774"/>
                <a:gd name="T40" fmla="*/ 320 w 480"/>
                <a:gd name="T41" fmla="*/ 439 h 774"/>
                <a:gd name="T42" fmla="*/ 312 w 480"/>
                <a:gd name="T43" fmla="*/ 447 h 774"/>
                <a:gd name="T44" fmla="*/ 320 w 480"/>
                <a:gd name="T45" fmla="*/ 463 h 774"/>
                <a:gd name="T46" fmla="*/ 336 w 480"/>
                <a:gd name="T47" fmla="*/ 479 h 774"/>
                <a:gd name="T48" fmla="*/ 344 w 480"/>
                <a:gd name="T49" fmla="*/ 510 h 774"/>
                <a:gd name="T50" fmla="*/ 352 w 480"/>
                <a:gd name="T51" fmla="*/ 519 h 774"/>
                <a:gd name="T52" fmla="*/ 360 w 480"/>
                <a:gd name="T53" fmla="*/ 503 h 774"/>
                <a:gd name="T54" fmla="*/ 376 w 480"/>
                <a:gd name="T55" fmla="*/ 510 h 774"/>
                <a:gd name="T56" fmla="*/ 392 w 480"/>
                <a:gd name="T57" fmla="*/ 503 h 774"/>
                <a:gd name="T58" fmla="*/ 400 w 480"/>
                <a:gd name="T59" fmla="*/ 510 h 774"/>
                <a:gd name="T60" fmla="*/ 424 w 480"/>
                <a:gd name="T61" fmla="*/ 503 h 774"/>
                <a:gd name="T62" fmla="*/ 440 w 480"/>
                <a:gd name="T63" fmla="*/ 510 h 774"/>
                <a:gd name="T64" fmla="*/ 456 w 480"/>
                <a:gd name="T65" fmla="*/ 495 h 774"/>
                <a:gd name="T66" fmla="*/ 472 w 480"/>
                <a:gd name="T67" fmla="*/ 510 h 774"/>
                <a:gd name="T68" fmla="*/ 440 w 480"/>
                <a:gd name="T69" fmla="*/ 774 h 774"/>
                <a:gd name="T70" fmla="*/ 176 w 480"/>
                <a:gd name="T71" fmla="*/ 726 h 774"/>
                <a:gd name="T72" fmla="*/ 0 w 480"/>
                <a:gd name="T73" fmla="*/ 686 h 774"/>
                <a:gd name="T74" fmla="*/ 40 w 480"/>
                <a:gd name="T75" fmla="*/ 519 h 774"/>
                <a:gd name="T76" fmla="*/ 56 w 480"/>
                <a:gd name="T77" fmla="*/ 487 h 774"/>
                <a:gd name="T78" fmla="*/ 56 w 480"/>
                <a:gd name="T79" fmla="*/ 471 h 774"/>
                <a:gd name="T80" fmla="*/ 40 w 480"/>
                <a:gd name="T81" fmla="*/ 455 h 774"/>
                <a:gd name="T82" fmla="*/ 48 w 480"/>
                <a:gd name="T83" fmla="*/ 431 h 774"/>
                <a:gd name="T84" fmla="*/ 80 w 480"/>
                <a:gd name="T85" fmla="*/ 399 h 774"/>
                <a:gd name="T86" fmla="*/ 120 w 480"/>
                <a:gd name="T87" fmla="*/ 343 h 774"/>
                <a:gd name="T88" fmla="*/ 120 w 480"/>
                <a:gd name="T89" fmla="*/ 327 h 774"/>
                <a:gd name="T90" fmla="*/ 96 w 480"/>
                <a:gd name="T91" fmla="*/ 295 h 774"/>
                <a:gd name="T92" fmla="*/ 104 w 480"/>
                <a:gd name="T93" fmla="*/ 279 h 774"/>
                <a:gd name="T94" fmla="*/ 96 w 480"/>
                <a:gd name="T95" fmla="*/ 255 h 774"/>
                <a:gd name="T96" fmla="*/ 152 w 480"/>
                <a:gd name="T97" fmla="*/ 0 h 774"/>
                <a:gd name="T98" fmla="*/ 200 w 480"/>
                <a:gd name="T99" fmla="*/ 112 h 7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80" h="774">
                  <a:moveTo>
                    <a:pt x="200" y="112"/>
                  </a:moveTo>
                  <a:lnTo>
                    <a:pt x="200" y="112"/>
                  </a:lnTo>
                  <a:lnTo>
                    <a:pt x="208" y="127"/>
                  </a:lnTo>
                  <a:lnTo>
                    <a:pt x="216" y="151"/>
                  </a:lnTo>
                  <a:lnTo>
                    <a:pt x="216" y="160"/>
                  </a:lnTo>
                  <a:lnTo>
                    <a:pt x="208" y="160"/>
                  </a:lnTo>
                  <a:lnTo>
                    <a:pt x="216" y="167"/>
                  </a:lnTo>
                  <a:lnTo>
                    <a:pt x="208" y="167"/>
                  </a:lnTo>
                  <a:lnTo>
                    <a:pt x="208" y="175"/>
                  </a:lnTo>
                  <a:lnTo>
                    <a:pt x="224" y="184"/>
                  </a:lnTo>
                  <a:lnTo>
                    <a:pt x="224" y="191"/>
                  </a:lnTo>
                  <a:lnTo>
                    <a:pt x="240" y="191"/>
                  </a:lnTo>
                  <a:lnTo>
                    <a:pt x="248" y="231"/>
                  </a:lnTo>
                  <a:lnTo>
                    <a:pt x="248" y="247"/>
                  </a:lnTo>
                  <a:lnTo>
                    <a:pt x="256" y="247"/>
                  </a:lnTo>
                  <a:lnTo>
                    <a:pt x="256" y="255"/>
                  </a:lnTo>
                  <a:lnTo>
                    <a:pt x="264" y="255"/>
                  </a:lnTo>
                  <a:lnTo>
                    <a:pt x="272" y="263"/>
                  </a:lnTo>
                  <a:lnTo>
                    <a:pt x="288" y="263"/>
                  </a:lnTo>
                  <a:lnTo>
                    <a:pt x="288" y="271"/>
                  </a:lnTo>
                  <a:lnTo>
                    <a:pt x="280" y="287"/>
                  </a:lnTo>
                  <a:lnTo>
                    <a:pt x="280" y="295"/>
                  </a:lnTo>
                  <a:lnTo>
                    <a:pt x="272" y="303"/>
                  </a:lnTo>
                  <a:lnTo>
                    <a:pt x="272" y="311"/>
                  </a:lnTo>
                  <a:lnTo>
                    <a:pt x="272" y="319"/>
                  </a:lnTo>
                  <a:lnTo>
                    <a:pt x="264" y="327"/>
                  </a:lnTo>
                  <a:lnTo>
                    <a:pt x="272" y="335"/>
                  </a:lnTo>
                  <a:lnTo>
                    <a:pt x="264" y="343"/>
                  </a:lnTo>
                  <a:lnTo>
                    <a:pt x="256" y="343"/>
                  </a:lnTo>
                  <a:lnTo>
                    <a:pt x="256" y="359"/>
                  </a:lnTo>
                  <a:lnTo>
                    <a:pt x="256" y="367"/>
                  </a:lnTo>
                  <a:lnTo>
                    <a:pt x="256" y="375"/>
                  </a:lnTo>
                  <a:lnTo>
                    <a:pt x="264" y="375"/>
                  </a:lnTo>
                  <a:lnTo>
                    <a:pt x="264" y="383"/>
                  </a:lnTo>
                  <a:lnTo>
                    <a:pt x="280" y="383"/>
                  </a:lnTo>
                  <a:lnTo>
                    <a:pt x="296" y="367"/>
                  </a:lnTo>
                  <a:lnTo>
                    <a:pt x="304" y="367"/>
                  </a:lnTo>
                  <a:lnTo>
                    <a:pt x="304" y="383"/>
                  </a:lnTo>
                  <a:lnTo>
                    <a:pt x="304" y="391"/>
                  </a:lnTo>
                  <a:lnTo>
                    <a:pt x="304" y="407"/>
                  </a:lnTo>
                  <a:lnTo>
                    <a:pt x="312" y="423"/>
                  </a:lnTo>
                  <a:lnTo>
                    <a:pt x="320" y="439"/>
                  </a:lnTo>
                  <a:lnTo>
                    <a:pt x="320" y="447"/>
                  </a:lnTo>
                  <a:lnTo>
                    <a:pt x="312" y="447"/>
                  </a:lnTo>
                  <a:lnTo>
                    <a:pt x="312" y="455"/>
                  </a:lnTo>
                  <a:lnTo>
                    <a:pt x="320" y="463"/>
                  </a:lnTo>
                  <a:lnTo>
                    <a:pt x="328" y="463"/>
                  </a:lnTo>
                  <a:lnTo>
                    <a:pt x="336" y="479"/>
                  </a:lnTo>
                  <a:lnTo>
                    <a:pt x="336" y="487"/>
                  </a:lnTo>
                  <a:lnTo>
                    <a:pt x="344" y="510"/>
                  </a:lnTo>
                  <a:lnTo>
                    <a:pt x="344" y="519"/>
                  </a:lnTo>
                  <a:lnTo>
                    <a:pt x="352" y="519"/>
                  </a:lnTo>
                  <a:lnTo>
                    <a:pt x="352" y="510"/>
                  </a:lnTo>
                  <a:lnTo>
                    <a:pt x="360" y="503"/>
                  </a:lnTo>
                  <a:lnTo>
                    <a:pt x="368" y="503"/>
                  </a:lnTo>
                  <a:lnTo>
                    <a:pt x="376" y="510"/>
                  </a:lnTo>
                  <a:lnTo>
                    <a:pt x="384" y="510"/>
                  </a:lnTo>
                  <a:lnTo>
                    <a:pt x="392" y="503"/>
                  </a:lnTo>
                  <a:lnTo>
                    <a:pt x="400" y="503"/>
                  </a:lnTo>
                  <a:lnTo>
                    <a:pt x="400" y="510"/>
                  </a:lnTo>
                  <a:lnTo>
                    <a:pt x="408" y="510"/>
                  </a:lnTo>
                  <a:lnTo>
                    <a:pt x="424" y="503"/>
                  </a:lnTo>
                  <a:lnTo>
                    <a:pt x="432" y="510"/>
                  </a:lnTo>
                  <a:lnTo>
                    <a:pt x="440" y="510"/>
                  </a:lnTo>
                  <a:lnTo>
                    <a:pt x="448" y="510"/>
                  </a:lnTo>
                  <a:lnTo>
                    <a:pt x="456" y="495"/>
                  </a:lnTo>
                  <a:lnTo>
                    <a:pt x="464" y="495"/>
                  </a:lnTo>
                  <a:lnTo>
                    <a:pt x="472" y="510"/>
                  </a:lnTo>
                  <a:lnTo>
                    <a:pt x="480" y="527"/>
                  </a:lnTo>
                  <a:lnTo>
                    <a:pt x="440" y="774"/>
                  </a:lnTo>
                  <a:lnTo>
                    <a:pt x="224" y="734"/>
                  </a:lnTo>
                  <a:lnTo>
                    <a:pt x="176" y="726"/>
                  </a:lnTo>
                  <a:lnTo>
                    <a:pt x="72" y="702"/>
                  </a:lnTo>
                  <a:lnTo>
                    <a:pt x="0" y="686"/>
                  </a:lnTo>
                  <a:lnTo>
                    <a:pt x="40" y="534"/>
                  </a:lnTo>
                  <a:lnTo>
                    <a:pt x="40" y="519"/>
                  </a:lnTo>
                  <a:lnTo>
                    <a:pt x="56" y="495"/>
                  </a:lnTo>
                  <a:lnTo>
                    <a:pt x="56" y="487"/>
                  </a:lnTo>
                  <a:lnTo>
                    <a:pt x="56" y="479"/>
                  </a:lnTo>
                  <a:lnTo>
                    <a:pt x="56" y="471"/>
                  </a:lnTo>
                  <a:lnTo>
                    <a:pt x="40" y="463"/>
                  </a:lnTo>
                  <a:lnTo>
                    <a:pt x="40" y="455"/>
                  </a:lnTo>
                  <a:lnTo>
                    <a:pt x="48" y="447"/>
                  </a:lnTo>
                  <a:lnTo>
                    <a:pt x="48" y="431"/>
                  </a:lnTo>
                  <a:lnTo>
                    <a:pt x="72" y="407"/>
                  </a:lnTo>
                  <a:lnTo>
                    <a:pt x="80" y="399"/>
                  </a:lnTo>
                  <a:lnTo>
                    <a:pt x="80" y="391"/>
                  </a:lnTo>
                  <a:lnTo>
                    <a:pt x="120" y="343"/>
                  </a:lnTo>
                  <a:lnTo>
                    <a:pt x="120" y="335"/>
                  </a:lnTo>
                  <a:lnTo>
                    <a:pt x="120" y="327"/>
                  </a:lnTo>
                  <a:lnTo>
                    <a:pt x="112" y="319"/>
                  </a:lnTo>
                  <a:lnTo>
                    <a:pt x="96" y="295"/>
                  </a:lnTo>
                  <a:lnTo>
                    <a:pt x="96" y="287"/>
                  </a:lnTo>
                  <a:lnTo>
                    <a:pt x="104" y="279"/>
                  </a:lnTo>
                  <a:lnTo>
                    <a:pt x="104" y="271"/>
                  </a:lnTo>
                  <a:lnTo>
                    <a:pt x="96" y="255"/>
                  </a:lnTo>
                  <a:lnTo>
                    <a:pt x="104" y="247"/>
                  </a:lnTo>
                  <a:lnTo>
                    <a:pt x="152" y="0"/>
                  </a:lnTo>
                  <a:lnTo>
                    <a:pt x="216" y="16"/>
                  </a:lnTo>
                  <a:lnTo>
                    <a:pt x="200" y="112"/>
                  </a:lnTo>
                  <a:close/>
                </a:path>
              </a:pathLst>
            </a:custGeom>
            <a:grpFill/>
            <a:ln w="9525">
              <a:solidFill>
                <a:schemeClr val="tx1"/>
              </a:solidFill>
              <a:miter lim="800000"/>
              <a:headEnd/>
              <a:tailEnd/>
            </a:ln>
            <a:effectLst/>
          </p:spPr>
          <p:txBody>
            <a:bodyPr wrap="none" anchor="ctr"/>
            <a:lstStyle/>
            <a:p>
              <a:pPr algn="ctr" fontAlgn="base">
                <a:spcBef>
                  <a:spcPct val="0"/>
                </a:spcBef>
                <a:spcAft>
                  <a:spcPct val="0"/>
                </a:spcAft>
              </a:pPr>
              <a:endParaRPr lang="en-US" sz="1000" dirty="0">
                <a:solidFill>
                  <a:srgbClr val="000000"/>
                </a:solidFill>
              </a:endParaRPr>
            </a:p>
          </p:txBody>
        </p:sp>
      </p:grpSp>
      <p:grpSp>
        <p:nvGrpSpPr>
          <p:cNvPr id="10" name="Group 84"/>
          <p:cNvGrpSpPr>
            <a:grpSpLocks/>
          </p:cNvGrpSpPr>
          <p:nvPr/>
        </p:nvGrpSpPr>
        <p:grpSpPr bwMode="auto">
          <a:xfrm>
            <a:off x="3027363" y="2208500"/>
            <a:ext cx="889000" cy="735013"/>
            <a:chOff x="1907" y="1456"/>
            <a:chExt cx="560" cy="463"/>
          </a:xfrm>
          <a:solidFill>
            <a:schemeClr val="bg1"/>
          </a:solidFill>
        </p:grpSpPr>
        <p:sp>
          <p:nvSpPr>
            <p:cNvPr id="402514" name="Freeform 82"/>
            <p:cNvSpPr>
              <a:spLocks/>
            </p:cNvSpPr>
            <p:nvPr/>
          </p:nvSpPr>
          <p:spPr bwMode="auto">
            <a:xfrm>
              <a:off x="1907" y="1456"/>
              <a:ext cx="560" cy="463"/>
            </a:xfrm>
            <a:custGeom>
              <a:avLst/>
              <a:gdLst>
                <a:gd name="T0" fmla="*/ 144 w 560"/>
                <a:gd name="T1" fmla="*/ 423 h 463"/>
                <a:gd name="T2" fmla="*/ 32 w 560"/>
                <a:gd name="T3" fmla="*/ 407 h 463"/>
                <a:gd name="T4" fmla="*/ 0 w 560"/>
                <a:gd name="T5" fmla="*/ 399 h 463"/>
                <a:gd name="T6" fmla="*/ 16 w 560"/>
                <a:gd name="T7" fmla="*/ 303 h 463"/>
                <a:gd name="T8" fmla="*/ 56 w 560"/>
                <a:gd name="T9" fmla="*/ 56 h 463"/>
                <a:gd name="T10" fmla="*/ 64 w 560"/>
                <a:gd name="T11" fmla="*/ 0 h 463"/>
                <a:gd name="T12" fmla="*/ 144 w 560"/>
                <a:gd name="T13" fmla="*/ 16 h 463"/>
                <a:gd name="T14" fmla="*/ 344 w 560"/>
                <a:gd name="T15" fmla="*/ 39 h 463"/>
                <a:gd name="T16" fmla="*/ 560 w 560"/>
                <a:gd name="T17" fmla="*/ 63 h 463"/>
                <a:gd name="T18" fmla="*/ 544 w 560"/>
                <a:gd name="T19" fmla="*/ 263 h 463"/>
                <a:gd name="T20" fmla="*/ 520 w 560"/>
                <a:gd name="T21" fmla="*/ 463 h 463"/>
                <a:gd name="T22" fmla="*/ 480 w 560"/>
                <a:gd name="T23" fmla="*/ 463 h 463"/>
                <a:gd name="T24" fmla="*/ 344 w 560"/>
                <a:gd name="T25" fmla="*/ 446 h 463"/>
                <a:gd name="T26" fmla="*/ 160 w 560"/>
                <a:gd name="T27" fmla="*/ 423 h 463"/>
                <a:gd name="T28" fmla="*/ 144 w 560"/>
                <a:gd name="T29" fmla="*/ 423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60" h="463">
                  <a:moveTo>
                    <a:pt x="144" y="423"/>
                  </a:moveTo>
                  <a:lnTo>
                    <a:pt x="32" y="407"/>
                  </a:lnTo>
                  <a:lnTo>
                    <a:pt x="0" y="399"/>
                  </a:lnTo>
                  <a:lnTo>
                    <a:pt x="16" y="303"/>
                  </a:lnTo>
                  <a:lnTo>
                    <a:pt x="56" y="56"/>
                  </a:lnTo>
                  <a:lnTo>
                    <a:pt x="64" y="0"/>
                  </a:lnTo>
                  <a:lnTo>
                    <a:pt x="144" y="16"/>
                  </a:lnTo>
                  <a:lnTo>
                    <a:pt x="344" y="39"/>
                  </a:lnTo>
                  <a:lnTo>
                    <a:pt x="560" y="63"/>
                  </a:lnTo>
                  <a:lnTo>
                    <a:pt x="544" y="263"/>
                  </a:lnTo>
                  <a:lnTo>
                    <a:pt x="520" y="463"/>
                  </a:lnTo>
                  <a:lnTo>
                    <a:pt x="480" y="463"/>
                  </a:lnTo>
                  <a:lnTo>
                    <a:pt x="344" y="446"/>
                  </a:lnTo>
                  <a:lnTo>
                    <a:pt x="160" y="423"/>
                  </a:lnTo>
                  <a:lnTo>
                    <a:pt x="144" y="4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515" name="Freeform 83"/>
            <p:cNvSpPr>
              <a:spLocks/>
            </p:cNvSpPr>
            <p:nvPr/>
          </p:nvSpPr>
          <p:spPr bwMode="auto">
            <a:xfrm>
              <a:off x="1907" y="1456"/>
              <a:ext cx="560" cy="463"/>
            </a:xfrm>
            <a:custGeom>
              <a:avLst/>
              <a:gdLst>
                <a:gd name="T0" fmla="*/ 144 w 560"/>
                <a:gd name="T1" fmla="*/ 423 h 463"/>
                <a:gd name="T2" fmla="*/ 32 w 560"/>
                <a:gd name="T3" fmla="*/ 407 h 463"/>
                <a:gd name="T4" fmla="*/ 0 w 560"/>
                <a:gd name="T5" fmla="*/ 399 h 463"/>
                <a:gd name="T6" fmla="*/ 16 w 560"/>
                <a:gd name="T7" fmla="*/ 303 h 463"/>
                <a:gd name="T8" fmla="*/ 56 w 560"/>
                <a:gd name="T9" fmla="*/ 56 h 463"/>
                <a:gd name="T10" fmla="*/ 64 w 560"/>
                <a:gd name="T11" fmla="*/ 0 h 463"/>
                <a:gd name="T12" fmla="*/ 144 w 560"/>
                <a:gd name="T13" fmla="*/ 16 h 463"/>
                <a:gd name="T14" fmla="*/ 344 w 560"/>
                <a:gd name="T15" fmla="*/ 39 h 463"/>
                <a:gd name="T16" fmla="*/ 560 w 560"/>
                <a:gd name="T17" fmla="*/ 63 h 463"/>
                <a:gd name="T18" fmla="*/ 544 w 560"/>
                <a:gd name="T19" fmla="*/ 263 h 463"/>
                <a:gd name="T20" fmla="*/ 520 w 560"/>
                <a:gd name="T21" fmla="*/ 463 h 463"/>
                <a:gd name="T22" fmla="*/ 480 w 560"/>
                <a:gd name="T23" fmla="*/ 463 h 463"/>
                <a:gd name="T24" fmla="*/ 344 w 560"/>
                <a:gd name="T25" fmla="*/ 446 h 463"/>
                <a:gd name="T26" fmla="*/ 160 w 560"/>
                <a:gd name="T27" fmla="*/ 423 h 463"/>
                <a:gd name="T28" fmla="*/ 144 w 560"/>
                <a:gd name="T29" fmla="*/ 423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60" h="463">
                  <a:moveTo>
                    <a:pt x="144" y="423"/>
                  </a:moveTo>
                  <a:lnTo>
                    <a:pt x="32" y="407"/>
                  </a:lnTo>
                  <a:lnTo>
                    <a:pt x="0" y="399"/>
                  </a:lnTo>
                  <a:lnTo>
                    <a:pt x="16" y="303"/>
                  </a:lnTo>
                  <a:lnTo>
                    <a:pt x="56" y="56"/>
                  </a:lnTo>
                  <a:lnTo>
                    <a:pt x="64" y="0"/>
                  </a:lnTo>
                  <a:lnTo>
                    <a:pt x="144" y="16"/>
                  </a:lnTo>
                  <a:lnTo>
                    <a:pt x="344" y="39"/>
                  </a:lnTo>
                  <a:lnTo>
                    <a:pt x="560" y="63"/>
                  </a:lnTo>
                  <a:lnTo>
                    <a:pt x="544" y="263"/>
                  </a:lnTo>
                  <a:lnTo>
                    <a:pt x="520" y="463"/>
                  </a:lnTo>
                  <a:lnTo>
                    <a:pt x="480" y="463"/>
                  </a:lnTo>
                  <a:lnTo>
                    <a:pt x="344" y="446"/>
                  </a:lnTo>
                  <a:lnTo>
                    <a:pt x="160" y="423"/>
                  </a:lnTo>
                  <a:lnTo>
                    <a:pt x="144" y="423"/>
                  </a:lnTo>
                  <a:close/>
                </a:path>
              </a:pathLst>
            </a:custGeom>
            <a:grpFill/>
            <a:ln w="9525" cap="rnd">
              <a:solidFill>
                <a:srgbClr val="000000"/>
              </a:solidFill>
              <a:prstDash val="solid"/>
              <a:round/>
              <a:headEnd/>
              <a:tailEnd/>
            </a:ln>
          </p:spPr>
          <p:txBody>
            <a:bodyPr/>
            <a:lstStyle/>
            <a:p>
              <a:pPr fontAlgn="base">
                <a:spcBef>
                  <a:spcPct val="0"/>
                </a:spcBef>
                <a:spcAft>
                  <a:spcPct val="0"/>
                </a:spcAft>
              </a:pPr>
              <a:endParaRPr lang="en-US" dirty="0">
                <a:solidFill>
                  <a:srgbClr val="000000"/>
                </a:solidFill>
              </a:endParaRPr>
            </a:p>
          </p:txBody>
        </p:sp>
      </p:grpSp>
      <p:grpSp>
        <p:nvGrpSpPr>
          <p:cNvPr id="11" name="Group 87"/>
          <p:cNvGrpSpPr>
            <a:grpSpLocks/>
          </p:cNvGrpSpPr>
          <p:nvPr/>
        </p:nvGrpSpPr>
        <p:grpSpPr bwMode="auto">
          <a:xfrm>
            <a:off x="3052763" y="3516600"/>
            <a:ext cx="889000" cy="923925"/>
            <a:chOff x="1923" y="2286"/>
            <a:chExt cx="560" cy="582"/>
          </a:xfrm>
          <a:solidFill>
            <a:srgbClr val="FFC000"/>
          </a:solidFill>
        </p:grpSpPr>
        <p:sp>
          <p:nvSpPr>
            <p:cNvPr id="402517" name="Freeform 85"/>
            <p:cNvSpPr>
              <a:spLocks/>
            </p:cNvSpPr>
            <p:nvPr/>
          </p:nvSpPr>
          <p:spPr bwMode="auto">
            <a:xfrm>
              <a:off x="1923" y="2286"/>
              <a:ext cx="560" cy="582"/>
            </a:xfrm>
            <a:custGeom>
              <a:avLst/>
              <a:gdLst>
                <a:gd name="T0" fmla="*/ 80 w 560"/>
                <a:gd name="T1" fmla="*/ 534 h 582"/>
                <a:gd name="T2" fmla="*/ 80 w 560"/>
                <a:gd name="T3" fmla="*/ 534 h 582"/>
                <a:gd name="T4" fmla="*/ 216 w 560"/>
                <a:gd name="T5" fmla="*/ 550 h 582"/>
                <a:gd name="T6" fmla="*/ 216 w 560"/>
                <a:gd name="T7" fmla="*/ 542 h 582"/>
                <a:gd name="T8" fmla="*/ 216 w 560"/>
                <a:gd name="T9" fmla="*/ 526 h 582"/>
                <a:gd name="T10" fmla="*/ 520 w 560"/>
                <a:gd name="T11" fmla="*/ 558 h 582"/>
                <a:gd name="T12" fmla="*/ 552 w 560"/>
                <a:gd name="T13" fmla="*/ 95 h 582"/>
                <a:gd name="T14" fmla="*/ 560 w 560"/>
                <a:gd name="T15" fmla="*/ 47 h 582"/>
                <a:gd name="T16" fmla="*/ 512 w 560"/>
                <a:gd name="T17" fmla="*/ 47 h 582"/>
                <a:gd name="T18" fmla="*/ 328 w 560"/>
                <a:gd name="T19" fmla="*/ 32 h 582"/>
                <a:gd name="T20" fmla="*/ 128 w 560"/>
                <a:gd name="T21" fmla="*/ 8 h 582"/>
                <a:gd name="T22" fmla="*/ 80 w 560"/>
                <a:gd name="T23" fmla="*/ 0 h 582"/>
                <a:gd name="T24" fmla="*/ 0 w 560"/>
                <a:gd name="T25" fmla="*/ 566 h 582"/>
                <a:gd name="T26" fmla="*/ 72 w 560"/>
                <a:gd name="T27" fmla="*/ 582 h 582"/>
                <a:gd name="T28" fmla="*/ 80 w 560"/>
                <a:gd name="T29" fmla="*/ 534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60" h="582">
                  <a:moveTo>
                    <a:pt x="80" y="534"/>
                  </a:moveTo>
                  <a:lnTo>
                    <a:pt x="80" y="534"/>
                  </a:lnTo>
                  <a:lnTo>
                    <a:pt x="216" y="550"/>
                  </a:lnTo>
                  <a:lnTo>
                    <a:pt x="216" y="542"/>
                  </a:lnTo>
                  <a:lnTo>
                    <a:pt x="216" y="526"/>
                  </a:lnTo>
                  <a:lnTo>
                    <a:pt x="520" y="558"/>
                  </a:lnTo>
                  <a:lnTo>
                    <a:pt x="552" y="95"/>
                  </a:lnTo>
                  <a:lnTo>
                    <a:pt x="560" y="47"/>
                  </a:lnTo>
                  <a:lnTo>
                    <a:pt x="512" y="47"/>
                  </a:lnTo>
                  <a:lnTo>
                    <a:pt x="328" y="32"/>
                  </a:lnTo>
                  <a:lnTo>
                    <a:pt x="128" y="8"/>
                  </a:lnTo>
                  <a:lnTo>
                    <a:pt x="80" y="0"/>
                  </a:lnTo>
                  <a:lnTo>
                    <a:pt x="0" y="566"/>
                  </a:lnTo>
                  <a:lnTo>
                    <a:pt x="72" y="582"/>
                  </a:lnTo>
                  <a:lnTo>
                    <a:pt x="80" y="53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518" name="Freeform 86"/>
            <p:cNvSpPr>
              <a:spLocks/>
            </p:cNvSpPr>
            <p:nvPr/>
          </p:nvSpPr>
          <p:spPr bwMode="auto">
            <a:xfrm>
              <a:off x="1923" y="2286"/>
              <a:ext cx="560" cy="582"/>
            </a:xfrm>
            <a:custGeom>
              <a:avLst/>
              <a:gdLst>
                <a:gd name="T0" fmla="*/ 80 w 560"/>
                <a:gd name="T1" fmla="*/ 534 h 582"/>
                <a:gd name="T2" fmla="*/ 80 w 560"/>
                <a:gd name="T3" fmla="*/ 534 h 582"/>
                <a:gd name="T4" fmla="*/ 216 w 560"/>
                <a:gd name="T5" fmla="*/ 550 h 582"/>
                <a:gd name="T6" fmla="*/ 216 w 560"/>
                <a:gd name="T7" fmla="*/ 542 h 582"/>
                <a:gd name="T8" fmla="*/ 216 w 560"/>
                <a:gd name="T9" fmla="*/ 526 h 582"/>
                <a:gd name="T10" fmla="*/ 520 w 560"/>
                <a:gd name="T11" fmla="*/ 558 h 582"/>
                <a:gd name="T12" fmla="*/ 552 w 560"/>
                <a:gd name="T13" fmla="*/ 95 h 582"/>
                <a:gd name="T14" fmla="*/ 560 w 560"/>
                <a:gd name="T15" fmla="*/ 47 h 582"/>
                <a:gd name="T16" fmla="*/ 512 w 560"/>
                <a:gd name="T17" fmla="*/ 47 h 582"/>
                <a:gd name="T18" fmla="*/ 328 w 560"/>
                <a:gd name="T19" fmla="*/ 32 h 582"/>
                <a:gd name="T20" fmla="*/ 128 w 560"/>
                <a:gd name="T21" fmla="*/ 8 h 582"/>
                <a:gd name="T22" fmla="*/ 80 w 560"/>
                <a:gd name="T23" fmla="*/ 0 h 582"/>
                <a:gd name="T24" fmla="*/ 0 w 560"/>
                <a:gd name="T25" fmla="*/ 566 h 582"/>
                <a:gd name="T26" fmla="*/ 72 w 560"/>
                <a:gd name="T27" fmla="*/ 582 h 582"/>
                <a:gd name="T28" fmla="*/ 80 w 560"/>
                <a:gd name="T29" fmla="*/ 534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60" h="582">
                  <a:moveTo>
                    <a:pt x="80" y="534"/>
                  </a:moveTo>
                  <a:lnTo>
                    <a:pt x="80" y="534"/>
                  </a:lnTo>
                  <a:lnTo>
                    <a:pt x="216" y="550"/>
                  </a:lnTo>
                  <a:lnTo>
                    <a:pt x="216" y="542"/>
                  </a:lnTo>
                  <a:lnTo>
                    <a:pt x="216" y="526"/>
                  </a:lnTo>
                  <a:lnTo>
                    <a:pt x="520" y="558"/>
                  </a:lnTo>
                  <a:lnTo>
                    <a:pt x="552" y="95"/>
                  </a:lnTo>
                  <a:lnTo>
                    <a:pt x="560" y="47"/>
                  </a:lnTo>
                  <a:lnTo>
                    <a:pt x="512" y="47"/>
                  </a:lnTo>
                  <a:lnTo>
                    <a:pt x="328" y="32"/>
                  </a:lnTo>
                  <a:lnTo>
                    <a:pt x="128" y="8"/>
                  </a:lnTo>
                  <a:lnTo>
                    <a:pt x="80" y="0"/>
                  </a:lnTo>
                  <a:lnTo>
                    <a:pt x="0" y="566"/>
                  </a:lnTo>
                  <a:lnTo>
                    <a:pt x="72" y="582"/>
                  </a:lnTo>
                  <a:lnTo>
                    <a:pt x="80" y="534"/>
                  </a:lnTo>
                  <a:close/>
                </a:path>
              </a:pathLst>
            </a:custGeom>
            <a:grpFill/>
            <a:ln w="9525" cap="rnd">
              <a:solidFill>
                <a:srgbClr val="000000"/>
              </a:solidFill>
              <a:prstDash val="solid"/>
              <a:round/>
              <a:headEnd/>
              <a:tailEnd/>
            </a:ln>
          </p:spPr>
          <p:txBody>
            <a:bodyPr/>
            <a:lstStyle/>
            <a:p>
              <a:pPr algn="ctr" fontAlgn="base">
                <a:spcBef>
                  <a:spcPct val="0"/>
                </a:spcBef>
                <a:spcAft>
                  <a:spcPct val="0"/>
                </a:spcAft>
              </a:pPr>
              <a:endParaRPr lang="en-US" sz="1200" dirty="0" smtClean="0">
                <a:solidFill>
                  <a:srgbClr val="000000"/>
                </a:solidFill>
              </a:endParaRPr>
            </a:p>
            <a:p>
              <a:pPr algn="ctr" fontAlgn="base">
                <a:spcBef>
                  <a:spcPct val="0"/>
                </a:spcBef>
                <a:spcAft>
                  <a:spcPct val="0"/>
                </a:spcAft>
              </a:pPr>
              <a:endParaRPr lang="en-US" sz="1200" dirty="0">
                <a:solidFill>
                  <a:srgbClr val="000000"/>
                </a:solidFill>
              </a:endParaRPr>
            </a:p>
            <a:p>
              <a:pPr algn="ctr" fontAlgn="base">
                <a:spcBef>
                  <a:spcPct val="0"/>
                </a:spcBef>
                <a:spcAft>
                  <a:spcPct val="0"/>
                </a:spcAft>
              </a:pPr>
              <a:r>
                <a:rPr lang="en-US" sz="1100" dirty="0" smtClean="0">
                  <a:solidFill>
                    <a:srgbClr val="000000"/>
                  </a:solidFill>
                </a:rPr>
                <a:t>EFT</a:t>
              </a:r>
              <a:endParaRPr lang="en-US" dirty="0">
                <a:solidFill>
                  <a:srgbClr val="000000"/>
                </a:solidFill>
              </a:endParaRPr>
            </a:p>
          </p:txBody>
        </p:sp>
      </p:grpSp>
      <p:grpSp>
        <p:nvGrpSpPr>
          <p:cNvPr id="12" name="Group 90"/>
          <p:cNvGrpSpPr>
            <a:grpSpLocks/>
          </p:cNvGrpSpPr>
          <p:nvPr/>
        </p:nvGrpSpPr>
        <p:grpSpPr bwMode="auto">
          <a:xfrm>
            <a:off x="2679700" y="1495713"/>
            <a:ext cx="1295400" cy="822325"/>
            <a:chOff x="1688" y="1007"/>
            <a:chExt cx="816" cy="518"/>
          </a:xfrm>
          <a:solidFill>
            <a:schemeClr val="bg1"/>
          </a:solidFill>
        </p:grpSpPr>
        <p:sp>
          <p:nvSpPr>
            <p:cNvPr id="402520" name="Freeform 88"/>
            <p:cNvSpPr>
              <a:spLocks/>
            </p:cNvSpPr>
            <p:nvPr/>
          </p:nvSpPr>
          <p:spPr bwMode="auto">
            <a:xfrm>
              <a:off x="1688" y="1007"/>
              <a:ext cx="816" cy="518"/>
            </a:xfrm>
            <a:custGeom>
              <a:avLst/>
              <a:gdLst>
                <a:gd name="T0" fmla="*/ 568 w 816"/>
                <a:gd name="T1" fmla="*/ 494 h 518"/>
                <a:gd name="T2" fmla="*/ 816 w 816"/>
                <a:gd name="T3" fmla="*/ 111 h 518"/>
                <a:gd name="T4" fmla="*/ 328 w 816"/>
                <a:gd name="T5" fmla="*/ 56 h 518"/>
                <a:gd name="T6" fmla="*/ 16 w 816"/>
                <a:gd name="T7" fmla="*/ 0 h 518"/>
                <a:gd name="T8" fmla="*/ 8 w 816"/>
                <a:gd name="T9" fmla="*/ 111 h 518"/>
                <a:gd name="T10" fmla="*/ 16 w 816"/>
                <a:gd name="T11" fmla="*/ 144 h 518"/>
                <a:gd name="T12" fmla="*/ 16 w 816"/>
                <a:gd name="T13" fmla="*/ 151 h 518"/>
                <a:gd name="T14" fmla="*/ 8 w 816"/>
                <a:gd name="T15" fmla="*/ 159 h 518"/>
                <a:gd name="T16" fmla="*/ 24 w 816"/>
                <a:gd name="T17" fmla="*/ 175 h 518"/>
                <a:gd name="T18" fmla="*/ 48 w 816"/>
                <a:gd name="T19" fmla="*/ 215 h 518"/>
                <a:gd name="T20" fmla="*/ 56 w 816"/>
                <a:gd name="T21" fmla="*/ 231 h 518"/>
                <a:gd name="T22" fmla="*/ 64 w 816"/>
                <a:gd name="T23" fmla="*/ 239 h 518"/>
                <a:gd name="T24" fmla="*/ 88 w 816"/>
                <a:gd name="T25" fmla="*/ 247 h 518"/>
                <a:gd name="T26" fmla="*/ 80 w 816"/>
                <a:gd name="T27" fmla="*/ 271 h 518"/>
                <a:gd name="T28" fmla="*/ 72 w 816"/>
                <a:gd name="T29" fmla="*/ 287 h 518"/>
                <a:gd name="T30" fmla="*/ 72 w 816"/>
                <a:gd name="T31" fmla="*/ 303 h 518"/>
                <a:gd name="T32" fmla="*/ 72 w 816"/>
                <a:gd name="T33" fmla="*/ 319 h 518"/>
                <a:gd name="T34" fmla="*/ 56 w 816"/>
                <a:gd name="T35" fmla="*/ 327 h 518"/>
                <a:gd name="T36" fmla="*/ 56 w 816"/>
                <a:gd name="T37" fmla="*/ 351 h 518"/>
                <a:gd name="T38" fmla="*/ 64 w 816"/>
                <a:gd name="T39" fmla="*/ 359 h 518"/>
                <a:gd name="T40" fmla="*/ 80 w 816"/>
                <a:gd name="T41" fmla="*/ 367 h 518"/>
                <a:gd name="T42" fmla="*/ 104 w 816"/>
                <a:gd name="T43" fmla="*/ 351 h 518"/>
                <a:gd name="T44" fmla="*/ 104 w 816"/>
                <a:gd name="T45" fmla="*/ 375 h 518"/>
                <a:gd name="T46" fmla="*/ 112 w 816"/>
                <a:gd name="T47" fmla="*/ 407 h 518"/>
                <a:gd name="T48" fmla="*/ 120 w 816"/>
                <a:gd name="T49" fmla="*/ 431 h 518"/>
                <a:gd name="T50" fmla="*/ 112 w 816"/>
                <a:gd name="T51" fmla="*/ 439 h 518"/>
                <a:gd name="T52" fmla="*/ 128 w 816"/>
                <a:gd name="T53" fmla="*/ 447 h 518"/>
                <a:gd name="T54" fmla="*/ 136 w 816"/>
                <a:gd name="T55" fmla="*/ 471 h 518"/>
                <a:gd name="T56" fmla="*/ 144 w 816"/>
                <a:gd name="T57" fmla="*/ 503 h 518"/>
                <a:gd name="T58" fmla="*/ 152 w 816"/>
                <a:gd name="T59" fmla="*/ 494 h 518"/>
                <a:gd name="T60" fmla="*/ 168 w 816"/>
                <a:gd name="T61" fmla="*/ 487 h 518"/>
                <a:gd name="T62" fmla="*/ 184 w 816"/>
                <a:gd name="T63" fmla="*/ 494 h 518"/>
                <a:gd name="T64" fmla="*/ 200 w 816"/>
                <a:gd name="T65" fmla="*/ 487 h 518"/>
                <a:gd name="T66" fmla="*/ 208 w 816"/>
                <a:gd name="T67" fmla="*/ 494 h 518"/>
                <a:gd name="T68" fmla="*/ 232 w 816"/>
                <a:gd name="T69" fmla="*/ 494 h 518"/>
                <a:gd name="T70" fmla="*/ 248 w 816"/>
                <a:gd name="T71" fmla="*/ 494 h 518"/>
                <a:gd name="T72" fmla="*/ 264 w 816"/>
                <a:gd name="T73" fmla="*/ 479 h 518"/>
                <a:gd name="T74" fmla="*/ 280 w 816"/>
                <a:gd name="T75" fmla="*/ 511 h 518"/>
                <a:gd name="T76" fmla="*/ 368 w 816"/>
                <a:gd name="T77" fmla="*/ 471 h 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16" h="518">
                  <a:moveTo>
                    <a:pt x="368" y="471"/>
                  </a:moveTo>
                  <a:lnTo>
                    <a:pt x="568" y="494"/>
                  </a:lnTo>
                  <a:lnTo>
                    <a:pt x="784" y="518"/>
                  </a:lnTo>
                  <a:lnTo>
                    <a:pt x="816" y="111"/>
                  </a:lnTo>
                  <a:lnTo>
                    <a:pt x="696" y="111"/>
                  </a:lnTo>
                  <a:lnTo>
                    <a:pt x="328" y="56"/>
                  </a:lnTo>
                  <a:lnTo>
                    <a:pt x="88" y="16"/>
                  </a:lnTo>
                  <a:lnTo>
                    <a:pt x="16" y="0"/>
                  </a:lnTo>
                  <a:lnTo>
                    <a:pt x="0" y="96"/>
                  </a:lnTo>
                  <a:lnTo>
                    <a:pt x="8" y="111"/>
                  </a:lnTo>
                  <a:lnTo>
                    <a:pt x="16" y="135"/>
                  </a:lnTo>
                  <a:lnTo>
                    <a:pt x="16" y="144"/>
                  </a:lnTo>
                  <a:lnTo>
                    <a:pt x="8" y="144"/>
                  </a:lnTo>
                  <a:lnTo>
                    <a:pt x="16" y="151"/>
                  </a:lnTo>
                  <a:lnTo>
                    <a:pt x="8" y="151"/>
                  </a:lnTo>
                  <a:lnTo>
                    <a:pt x="8" y="159"/>
                  </a:lnTo>
                  <a:lnTo>
                    <a:pt x="24" y="168"/>
                  </a:lnTo>
                  <a:lnTo>
                    <a:pt x="24" y="175"/>
                  </a:lnTo>
                  <a:lnTo>
                    <a:pt x="40" y="175"/>
                  </a:lnTo>
                  <a:lnTo>
                    <a:pt x="48" y="215"/>
                  </a:lnTo>
                  <a:lnTo>
                    <a:pt x="48" y="231"/>
                  </a:lnTo>
                  <a:lnTo>
                    <a:pt x="56" y="231"/>
                  </a:lnTo>
                  <a:lnTo>
                    <a:pt x="56" y="239"/>
                  </a:lnTo>
                  <a:lnTo>
                    <a:pt x="64" y="239"/>
                  </a:lnTo>
                  <a:lnTo>
                    <a:pt x="72" y="247"/>
                  </a:lnTo>
                  <a:lnTo>
                    <a:pt x="88" y="247"/>
                  </a:lnTo>
                  <a:lnTo>
                    <a:pt x="88" y="255"/>
                  </a:lnTo>
                  <a:lnTo>
                    <a:pt x="80" y="271"/>
                  </a:lnTo>
                  <a:lnTo>
                    <a:pt x="80" y="279"/>
                  </a:lnTo>
                  <a:lnTo>
                    <a:pt x="72" y="287"/>
                  </a:lnTo>
                  <a:lnTo>
                    <a:pt x="72" y="295"/>
                  </a:lnTo>
                  <a:lnTo>
                    <a:pt x="72" y="303"/>
                  </a:lnTo>
                  <a:lnTo>
                    <a:pt x="64" y="311"/>
                  </a:lnTo>
                  <a:lnTo>
                    <a:pt x="72" y="319"/>
                  </a:lnTo>
                  <a:lnTo>
                    <a:pt x="64" y="327"/>
                  </a:lnTo>
                  <a:lnTo>
                    <a:pt x="56" y="327"/>
                  </a:lnTo>
                  <a:lnTo>
                    <a:pt x="56" y="343"/>
                  </a:lnTo>
                  <a:lnTo>
                    <a:pt x="56" y="351"/>
                  </a:lnTo>
                  <a:lnTo>
                    <a:pt x="56" y="359"/>
                  </a:lnTo>
                  <a:lnTo>
                    <a:pt x="64" y="359"/>
                  </a:lnTo>
                  <a:lnTo>
                    <a:pt x="64" y="367"/>
                  </a:lnTo>
                  <a:lnTo>
                    <a:pt x="80" y="367"/>
                  </a:lnTo>
                  <a:lnTo>
                    <a:pt x="96" y="351"/>
                  </a:lnTo>
                  <a:lnTo>
                    <a:pt x="104" y="351"/>
                  </a:lnTo>
                  <a:lnTo>
                    <a:pt x="104" y="367"/>
                  </a:lnTo>
                  <a:lnTo>
                    <a:pt x="104" y="375"/>
                  </a:lnTo>
                  <a:lnTo>
                    <a:pt x="104" y="391"/>
                  </a:lnTo>
                  <a:lnTo>
                    <a:pt x="112" y="407"/>
                  </a:lnTo>
                  <a:lnTo>
                    <a:pt x="120" y="423"/>
                  </a:lnTo>
                  <a:lnTo>
                    <a:pt x="120" y="431"/>
                  </a:lnTo>
                  <a:lnTo>
                    <a:pt x="112" y="431"/>
                  </a:lnTo>
                  <a:lnTo>
                    <a:pt x="112" y="439"/>
                  </a:lnTo>
                  <a:lnTo>
                    <a:pt x="120" y="447"/>
                  </a:lnTo>
                  <a:lnTo>
                    <a:pt x="128" y="447"/>
                  </a:lnTo>
                  <a:lnTo>
                    <a:pt x="136" y="463"/>
                  </a:lnTo>
                  <a:lnTo>
                    <a:pt x="136" y="471"/>
                  </a:lnTo>
                  <a:lnTo>
                    <a:pt x="144" y="494"/>
                  </a:lnTo>
                  <a:lnTo>
                    <a:pt x="144" y="503"/>
                  </a:lnTo>
                  <a:lnTo>
                    <a:pt x="152" y="503"/>
                  </a:lnTo>
                  <a:lnTo>
                    <a:pt x="152" y="494"/>
                  </a:lnTo>
                  <a:lnTo>
                    <a:pt x="160" y="487"/>
                  </a:lnTo>
                  <a:lnTo>
                    <a:pt x="168" y="487"/>
                  </a:lnTo>
                  <a:lnTo>
                    <a:pt x="176" y="494"/>
                  </a:lnTo>
                  <a:lnTo>
                    <a:pt x="184" y="494"/>
                  </a:lnTo>
                  <a:lnTo>
                    <a:pt x="192" y="487"/>
                  </a:lnTo>
                  <a:lnTo>
                    <a:pt x="200" y="487"/>
                  </a:lnTo>
                  <a:lnTo>
                    <a:pt x="200" y="494"/>
                  </a:lnTo>
                  <a:lnTo>
                    <a:pt x="208" y="494"/>
                  </a:lnTo>
                  <a:lnTo>
                    <a:pt x="224" y="487"/>
                  </a:lnTo>
                  <a:lnTo>
                    <a:pt x="232" y="494"/>
                  </a:lnTo>
                  <a:lnTo>
                    <a:pt x="240" y="494"/>
                  </a:lnTo>
                  <a:lnTo>
                    <a:pt x="248" y="494"/>
                  </a:lnTo>
                  <a:lnTo>
                    <a:pt x="256" y="479"/>
                  </a:lnTo>
                  <a:lnTo>
                    <a:pt x="264" y="479"/>
                  </a:lnTo>
                  <a:lnTo>
                    <a:pt x="272" y="494"/>
                  </a:lnTo>
                  <a:lnTo>
                    <a:pt x="280" y="511"/>
                  </a:lnTo>
                  <a:lnTo>
                    <a:pt x="288" y="455"/>
                  </a:lnTo>
                  <a:lnTo>
                    <a:pt x="368" y="471"/>
                  </a:lnTo>
                  <a:close/>
                </a:path>
              </a:pathLst>
            </a:custGeom>
            <a:grpFill/>
            <a:ln w="9525">
              <a:solidFill>
                <a:schemeClr val="tx1"/>
              </a:solidFill>
              <a:round/>
              <a:headEnd/>
              <a:tailEnd/>
            </a:ln>
            <a:extLst/>
          </p:spPr>
          <p:txBody>
            <a:bodyPr/>
            <a:lstStyle/>
            <a:p>
              <a:pPr fontAlgn="base">
                <a:spcBef>
                  <a:spcPct val="0"/>
                </a:spcBef>
                <a:spcAft>
                  <a:spcPct val="0"/>
                </a:spcAft>
              </a:pPr>
              <a:endParaRPr lang="en-US" dirty="0">
                <a:solidFill>
                  <a:srgbClr val="000000"/>
                </a:solidFill>
              </a:endParaRPr>
            </a:p>
          </p:txBody>
        </p:sp>
        <p:sp>
          <p:nvSpPr>
            <p:cNvPr id="402521" name="Freeform 89"/>
            <p:cNvSpPr>
              <a:spLocks/>
            </p:cNvSpPr>
            <p:nvPr/>
          </p:nvSpPr>
          <p:spPr bwMode="auto">
            <a:xfrm>
              <a:off x="1688" y="1007"/>
              <a:ext cx="816" cy="518"/>
            </a:xfrm>
            <a:custGeom>
              <a:avLst/>
              <a:gdLst>
                <a:gd name="T0" fmla="*/ 568 w 816"/>
                <a:gd name="T1" fmla="*/ 494 h 518"/>
                <a:gd name="T2" fmla="*/ 816 w 816"/>
                <a:gd name="T3" fmla="*/ 111 h 518"/>
                <a:gd name="T4" fmla="*/ 328 w 816"/>
                <a:gd name="T5" fmla="*/ 56 h 518"/>
                <a:gd name="T6" fmla="*/ 16 w 816"/>
                <a:gd name="T7" fmla="*/ 0 h 518"/>
                <a:gd name="T8" fmla="*/ 8 w 816"/>
                <a:gd name="T9" fmla="*/ 111 h 518"/>
                <a:gd name="T10" fmla="*/ 16 w 816"/>
                <a:gd name="T11" fmla="*/ 144 h 518"/>
                <a:gd name="T12" fmla="*/ 16 w 816"/>
                <a:gd name="T13" fmla="*/ 151 h 518"/>
                <a:gd name="T14" fmla="*/ 8 w 816"/>
                <a:gd name="T15" fmla="*/ 159 h 518"/>
                <a:gd name="T16" fmla="*/ 24 w 816"/>
                <a:gd name="T17" fmla="*/ 175 h 518"/>
                <a:gd name="T18" fmla="*/ 48 w 816"/>
                <a:gd name="T19" fmla="*/ 215 h 518"/>
                <a:gd name="T20" fmla="*/ 56 w 816"/>
                <a:gd name="T21" fmla="*/ 231 h 518"/>
                <a:gd name="T22" fmla="*/ 64 w 816"/>
                <a:gd name="T23" fmla="*/ 239 h 518"/>
                <a:gd name="T24" fmla="*/ 88 w 816"/>
                <a:gd name="T25" fmla="*/ 247 h 518"/>
                <a:gd name="T26" fmla="*/ 80 w 816"/>
                <a:gd name="T27" fmla="*/ 271 h 518"/>
                <a:gd name="T28" fmla="*/ 72 w 816"/>
                <a:gd name="T29" fmla="*/ 287 h 518"/>
                <a:gd name="T30" fmla="*/ 72 w 816"/>
                <a:gd name="T31" fmla="*/ 303 h 518"/>
                <a:gd name="T32" fmla="*/ 72 w 816"/>
                <a:gd name="T33" fmla="*/ 319 h 518"/>
                <a:gd name="T34" fmla="*/ 56 w 816"/>
                <a:gd name="T35" fmla="*/ 327 h 518"/>
                <a:gd name="T36" fmla="*/ 56 w 816"/>
                <a:gd name="T37" fmla="*/ 351 h 518"/>
                <a:gd name="T38" fmla="*/ 64 w 816"/>
                <a:gd name="T39" fmla="*/ 359 h 518"/>
                <a:gd name="T40" fmla="*/ 80 w 816"/>
                <a:gd name="T41" fmla="*/ 367 h 518"/>
                <a:gd name="T42" fmla="*/ 104 w 816"/>
                <a:gd name="T43" fmla="*/ 351 h 518"/>
                <a:gd name="T44" fmla="*/ 104 w 816"/>
                <a:gd name="T45" fmla="*/ 375 h 518"/>
                <a:gd name="T46" fmla="*/ 112 w 816"/>
                <a:gd name="T47" fmla="*/ 407 h 518"/>
                <a:gd name="T48" fmla="*/ 120 w 816"/>
                <a:gd name="T49" fmla="*/ 431 h 518"/>
                <a:gd name="T50" fmla="*/ 112 w 816"/>
                <a:gd name="T51" fmla="*/ 439 h 518"/>
                <a:gd name="T52" fmla="*/ 128 w 816"/>
                <a:gd name="T53" fmla="*/ 447 h 518"/>
                <a:gd name="T54" fmla="*/ 136 w 816"/>
                <a:gd name="T55" fmla="*/ 471 h 518"/>
                <a:gd name="T56" fmla="*/ 144 w 816"/>
                <a:gd name="T57" fmla="*/ 503 h 518"/>
                <a:gd name="T58" fmla="*/ 152 w 816"/>
                <a:gd name="T59" fmla="*/ 494 h 518"/>
                <a:gd name="T60" fmla="*/ 168 w 816"/>
                <a:gd name="T61" fmla="*/ 487 h 518"/>
                <a:gd name="T62" fmla="*/ 184 w 816"/>
                <a:gd name="T63" fmla="*/ 494 h 518"/>
                <a:gd name="T64" fmla="*/ 200 w 816"/>
                <a:gd name="T65" fmla="*/ 487 h 518"/>
                <a:gd name="T66" fmla="*/ 208 w 816"/>
                <a:gd name="T67" fmla="*/ 494 h 518"/>
                <a:gd name="T68" fmla="*/ 232 w 816"/>
                <a:gd name="T69" fmla="*/ 494 h 518"/>
                <a:gd name="T70" fmla="*/ 248 w 816"/>
                <a:gd name="T71" fmla="*/ 494 h 518"/>
                <a:gd name="T72" fmla="*/ 264 w 816"/>
                <a:gd name="T73" fmla="*/ 479 h 518"/>
                <a:gd name="T74" fmla="*/ 280 w 816"/>
                <a:gd name="T75" fmla="*/ 511 h 518"/>
                <a:gd name="T76" fmla="*/ 368 w 816"/>
                <a:gd name="T77" fmla="*/ 471 h 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16" h="518">
                  <a:moveTo>
                    <a:pt x="368" y="471"/>
                  </a:moveTo>
                  <a:lnTo>
                    <a:pt x="568" y="494"/>
                  </a:lnTo>
                  <a:lnTo>
                    <a:pt x="784" y="518"/>
                  </a:lnTo>
                  <a:lnTo>
                    <a:pt x="816" y="111"/>
                  </a:lnTo>
                  <a:lnTo>
                    <a:pt x="696" y="111"/>
                  </a:lnTo>
                  <a:lnTo>
                    <a:pt x="328" y="56"/>
                  </a:lnTo>
                  <a:lnTo>
                    <a:pt x="88" y="16"/>
                  </a:lnTo>
                  <a:lnTo>
                    <a:pt x="16" y="0"/>
                  </a:lnTo>
                  <a:lnTo>
                    <a:pt x="0" y="96"/>
                  </a:lnTo>
                  <a:lnTo>
                    <a:pt x="8" y="111"/>
                  </a:lnTo>
                  <a:lnTo>
                    <a:pt x="16" y="135"/>
                  </a:lnTo>
                  <a:lnTo>
                    <a:pt x="16" y="144"/>
                  </a:lnTo>
                  <a:lnTo>
                    <a:pt x="8" y="144"/>
                  </a:lnTo>
                  <a:lnTo>
                    <a:pt x="16" y="151"/>
                  </a:lnTo>
                  <a:lnTo>
                    <a:pt x="8" y="151"/>
                  </a:lnTo>
                  <a:lnTo>
                    <a:pt x="8" y="159"/>
                  </a:lnTo>
                  <a:lnTo>
                    <a:pt x="24" y="168"/>
                  </a:lnTo>
                  <a:lnTo>
                    <a:pt x="24" y="175"/>
                  </a:lnTo>
                  <a:lnTo>
                    <a:pt x="40" y="175"/>
                  </a:lnTo>
                  <a:lnTo>
                    <a:pt x="48" y="215"/>
                  </a:lnTo>
                  <a:lnTo>
                    <a:pt x="48" y="231"/>
                  </a:lnTo>
                  <a:lnTo>
                    <a:pt x="56" y="231"/>
                  </a:lnTo>
                  <a:lnTo>
                    <a:pt x="56" y="239"/>
                  </a:lnTo>
                  <a:lnTo>
                    <a:pt x="64" y="239"/>
                  </a:lnTo>
                  <a:lnTo>
                    <a:pt x="72" y="247"/>
                  </a:lnTo>
                  <a:lnTo>
                    <a:pt x="88" y="247"/>
                  </a:lnTo>
                  <a:lnTo>
                    <a:pt x="88" y="255"/>
                  </a:lnTo>
                  <a:lnTo>
                    <a:pt x="80" y="271"/>
                  </a:lnTo>
                  <a:lnTo>
                    <a:pt x="80" y="279"/>
                  </a:lnTo>
                  <a:lnTo>
                    <a:pt x="72" y="287"/>
                  </a:lnTo>
                  <a:lnTo>
                    <a:pt x="72" y="295"/>
                  </a:lnTo>
                  <a:lnTo>
                    <a:pt x="72" y="303"/>
                  </a:lnTo>
                  <a:lnTo>
                    <a:pt x="64" y="311"/>
                  </a:lnTo>
                  <a:lnTo>
                    <a:pt x="72" y="319"/>
                  </a:lnTo>
                  <a:lnTo>
                    <a:pt x="64" y="327"/>
                  </a:lnTo>
                  <a:lnTo>
                    <a:pt x="56" y="327"/>
                  </a:lnTo>
                  <a:lnTo>
                    <a:pt x="56" y="343"/>
                  </a:lnTo>
                  <a:lnTo>
                    <a:pt x="56" y="351"/>
                  </a:lnTo>
                  <a:lnTo>
                    <a:pt x="56" y="359"/>
                  </a:lnTo>
                  <a:lnTo>
                    <a:pt x="64" y="359"/>
                  </a:lnTo>
                  <a:lnTo>
                    <a:pt x="64" y="367"/>
                  </a:lnTo>
                  <a:lnTo>
                    <a:pt x="80" y="367"/>
                  </a:lnTo>
                  <a:lnTo>
                    <a:pt x="96" y="351"/>
                  </a:lnTo>
                  <a:lnTo>
                    <a:pt x="104" y="351"/>
                  </a:lnTo>
                  <a:lnTo>
                    <a:pt x="104" y="367"/>
                  </a:lnTo>
                  <a:lnTo>
                    <a:pt x="104" y="375"/>
                  </a:lnTo>
                  <a:lnTo>
                    <a:pt x="104" y="391"/>
                  </a:lnTo>
                  <a:lnTo>
                    <a:pt x="112" y="407"/>
                  </a:lnTo>
                  <a:lnTo>
                    <a:pt x="120" y="423"/>
                  </a:lnTo>
                  <a:lnTo>
                    <a:pt x="120" y="431"/>
                  </a:lnTo>
                  <a:lnTo>
                    <a:pt x="112" y="431"/>
                  </a:lnTo>
                  <a:lnTo>
                    <a:pt x="112" y="439"/>
                  </a:lnTo>
                  <a:lnTo>
                    <a:pt x="120" y="447"/>
                  </a:lnTo>
                  <a:lnTo>
                    <a:pt x="128" y="447"/>
                  </a:lnTo>
                  <a:lnTo>
                    <a:pt x="136" y="463"/>
                  </a:lnTo>
                  <a:lnTo>
                    <a:pt x="136" y="471"/>
                  </a:lnTo>
                  <a:lnTo>
                    <a:pt x="144" y="494"/>
                  </a:lnTo>
                  <a:lnTo>
                    <a:pt x="144" y="503"/>
                  </a:lnTo>
                  <a:lnTo>
                    <a:pt x="152" y="503"/>
                  </a:lnTo>
                  <a:lnTo>
                    <a:pt x="152" y="494"/>
                  </a:lnTo>
                  <a:lnTo>
                    <a:pt x="160" y="487"/>
                  </a:lnTo>
                  <a:lnTo>
                    <a:pt x="168" y="487"/>
                  </a:lnTo>
                  <a:lnTo>
                    <a:pt x="176" y="494"/>
                  </a:lnTo>
                  <a:lnTo>
                    <a:pt x="184" y="494"/>
                  </a:lnTo>
                  <a:lnTo>
                    <a:pt x="192" y="487"/>
                  </a:lnTo>
                  <a:lnTo>
                    <a:pt x="200" y="487"/>
                  </a:lnTo>
                  <a:lnTo>
                    <a:pt x="200" y="494"/>
                  </a:lnTo>
                  <a:lnTo>
                    <a:pt x="208" y="494"/>
                  </a:lnTo>
                  <a:lnTo>
                    <a:pt x="224" y="487"/>
                  </a:lnTo>
                  <a:lnTo>
                    <a:pt x="232" y="494"/>
                  </a:lnTo>
                  <a:lnTo>
                    <a:pt x="240" y="494"/>
                  </a:lnTo>
                  <a:lnTo>
                    <a:pt x="248" y="494"/>
                  </a:lnTo>
                  <a:lnTo>
                    <a:pt x="256" y="479"/>
                  </a:lnTo>
                  <a:lnTo>
                    <a:pt x="264" y="479"/>
                  </a:lnTo>
                  <a:lnTo>
                    <a:pt x="272" y="494"/>
                  </a:lnTo>
                  <a:lnTo>
                    <a:pt x="280" y="511"/>
                  </a:lnTo>
                  <a:lnTo>
                    <a:pt x="288" y="455"/>
                  </a:lnTo>
                  <a:lnTo>
                    <a:pt x="368" y="471"/>
                  </a:lnTo>
                  <a:close/>
                </a:path>
              </a:pathLst>
            </a:custGeom>
            <a:grpFill/>
            <a:ln w="9525" cap="rnd">
              <a:solidFill>
                <a:schemeClr val="tx1"/>
              </a:solidFill>
              <a:prstDash val="solid"/>
              <a:round/>
              <a:headEnd/>
              <a:tailEnd/>
            </a:ln>
          </p:spPr>
          <p:txBody>
            <a:bodyPr/>
            <a:lstStyle/>
            <a:p>
              <a:pPr fontAlgn="base">
                <a:spcBef>
                  <a:spcPct val="0"/>
                </a:spcBef>
                <a:spcAft>
                  <a:spcPct val="0"/>
                </a:spcAft>
              </a:pPr>
              <a:endParaRPr lang="en-US" dirty="0">
                <a:solidFill>
                  <a:srgbClr val="000000"/>
                </a:solidFill>
              </a:endParaRPr>
            </a:p>
          </p:txBody>
        </p:sp>
      </p:grpSp>
      <p:grpSp>
        <p:nvGrpSpPr>
          <p:cNvPr id="13" name="Group 93"/>
          <p:cNvGrpSpPr>
            <a:grpSpLocks/>
          </p:cNvGrpSpPr>
          <p:nvPr/>
        </p:nvGrpSpPr>
        <p:grpSpPr bwMode="auto">
          <a:xfrm>
            <a:off x="3184525" y="2870488"/>
            <a:ext cx="927100" cy="735012"/>
            <a:chOff x="2006" y="1873"/>
            <a:chExt cx="584" cy="463"/>
          </a:xfrm>
          <a:gradFill>
            <a:gsLst>
              <a:gs pos="90000">
                <a:schemeClr val="accent3"/>
              </a:gs>
              <a:gs pos="0">
                <a:schemeClr val="bg1">
                  <a:lumMod val="75000"/>
                </a:schemeClr>
              </a:gs>
            </a:gsLst>
            <a:lin ang="16200000" scaled="0"/>
          </a:gradFill>
        </p:grpSpPr>
        <p:sp>
          <p:nvSpPr>
            <p:cNvPr id="402523" name="Freeform 91"/>
            <p:cNvSpPr>
              <a:spLocks/>
            </p:cNvSpPr>
            <p:nvPr/>
          </p:nvSpPr>
          <p:spPr bwMode="auto">
            <a:xfrm>
              <a:off x="2006" y="1873"/>
              <a:ext cx="584" cy="463"/>
            </a:xfrm>
            <a:custGeom>
              <a:avLst/>
              <a:gdLst>
                <a:gd name="T0" fmla="*/ 432 w 584"/>
                <a:gd name="T1" fmla="*/ 454 h 463"/>
                <a:gd name="T2" fmla="*/ 248 w 584"/>
                <a:gd name="T3" fmla="*/ 439 h 463"/>
                <a:gd name="T4" fmla="*/ 48 w 584"/>
                <a:gd name="T5" fmla="*/ 415 h 463"/>
                <a:gd name="T6" fmla="*/ 0 w 584"/>
                <a:gd name="T7" fmla="*/ 407 h 463"/>
                <a:gd name="T8" fmla="*/ 56 w 584"/>
                <a:gd name="T9" fmla="*/ 0 h 463"/>
                <a:gd name="T10" fmla="*/ 248 w 584"/>
                <a:gd name="T11" fmla="*/ 23 h 463"/>
                <a:gd name="T12" fmla="*/ 384 w 584"/>
                <a:gd name="T13" fmla="*/ 40 h 463"/>
                <a:gd name="T14" fmla="*/ 424 w 584"/>
                <a:gd name="T15" fmla="*/ 40 h 463"/>
                <a:gd name="T16" fmla="*/ 584 w 584"/>
                <a:gd name="T17" fmla="*/ 56 h 463"/>
                <a:gd name="T18" fmla="*/ 576 w 584"/>
                <a:gd name="T19" fmla="*/ 151 h 463"/>
                <a:gd name="T20" fmla="*/ 552 w 584"/>
                <a:gd name="T21" fmla="*/ 463 h 463"/>
                <a:gd name="T22" fmla="*/ 480 w 584"/>
                <a:gd name="T23" fmla="*/ 454 h 463"/>
                <a:gd name="T24" fmla="*/ 432 w 584"/>
                <a:gd name="T25" fmla="*/ 454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84" h="463">
                  <a:moveTo>
                    <a:pt x="432" y="454"/>
                  </a:moveTo>
                  <a:lnTo>
                    <a:pt x="248" y="439"/>
                  </a:lnTo>
                  <a:lnTo>
                    <a:pt x="48" y="415"/>
                  </a:lnTo>
                  <a:lnTo>
                    <a:pt x="0" y="407"/>
                  </a:lnTo>
                  <a:lnTo>
                    <a:pt x="56" y="0"/>
                  </a:lnTo>
                  <a:lnTo>
                    <a:pt x="248" y="23"/>
                  </a:lnTo>
                  <a:lnTo>
                    <a:pt x="384" y="40"/>
                  </a:lnTo>
                  <a:lnTo>
                    <a:pt x="424" y="40"/>
                  </a:lnTo>
                  <a:lnTo>
                    <a:pt x="584" y="56"/>
                  </a:lnTo>
                  <a:lnTo>
                    <a:pt x="576" y="151"/>
                  </a:lnTo>
                  <a:lnTo>
                    <a:pt x="552" y="463"/>
                  </a:lnTo>
                  <a:lnTo>
                    <a:pt x="480" y="454"/>
                  </a:lnTo>
                  <a:lnTo>
                    <a:pt x="432" y="45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524" name="Freeform 92"/>
            <p:cNvSpPr>
              <a:spLocks/>
            </p:cNvSpPr>
            <p:nvPr/>
          </p:nvSpPr>
          <p:spPr bwMode="auto">
            <a:xfrm>
              <a:off x="2006" y="1873"/>
              <a:ext cx="584" cy="463"/>
            </a:xfrm>
            <a:custGeom>
              <a:avLst/>
              <a:gdLst>
                <a:gd name="T0" fmla="*/ 432 w 584"/>
                <a:gd name="T1" fmla="*/ 454 h 463"/>
                <a:gd name="T2" fmla="*/ 248 w 584"/>
                <a:gd name="T3" fmla="*/ 439 h 463"/>
                <a:gd name="T4" fmla="*/ 48 w 584"/>
                <a:gd name="T5" fmla="*/ 415 h 463"/>
                <a:gd name="T6" fmla="*/ 0 w 584"/>
                <a:gd name="T7" fmla="*/ 407 h 463"/>
                <a:gd name="T8" fmla="*/ 56 w 584"/>
                <a:gd name="T9" fmla="*/ 0 h 463"/>
                <a:gd name="T10" fmla="*/ 248 w 584"/>
                <a:gd name="T11" fmla="*/ 23 h 463"/>
                <a:gd name="T12" fmla="*/ 384 w 584"/>
                <a:gd name="T13" fmla="*/ 40 h 463"/>
                <a:gd name="T14" fmla="*/ 424 w 584"/>
                <a:gd name="T15" fmla="*/ 40 h 463"/>
                <a:gd name="T16" fmla="*/ 584 w 584"/>
                <a:gd name="T17" fmla="*/ 56 h 463"/>
                <a:gd name="T18" fmla="*/ 576 w 584"/>
                <a:gd name="T19" fmla="*/ 151 h 463"/>
                <a:gd name="T20" fmla="*/ 552 w 584"/>
                <a:gd name="T21" fmla="*/ 463 h 463"/>
                <a:gd name="T22" fmla="*/ 480 w 584"/>
                <a:gd name="T23" fmla="*/ 454 h 463"/>
                <a:gd name="T24" fmla="*/ 432 w 584"/>
                <a:gd name="T25" fmla="*/ 454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84" h="463">
                  <a:moveTo>
                    <a:pt x="432" y="454"/>
                  </a:moveTo>
                  <a:lnTo>
                    <a:pt x="248" y="439"/>
                  </a:lnTo>
                  <a:lnTo>
                    <a:pt x="48" y="415"/>
                  </a:lnTo>
                  <a:lnTo>
                    <a:pt x="0" y="407"/>
                  </a:lnTo>
                  <a:lnTo>
                    <a:pt x="56" y="0"/>
                  </a:lnTo>
                  <a:lnTo>
                    <a:pt x="248" y="23"/>
                  </a:lnTo>
                  <a:lnTo>
                    <a:pt x="384" y="40"/>
                  </a:lnTo>
                  <a:lnTo>
                    <a:pt x="424" y="40"/>
                  </a:lnTo>
                  <a:lnTo>
                    <a:pt x="584" y="56"/>
                  </a:lnTo>
                  <a:lnTo>
                    <a:pt x="576" y="151"/>
                  </a:lnTo>
                  <a:lnTo>
                    <a:pt x="552" y="463"/>
                  </a:lnTo>
                  <a:lnTo>
                    <a:pt x="480" y="454"/>
                  </a:lnTo>
                  <a:lnTo>
                    <a:pt x="432" y="454"/>
                  </a:lnTo>
                  <a:close/>
                </a:path>
              </a:pathLst>
            </a:custGeom>
            <a:grpFill/>
            <a:ln w="9525" cap="rnd">
              <a:solidFill>
                <a:srgbClr val="000000"/>
              </a:solidFill>
              <a:prstDash val="solid"/>
              <a:round/>
              <a:headEnd/>
              <a:tailEnd/>
            </a:ln>
          </p:spPr>
          <p:txBody>
            <a:bodyPr/>
            <a:lstStyle/>
            <a:p>
              <a:pPr fontAlgn="base">
                <a:spcBef>
                  <a:spcPct val="0"/>
                </a:spcBef>
                <a:spcAft>
                  <a:spcPct val="0"/>
                </a:spcAft>
              </a:pPr>
              <a:endParaRPr lang="en-US" dirty="0">
                <a:solidFill>
                  <a:srgbClr val="000000"/>
                </a:solidFill>
              </a:endParaRPr>
            </a:p>
          </p:txBody>
        </p:sp>
      </p:grpSp>
      <p:grpSp>
        <p:nvGrpSpPr>
          <p:cNvPr id="14" name="Group 96"/>
          <p:cNvGrpSpPr>
            <a:grpSpLocks/>
          </p:cNvGrpSpPr>
          <p:nvPr/>
        </p:nvGrpSpPr>
        <p:grpSpPr bwMode="auto">
          <a:xfrm>
            <a:off x="3929063" y="1662400"/>
            <a:ext cx="839787" cy="533400"/>
            <a:chOff x="2475" y="1112"/>
            <a:chExt cx="529" cy="336"/>
          </a:xfrm>
          <a:solidFill>
            <a:schemeClr val="bg1"/>
          </a:solidFill>
        </p:grpSpPr>
        <p:sp>
          <p:nvSpPr>
            <p:cNvPr id="402526" name="Freeform 94"/>
            <p:cNvSpPr>
              <a:spLocks/>
            </p:cNvSpPr>
            <p:nvPr/>
          </p:nvSpPr>
          <p:spPr bwMode="auto">
            <a:xfrm>
              <a:off x="2475" y="1112"/>
              <a:ext cx="529" cy="336"/>
            </a:xfrm>
            <a:custGeom>
              <a:avLst/>
              <a:gdLst>
                <a:gd name="T0" fmla="*/ 0 w 529"/>
                <a:gd name="T1" fmla="*/ 312 h 336"/>
                <a:gd name="T2" fmla="*/ 0 w 529"/>
                <a:gd name="T3" fmla="*/ 304 h 336"/>
                <a:gd name="T4" fmla="*/ 0 w 529"/>
                <a:gd name="T5" fmla="*/ 288 h 336"/>
                <a:gd name="T6" fmla="*/ 16 w 529"/>
                <a:gd name="T7" fmla="*/ 96 h 336"/>
                <a:gd name="T8" fmla="*/ 24 w 529"/>
                <a:gd name="T9" fmla="*/ 0 h 336"/>
                <a:gd name="T10" fmla="*/ 24 w 529"/>
                <a:gd name="T11" fmla="*/ 9 h 336"/>
                <a:gd name="T12" fmla="*/ 32 w 529"/>
                <a:gd name="T13" fmla="*/ 9 h 336"/>
                <a:gd name="T14" fmla="*/ 280 w 529"/>
                <a:gd name="T15" fmla="*/ 17 h 336"/>
                <a:gd name="T16" fmla="*/ 441 w 529"/>
                <a:gd name="T17" fmla="*/ 24 h 336"/>
                <a:gd name="T18" fmla="*/ 473 w 529"/>
                <a:gd name="T19" fmla="*/ 24 h 336"/>
                <a:gd name="T20" fmla="*/ 481 w 529"/>
                <a:gd name="T21" fmla="*/ 24 h 336"/>
                <a:gd name="T22" fmla="*/ 489 w 529"/>
                <a:gd name="T23" fmla="*/ 57 h 336"/>
                <a:gd name="T24" fmla="*/ 489 w 529"/>
                <a:gd name="T25" fmla="*/ 72 h 336"/>
                <a:gd name="T26" fmla="*/ 489 w 529"/>
                <a:gd name="T27" fmla="*/ 112 h 336"/>
                <a:gd name="T28" fmla="*/ 489 w 529"/>
                <a:gd name="T29" fmla="*/ 136 h 336"/>
                <a:gd name="T30" fmla="*/ 497 w 529"/>
                <a:gd name="T31" fmla="*/ 144 h 336"/>
                <a:gd name="T32" fmla="*/ 505 w 529"/>
                <a:gd name="T33" fmla="*/ 152 h 336"/>
                <a:gd name="T34" fmla="*/ 505 w 529"/>
                <a:gd name="T35" fmla="*/ 184 h 336"/>
                <a:gd name="T36" fmla="*/ 505 w 529"/>
                <a:gd name="T37" fmla="*/ 200 h 336"/>
                <a:gd name="T38" fmla="*/ 505 w 529"/>
                <a:gd name="T39" fmla="*/ 216 h 336"/>
                <a:gd name="T40" fmla="*/ 505 w 529"/>
                <a:gd name="T41" fmla="*/ 224 h 336"/>
                <a:gd name="T42" fmla="*/ 513 w 529"/>
                <a:gd name="T43" fmla="*/ 240 h 336"/>
                <a:gd name="T44" fmla="*/ 513 w 529"/>
                <a:gd name="T45" fmla="*/ 256 h 336"/>
                <a:gd name="T46" fmla="*/ 513 w 529"/>
                <a:gd name="T47" fmla="*/ 280 h 336"/>
                <a:gd name="T48" fmla="*/ 521 w 529"/>
                <a:gd name="T49" fmla="*/ 288 h 336"/>
                <a:gd name="T50" fmla="*/ 529 w 529"/>
                <a:gd name="T51" fmla="*/ 304 h 336"/>
                <a:gd name="T52" fmla="*/ 529 w 529"/>
                <a:gd name="T53" fmla="*/ 328 h 336"/>
                <a:gd name="T54" fmla="*/ 529 w 529"/>
                <a:gd name="T55" fmla="*/ 336 h 336"/>
                <a:gd name="T56" fmla="*/ 505 w 529"/>
                <a:gd name="T57" fmla="*/ 336 h 336"/>
                <a:gd name="T58" fmla="*/ 296 w 529"/>
                <a:gd name="T59" fmla="*/ 328 h 336"/>
                <a:gd name="T60" fmla="*/ 16 w 529"/>
                <a:gd name="T61" fmla="*/ 312 h 336"/>
                <a:gd name="T62" fmla="*/ 0 w 529"/>
                <a:gd name="T63" fmla="*/ 312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29" h="336">
                  <a:moveTo>
                    <a:pt x="0" y="312"/>
                  </a:moveTo>
                  <a:lnTo>
                    <a:pt x="0" y="304"/>
                  </a:lnTo>
                  <a:lnTo>
                    <a:pt x="0" y="288"/>
                  </a:lnTo>
                  <a:lnTo>
                    <a:pt x="16" y="96"/>
                  </a:lnTo>
                  <a:lnTo>
                    <a:pt x="24" y="0"/>
                  </a:lnTo>
                  <a:lnTo>
                    <a:pt x="24" y="9"/>
                  </a:lnTo>
                  <a:lnTo>
                    <a:pt x="32" y="9"/>
                  </a:lnTo>
                  <a:lnTo>
                    <a:pt x="280" y="17"/>
                  </a:lnTo>
                  <a:lnTo>
                    <a:pt x="441" y="24"/>
                  </a:lnTo>
                  <a:lnTo>
                    <a:pt x="473" y="24"/>
                  </a:lnTo>
                  <a:lnTo>
                    <a:pt x="481" y="24"/>
                  </a:lnTo>
                  <a:lnTo>
                    <a:pt x="489" y="57"/>
                  </a:lnTo>
                  <a:lnTo>
                    <a:pt x="489" y="72"/>
                  </a:lnTo>
                  <a:lnTo>
                    <a:pt x="489" y="112"/>
                  </a:lnTo>
                  <a:lnTo>
                    <a:pt x="489" y="136"/>
                  </a:lnTo>
                  <a:lnTo>
                    <a:pt x="497" y="144"/>
                  </a:lnTo>
                  <a:lnTo>
                    <a:pt x="505" y="152"/>
                  </a:lnTo>
                  <a:lnTo>
                    <a:pt x="505" y="184"/>
                  </a:lnTo>
                  <a:lnTo>
                    <a:pt x="505" y="200"/>
                  </a:lnTo>
                  <a:lnTo>
                    <a:pt x="505" y="216"/>
                  </a:lnTo>
                  <a:lnTo>
                    <a:pt x="505" y="224"/>
                  </a:lnTo>
                  <a:lnTo>
                    <a:pt x="513" y="240"/>
                  </a:lnTo>
                  <a:lnTo>
                    <a:pt x="513" y="256"/>
                  </a:lnTo>
                  <a:lnTo>
                    <a:pt x="513" y="280"/>
                  </a:lnTo>
                  <a:lnTo>
                    <a:pt x="521" y="288"/>
                  </a:lnTo>
                  <a:lnTo>
                    <a:pt x="529" y="304"/>
                  </a:lnTo>
                  <a:lnTo>
                    <a:pt x="529" y="328"/>
                  </a:lnTo>
                  <a:lnTo>
                    <a:pt x="529" y="336"/>
                  </a:lnTo>
                  <a:lnTo>
                    <a:pt x="505" y="336"/>
                  </a:lnTo>
                  <a:lnTo>
                    <a:pt x="296" y="328"/>
                  </a:lnTo>
                  <a:lnTo>
                    <a:pt x="16" y="312"/>
                  </a:lnTo>
                  <a:lnTo>
                    <a:pt x="0" y="31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527" name="Freeform 95"/>
            <p:cNvSpPr>
              <a:spLocks/>
            </p:cNvSpPr>
            <p:nvPr/>
          </p:nvSpPr>
          <p:spPr bwMode="auto">
            <a:xfrm>
              <a:off x="2475" y="1112"/>
              <a:ext cx="529" cy="336"/>
            </a:xfrm>
            <a:custGeom>
              <a:avLst/>
              <a:gdLst>
                <a:gd name="T0" fmla="*/ 0 w 529"/>
                <a:gd name="T1" fmla="*/ 312 h 336"/>
                <a:gd name="T2" fmla="*/ 0 w 529"/>
                <a:gd name="T3" fmla="*/ 304 h 336"/>
                <a:gd name="T4" fmla="*/ 0 w 529"/>
                <a:gd name="T5" fmla="*/ 288 h 336"/>
                <a:gd name="T6" fmla="*/ 16 w 529"/>
                <a:gd name="T7" fmla="*/ 96 h 336"/>
                <a:gd name="T8" fmla="*/ 24 w 529"/>
                <a:gd name="T9" fmla="*/ 0 h 336"/>
                <a:gd name="T10" fmla="*/ 24 w 529"/>
                <a:gd name="T11" fmla="*/ 9 h 336"/>
                <a:gd name="T12" fmla="*/ 32 w 529"/>
                <a:gd name="T13" fmla="*/ 9 h 336"/>
                <a:gd name="T14" fmla="*/ 280 w 529"/>
                <a:gd name="T15" fmla="*/ 17 h 336"/>
                <a:gd name="T16" fmla="*/ 441 w 529"/>
                <a:gd name="T17" fmla="*/ 24 h 336"/>
                <a:gd name="T18" fmla="*/ 473 w 529"/>
                <a:gd name="T19" fmla="*/ 24 h 336"/>
                <a:gd name="T20" fmla="*/ 481 w 529"/>
                <a:gd name="T21" fmla="*/ 24 h 336"/>
                <a:gd name="T22" fmla="*/ 489 w 529"/>
                <a:gd name="T23" fmla="*/ 57 h 336"/>
                <a:gd name="T24" fmla="*/ 489 w 529"/>
                <a:gd name="T25" fmla="*/ 72 h 336"/>
                <a:gd name="T26" fmla="*/ 489 w 529"/>
                <a:gd name="T27" fmla="*/ 112 h 336"/>
                <a:gd name="T28" fmla="*/ 489 w 529"/>
                <a:gd name="T29" fmla="*/ 136 h 336"/>
                <a:gd name="T30" fmla="*/ 497 w 529"/>
                <a:gd name="T31" fmla="*/ 144 h 336"/>
                <a:gd name="T32" fmla="*/ 505 w 529"/>
                <a:gd name="T33" fmla="*/ 152 h 336"/>
                <a:gd name="T34" fmla="*/ 505 w 529"/>
                <a:gd name="T35" fmla="*/ 184 h 336"/>
                <a:gd name="T36" fmla="*/ 505 w 529"/>
                <a:gd name="T37" fmla="*/ 200 h 336"/>
                <a:gd name="T38" fmla="*/ 505 w 529"/>
                <a:gd name="T39" fmla="*/ 216 h 336"/>
                <a:gd name="T40" fmla="*/ 505 w 529"/>
                <a:gd name="T41" fmla="*/ 224 h 336"/>
                <a:gd name="T42" fmla="*/ 513 w 529"/>
                <a:gd name="T43" fmla="*/ 240 h 336"/>
                <a:gd name="T44" fmla="*/ 513 w 529"/>
                <a:gd name="T45" fmla="*/ 256 h 336"/>
                <a:gd name="T46" fmla="*/ 513 w 529"/>
                <a:gd name="T47" fmla="*/ 280 h 336"/>
                <a:gd name="T48" fmla="*/ 521 w 529"/>
                <a:gd name="T49" fmla="*/ 288 h 336"/>
                <a:gd name="T50" fmla="*/ 529 w 529"/>
                <a:gd name="T51" fmla="*/ 304 h 336"/>
                <a:gd name="T52" fmla="*/ 529 w 529"/>
                <a:gd name="T53" fmla="*/ 328 h 336"/>
                <a:gd name="T54" fmla="*/ 529 w 529"/>
                <a:gd name="T55" fmla="*/ 336 h 336"/>
                <a:gd name="T56" fmla="*/ 505 w 529"/>
                <a:gd name="T57" fmla="*/ 336 h 336"/>
                <a:gd name="T58" fmla="*/ 296 w 529"/>
                <a:gd name="T59" fmla="*/ 328 h 336"/>
                <a:gd name="T60" fmla="*/ 16 w 529"/>
                <a:gd name="T61" fmla="*/ 312 h 336"/>
                <a:gd name="T62" fmla="*/ 0 w 529"/>
                <a:gd name="T63" fmla="*/ 312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29" h="336">
                  <a:moveTo>
                    <a:pt x="0" y="312"/>
                  </a:moveTo>
                  <a:lnTo>
                    <a:pt x="0" y="304"/>
                  </a:lnTo>
                  <a:lnTo>
                    <a:pt x="0" y="288"/>
                  </a:lnTo>
                  <a:lnTo>
                    <a:pt x="16" y="96"/>
                  </a:lnTo>
                  <a:lnTo>
                    <a:pt x="24" y="0"/>
                  </a:lnTo>
                  <a:lnTo>
                    <a:pt x="24" y="9"/>
                  </a:lnTo>
                  <a:lnTo>
                    <a:pt x="32" y="9"/>
                  </a:lnTo>
                  <a:lnTo>
                    <a:pt x="280" y="17"/>
                  </a:lnTo>
                  <a:lnTo>
                    <a:pt x="441" y="24"/>
                  </a:lnTo>
                  <a:lnTo>
                    <a:pt x="473" y="24"/>
                  </a:lnTo>
                  <a:lnTo>
                    <a:pt x="481" y="24"/>
                  </a:lnTo>
                  <a:lnTo>
                    <a:pt x="489" y="57"/>
                  </a:lnTo>
                  <a:lnTo>
                    <a:pt x="489" y="72"/>
                  </a:lnTo>
                  <a:lnTo>
                    <a:pt x="489" y="112"/>
                  </a:lnTo>
                  <a:lnTo>
                    <a:pt x="489" y="136"/>
                  </a:lnTo>
                  <a:lnTo>
                    <a:pt x="497" y="144"/>
                  </a:lnTo>
                  <a:lnTo>
                    <a:pt x="505" y="152"/>
                  </a:lnTo>
                  <a:lnTo>
                    <a:pt x="505" y="184"/>
                  </a:lnTo>
                  <a:lnTo>
                    <a:pt x="505" y="200"/>
                  </a:lnTo>
                  <a:lnTo>
                    <a:pt x="505" y="216"/>
                  </a:lnTo>
                  <a:lnTo>
                    <a:pt x="505" y="224"/>
                  </a:lnTo>
                  <a:lnTo>
                    <a:pt x="513" y="240"/>
                  </a:lnTo>
                  <a:lnTo>
                    <a:pt x="513" y="256"/>
                  </a:lnTo>
                  <a:lnTo>
                    <a:pt x="513" y="280"/>
                  </a:lnTo>
                  <a:lnTo>
                    <a:pt x="521" y="288"/>
                  </a:lnTo>
                  <a:lnTo>
                    <a:pt x="529" y="304"/>
                  </a:lnTo>
                  <a:lnTo>
                    <a:pt x="529" y="328"/>
                  </a:lnTo>
                  <a:lnTo>
                    <a:pt x="529" y="336"/>
                  </a:lnTo>
                  <a:lnTo>
                    <a:pt x="505" y="336"/>
                  </a:lnTo>
                  <a:lnTo>
                    <a:pt x="296" y="328"/>
                  </a:lnTo>
                  <a:lnTo>
                    <a:pt x="16" y="312"/>
                  </a:lnTo>
                  <a:lnTo>
                    <a:pt x="0" y="312"/>
                  </a:lnTo>
                  <a:close/>
                </a:path>
              </a:pathLst>
            </a:custGeom>
            <a:grpFill/>
            <a:ln w="9525" cap="rnd">
              <a:solidFill>
                <a:srgbClr val="000000"/>
              </a:solidFill>
              <a:prstDash val="solid"/>
              <a:round/>
              <a:headEnd/>
              <a:tailEnd/>
            </a:ln>
          </p:spPr>
          <p:txBody>
            <a:bodyPr/>
            <a:lstStyle/>
            <a:p>
              <a:pPr fontAlgn="base">
                <a:spcBef>
                  <a:spcPct val="0"/>
                </a:spcBef>
                <a:spcAft>
                  <a:spcPct val="0"/>
                </a:spcAft>
              </a:pPr>
              <a:endParaRPr lang="en-US" dirty="0">
                <a:solidFill>
                  <a:srgbClr val="000000"/>
                </a:solidFill>
              </a:endParaRPr>
            </a:p>
          </p:txBody>
        </p:sp>
      </p:grpSp>
      <p:grpSp>
        <p:nvGrpSpPr>
          <p:cNvPr id="15" name="Group 99"/>
          <p:cNvGrpSpPr>
            <a:grpSpLocks/>
          </p:cNvGrpSpPr>
          <p:nvPr/>
        </p:nvGrpSpPr>
        <p:grpSpPr bwMode="auto">
          <a:xfrm>
            <a:off x="3890963" y="2157700"/>
            <a:ext cx="890587" cy="608013"/>
            <a:chOff x="2451" y="1424"/>
            <a:chExt cx="561" cy="383"/>
          </a:xfrm>
          <a:solidFill>
            <a:schemeClr val="bg1"/>
          </a:solidFill>
        </p:grpSpPr>
        <p:sp>
          <p:nvSpPr>
            <p:cNvPr id="402529" name="Freeform 97"/>
            <p:cNvSpPr>
              <a:spLocks/>
            </p:cNvSpPr>
            <p:nvPr/>
          </p:nvSpPr>
          <p:spPr bwMode="auto">
            <a:xfrm>
              <a:off x="2451" y="1424"/>
              <a:ext cx="561" cy="383"/>
            </a:xfrm>
            <a:custGeom>
              <a:avLst/>
              <a:gdLst>
                <a:gd name="T0" fmla="*/ 400 w 561"/>
                <a:gd name="T1" fmla="*/ 311 h 383"/>
                <a:gd name="T2" fmla="*/ 432 w 561"/>
                <a:gd name="T3" fmla="*/ 335 h 383"/>
                <a:gd name="T4" fmla="*/ 440 w 561"/>
                <a:gd name="T5" fmla="*/ 343 h 383"/>
                <a:gd name="T6" fmla="*/ 448 w 561"/>
                <a:gd name="T7" fmla="*/ 335 h 383"/>
                <a:gd name="T8" fmla="*/ 456 w 561"/>
                <a:gd name="T9" fmla="*/ 327 h 383"/>
                <a:gd name="T10" fmla="*/ 497 w 561"/>
                <a:gd name="T11" fmla="*/ 327 h 383"/>
                <a:gd name="T12" fmla="*/ 505 w 561"/>
                <a:gd name="T13" fmla="*/ 335 h 383"/>
                <a:gd name="T14" fmla="*/ 513 w 561"/>
                <a:gd name="T15" fmla="*/ 343 h 383"/>
                <a:gd name="T16" fmla="*/ 521 w 561"/>
                <a:gd name="T17" fmla="*/ 343 h 383"/>
                <a:gd name="T18" fmla="*/ 529 w 561"/>
                <a:gd name="T19" fmla="*/ 343 h 383"/>
                <a:gd name="T20" fmla="*/ 545 w 561"/>
                <a:gd name="T21" fmla="*/ 359 h 383"/>
                <a:gd name="T22" fmla="*/ 553 w 561"/>
                <a:gd name="T23" fmla="*/ 375 h 383"/>
                <a:gd name="T24" fmla="*/ 553 w 561"/>
                <a:gd name="T25" fmla="*/ 383 h 383"/>
                <a:gd name="T26" fmla="*/ 561 w 561"/>
                <a:gd name="T27" fmla="*/ 383 h 383"/>
                <a:gd name="T28" fmla="*/ 561 w 561"/>
                <a:gd name="T29" fmla="*/ 375 h 383"/>
                <a:gd name="T30" fmla="*/ 553 w 561"/>
                <a:gd name="T31" fmla="*/ 359 h 383"/>
                <a:gd name="T32" fmla="*/ 545 w 561"/>
                <a:gd name="T33" fmla="*/ 343 h 383"/>
                <a:gd name="T34" fmla="*/ 545 w 561"/>
                <a:gd name="T35" fmla="*/ 335 h 383"/>
                <a:gd name="T36" fmla="*/ 561 w 561"/>
                <a:gd name="T37" fmla="*/ 295 h 383"/>
                <a:gd name="T38" fmla="*/ 545 w 561"/>
                <a:gd name="T39" fmla="*/ 295 h 383"/>
                <a:gd name="T40" fmla="*/ 545 w 561"/>
                <a:gd name="T41" fmla="*/ 287 h 383"/>
                <a:gd name="T42" fmla="*/ 553 w 561"/>
                <a:gd name="T43" fmla="*/ 287 h 383"/>
                <a:gd name="T44" fmla="*/ 553 w 561"/>
                <a:gd name="T45" fmla="*/ 279 h 383"/>
                <a:gd name="T46" fmla="*/ 545 w 561"/>
                <a:gd name="T47" fmla="*/ 271 h 383"/>
                <a:gd name="T48" fmla="*/ 545 w 561"/>
                <a:gd name="T49" fmla="*/ 263 h 383"/>
                <a:gd name="T50" fmla="*/ 561 w 561"/>
                <a:gd name="T51" fmla="*/ 263 h 383"/>
                <a:gd name="T52" fmla="*/ 561 w 561"/>
                <a:gd name="T53" fmla="*/ 80 h 383"/>
                <a:gd name="T54" fmla="*/ 553 w 561"/>
                <a:gd name="T55" fmla="*/ 80 h 383"/>
                <a:gd name="T56" fmla="*/ 537 w 561"/>
                <a:gd name="T57" fmla="*/ 64 h 383"/>
                <a:gd name="T58" fmla="*/ 529 w 561"/>
                <a:gd name="T59" fmla="*/ 56 h 383"/>
                <a:gd name="T60" fmla="*/ 529 w 561"/>
                <a:gd name="T61" fmla="*/ 48 h 383"/>
                <a:gd name="T62" fmla="*/ 537 w 561"/>
                <a:gd name="T63" fmla="*/ 48 h 383"/>
                <a:gd name="T64" fmla="*/ 537 w 561"/>
                <a:gd name="T65" fmla="*/ 40 h 383"/>
                <a:gd name="T66" fmla="*/ 553 w 561"/>
                <a:gd name="T67" fmla="*/ 24 h 383"/>
                <a:gd name="T68" fmla="*/ 545 w 561"/>
                <a:gd name="T69" fmla="*/ 24 h 383"/>
                <a:gd name="T70" fmla="*/ 553 w 561"/>
                <a:gd name="T71" fmla="*/ 16 h 383"/>
                <a:gd name="T72" fmla="*/ 553 w 561"/>
                <a:gd name="T73" fmla="*/ 24 h 383"/>
                <a:gd name="T74" fmla="*/ 529 w 561"/>
                <a:gd name="T75" fmla="*/ 24 h 383"/>
                <a:gd name="T76" fmla="*/ 320 w 561"/>
                <a:gd name="T77" fmla="*/ 16 h 383"/>
                <a:gd name="T78" fmla="*/ 40 w 561"/>
                <a:gd name="T79" fmla="*/ 0 h 383"/>
                <a:gd name="T80" fmla="*/ 24 w 561"/>
                <a:gd name="T81" fmla="*/ 0 h 383"/>
                <a:gd name="T82" fmla="*/ 16 w 561"/>
                <a:gd name="T83" fmla="*/ 95 h 383"/>
                <a:gd name="T84" fmla="*/ 0 w 561"/>
                <a:gd name="T85" fmla="*/ 295 h 383"/>
                <a:gd name="T86" fmla="*/ 8 w 561"/>
                <a:gd name="T87" fmla="*/ 295 h 383"/>
                <a:gd name="T88" fmla="*/ 208 w 561"/>
                <a:gd name="T89" fmla="*/ 303 h 383"/>
                <a:gd name="T90" fmla="*/ 352 w 561"/>
                <a:gd name="T91" fmla="*/ 311 h 383"/>
                <a:gd name="T92" fmla="*/ 400 w 561"/>
                <a:gd name="T93" fmla="*/ 311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61" h="383">
                  <a:moveTo>
                    <a:pt x="400" y="311"/>
                  </a:moveTo>
                  <a:lnTo>
                    <a:pt x="432" y="335"/>
                  </a:lnTo>
                  <a:lnTo>
                    <a:pt x="440" y="343"/>
                  </a:lnTo>
                  <a:lnTo>
                    <a:pt x="448" y="335"/>
                  </a:lnTo>
                  <a:lnTo>
                    <a:pt x="456" y="327"/>
                  </a:lnTo>
                  <a:lnTo>
                    <a:pt x="497" y="327"/>
                  </a:lnTo>
                  <a:lnTo>
                    <a:pt x="505" y="335"/>
                  </a:lnTo>
                  <a:lnTo>
                    <a:pt x="513" y="343"/>
                  </a:lnTo>
                  <a:lnTo>
                    <a:pt x="521" y="343"/>
                  </a:lnTo>
                  <a:lnTo>
                    <a:pt x="529" y="343"/>
                  </a:lnTo>
                  <a:lnTo>
                    <a:pt x="545" y="359"/>
                  </a:lnTo>
                  <a:lnTo>
                    <a:pt x="553" y="375"/>
                  </a:lnTo>
                  <a:lnTo>
                    <a:pt x="553" y="383"/>
                  </a:lnTo>
                  <a:lnTo>
                    <a:pt x="561" y="383"/>
                  </a:lnTo>
                  <a:lnTo>
                    <a:pt x="561" y="375"/>
                  </a:lnTo>
                  <a:lnTo>
                    <a:pt x="553" y="359"/>
                  </a:lnTo>
                  <a:lnTo>
                    <a:pt x="545" y="343"/>
                  </a:lnTo>
                  <a:lnTo>
                    <a:pt x="545" y="335"/>
                  </a:lnTo>
                  <a:lnTo>
                    <a:pt x="561" y="295"/>
                  </a:lnTo>
                  <a:lnTo>
                    <a:pt x="545" y="295"/>
                  </a:lnTo>
                  <a:lnTo>
                    <a:pt x="545" y="287"/>
                  </a:lnTo>
                  <a:lnTo>
                    <a:pt x="553" y="287"/>
                  </a:lnTo>
                  <a:lnTo>
                    <a:pt x="553" y="279"/>
                  </a:lnTo>
                  <a:lnTo>
                    <a:pt x="545" y="271"/>
                  </a:lnTo>
                  <a:lnTo>
                    <a:pt x="545" y="263"/>
                  </a:lnTo>
                  <a:lnTo>
                    <a:pt x="561" y="263"/>
                  </a:lnTo>
                  <a:lnTo>
                    <a:pt x="561" y="80"/>
                  </a:lnTo>
                  <a:lnTo>
                    <a:pt x="553" y="80"/>
                  </a:lnTo>
                  <a:lnTo>
                    <a:pt x="537" y="64"/>
                  </a:lnTo>
                  <a:lnTo>
                    <a:pt x="529" y="56"/>
                  </a:lnTo>
                  <a:lnTo>
                    <a:pt x="529" y="48"/>
                  </a:lnTo>
                  <a:lnTo>
                    <a:pt x="537" y="48"/>
                  </a:lnTo>
                  <a:lnTo>
                    <a:pt x="537" y="40"/>
                  </a:lnTo>
                  <a:lnTo>
                    <a:pt x="553" y="24"/>
                  </a:lnTo>
                  <a:lnTo>
                    <a:pt x="545" y="24"/>
                  </a:lnTo>
                  <a:lnTo>
                    <a:pt x="553" y="16"/>
                  </a:lnTo>
                  <a:lnTo>
                    <a:pt x="553" y="24"/>
                  </a:lnTo>
                  <a:lnTo>
                    <a:pt x="529" y="24"/>
                  </a:lnTo>
                  <a:lnTo>
                    <a:pt x="320" y="16"/>
                  </a:lnTo>
                  <a:lnTo>
                    <a:pt x="40" y="0"/>
                  </a:lnTo>
                  <a:lnTo>
                    <a:pt x="24" y="0"/>
                  </a:lnTo>
                  <a:lnTo>
                    <a:pt x="16" y="95"/>
                  </a:lnTo>
                  <a:lnTo>
                    <a:pt x="0" y="295"/>
                  </a:lnTo>
                  <a:lnTo>
                    <a:pt x="8" y="295"/>
                  </a:lnTo>
                  <a:lnTo>
                    <a:pt x="208" y="303"/>
                  </a:lnTo>
                  <a:lnTo>
                    <a:pt x="352" y="311"/>
                  </a:lnTo>
                  <a:lnTo>
                    <a:pt x="400" y="31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530" name="Freeform 98"/>
            <p:cNvSpPr>
              <a:spLocks/>
            </p:cNvSpPr>
            <p:nvPr/>
          </p:nvSpPr>
          <p:spPr bwMode="auto">
            <a:xfrm>
              <a:off x="2451" y="1424"/>
              <a:ext cx="561" cy="383"/>
            </a:xfrm>
            <a:custGeom>
              <a:avLst/>
              <a:gdLst>
                <a:gd name="T0" fmla="*/ 400 w 561"/>
                <a:gd name="T1" fmla="*/ 311 h 383"/>
                <a:gd name="T2" fmla="*/ 432 w 561"/>
                <a:gd name="T3" fmla="*/ 335 h 383"/>
                <a:gd name="T4" fmla="*/ 440 w 561"/>
                <a:gd name="T5" fmla="*/ 343 h 383"/>
                <a:gd name="T6" fmla="*/ 448 w 561"/>
                <a:gd name="T7" fmla="*/ 335 h 383"/>
                <a:gd name="T8" fmla="*/ 456 w 561"/>
                <a:gd name="T9" fmla="*/ 327 h 383"/>
                <a:gd name="T10" fmla="*/ 497 w 561"/>
                <a:gd name="T11" fmla="*/ 327 h 383"/>
                <a:gd name="T12" fmla="*/ 505 w 561"/>
                <a:gd name="T13" fmla="*/ 335 h 383"/>
                <a:gd name="T14" fmla="*/ 513 w 561"/>
                <a:gd name="T15" fmla="*/ 343 h 383"/>
                <a:gd name="T16" fmla="*/ 521 w 561"/>
                <a:gd name="T17" fmla="*/ 343 h 383"/>
                <a:gd name="T18" fmla="*/ 529 w 561"/>
                <a:gd name="T19" fmla="*/ 343 h 383"/>
                <a:gd name="T20" fmla="*/ 545 w 561"/>
                <a:gd name="T21" fmla="*/ 359 h 383"/>
                <a:gd name="T22" fmla="*/ 553 w 561"/>
                <a:gd name="T23" fmla="*/ 375 h 383"/>
                <a:gd name="T24" fmla="*/ 553 w 561"/>
                <a:gd name="T25" fmla="*/ 383 h 383"/>
                <a:gd name="T26" fmla="*/ 561 w 561"/>
                <a:gd name="T27" fmla="*/ 383 h 383"/>
                <a:gd name="T28" fmla="*/ 561 w 561"/>
                <a:gd name="T29" fmla="*/ 375 h 383"/>
                <a:gd name="T30" fmla="*/ 553 w 561"/>
                <a:gd name="T31" fmla="*/ 359 h 383"/>
                <a:gd name="T32" fmla="*/ 545 w 561"/>
                <a:gd name="T33" fmla="*/ 343 h 383"/>
                <a:gd name="T34" fmla="*/ 545 w 561"/>
                <a:gd name="T35" fmla="*/ 335 h 383"/>
                <a:gd name="T36" fmla="*/ 561 w 561"/>
                <a:gd name="T37" fmla="*/ 295 h 383"/>
                <a:gd name="T38" fmla="*/ 545 w 561"/>
                <a:gd name="T39" fmla="*/ 295 h 383"/>
                <a:gd name="T40" fmla="*/ 545 w 561"/>
                <a:gd name="T41" fmla="*/ 287 h 383"/>
                <a:gd name="T42" fmla="*/ 553 w 561"/>
                <a:gd name="T43" fmla="*/ 287 h 383"/>
                <a:gd name="T44" fmla="*/ 553 w 561"/>
                <a:gd name="T45" fmla="*/ 279 h 383"/>
                <a:gd name="T46" fmla="*/ 545 w 561"/>
                <a:gd name="T47" fmla="*/ 271 h 383"/>
                <a:gd name="T48" fmla="*/ 545 w 561"/>
                <a:gd name="T49" fmla="*/ 263 h 383"/>
                <a:gd name="T50" fmla="*/ 561 w 561"/>
                <a:gd name="T51" fmla="*/ 263 h 383"/>
                <a:gd name="T52" fmla="*/ 561 w 561"/>
                <a:gd name="T53" fmla="*/ 80 h 383"/>
                <a:gd name="T54" fmla="*/ 553 w 561"/>
                <a:gd name="T55" fmla="*/ 80 h 383"/>
                <a:gd name="T56" fmla="*/ 537 w 561"/>
                <a:gd name="T57" fmla="*/ 64 h 383"/>
                <a:gd name="T58" fmla="*/ 529 w 561"/>
                <a:gd name="T59" fmla="*/ 56 h 383"/>
                <a:gd name="T60" fmla="*/ 529 w 561"/>
                <a:gd name="T61" fmla="*/ 48 h 383"/>
                <a:gd name="T62" fmla="*/ 537 w 561"/>
                <a:gd name="T63" fmla="*/ 48 h 383"/>
                <a:gd name="T64" fmla="*/ 537 w 561"/>
                <a:gd name="T65" fmla="*/ 40 h 383"/>
                <a:gd name="T66" fmla="*/ 553 w 561"/>
                <a:gd name="T67" fmla="*/ 24 h 383"/>
                <a:gd name="T68" fmla="*/ 545 w 561"/>
                <a:gd name="T69" fmla="*/ 24 h 383"/>
                <a:gd name="T70" fmla="*/ 553 w 561"/>
                <a:gd name="T71" fmla="*/ 16 h 383"/>
                <a:gd name="T72" fmla="*/ 553 w 561"/>
                <a:gd name="T73" fmla="*/ 24 h 383"/>
                <a:gd name="T74" fmla="*/ 529 w 561"/>
                <a:gd name="T75" fmla="*/ 24 h 383"/>
                <a:gd name="T76" fmla="*/ 320 w 561"/>
                <a:gd name="T77" fmla="*/ 16 h 383"/>
                <a:gd name="T78" fmla="*/ 40 w 561"/>
                <a:gd name="T79" fmla="*/ 0 h 383"/>
                <a:gd name="T80" fmla="*/ 24 w 561"/>
                <a:gd name="T81" fmla="*/ 0 h 383"/>
                <a:gd name="T82" fmla="*/ 16 w 561"/>
                <a:gd name="T83" fmla="*/ 95 h 383"/>
                <a:gd name="T84" fmla="*/ 0 w 561"/>
                <a:gd name="T85" fmla="*/ 295 h 383"/>
                <a:gd name="T86" fmla="*/ 8 w 561"/>
                <a:gd name="T87" fmla="*/ 295 h 383"/>
                <a:gd name="T88" fmla="*/ 208 w 561"/>
                <a:gd name="T89" fmla="*/ 303 h 383"/>
                <a:gd name="T90" fmla="*/ 352 w 561"/>
                <a:gd name="T91" fmla="*/ 311 h 383"/>
                <a:gd name="T92" fmla="*/ 400 w 561"/>
                <a:gd name="T93" fmla="*/ 311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61" h="383">
                  <a:moveTo>
                    <a:pt x="400" y="311"/>
                  </a:moveTo>
                  <a:lnTo>
                    <a:pt x="432" y="335"/>
                  </a:lnTo>
                  <a:lnTo>
                    <a:pt x="440" y="343"/>
                  </a:lnTo>
                  <a:lnTo>
                    <a:pt x="448" y="335"/>
                  </a:lnTo>
                  <a:lnTo>
                    <a:pt x="456" y="327"/>
                  </a:lnTo>
                  <a:lnTo>
                    <a:pt x="497" y="327"/>
                  </a:lnTo>
                  <a:lnTo>
                    <a:pt x="505" y="335"/>
                  </a:lnTo>
                  <a:lnTo>
                    <a:pt x="513" y="343"/>
                  </a:lnTo>
                  <a:lnTo>
                    <a:pt x="521" y="343"/>
                  </a:lnTo>
                  <a:lnTo>
                    <a:pt x="529" y="343"/>
                  </a:lnTo>
                  <a:lnTo>
                    <a:pt x="545" y="359"/>
                  </a:lnTo>
                  <a:lnTo>
                    <a:pt x="553" y="375"/>
                  </a:lnTo>
                  <a:lnTo>
                    <a:pt x="553" y="383"/>
                  </a:lnTo>
                  <a:lnTo>
                    <a:pt x="561" y="383"/>
                  </a:lnTo>
                  <a:lnTo>
                    <a:pt x="561" y="375"/>
                  </a:lnTo>
                  <a:lnTo>
                    <a:pt x="553" y="359"/>
                  </a:lnTo>
                  <a:lnTo>
                    <a:pt x="545" y="343"/>
                  </a:lnTo>
                  <a:lnTo>
                    <a:pt x="545" y="335"/>
                  </a:lnTo>
                  <a:lnTo>
                    <a:pt x="561" y="295"/>
                  </a:lnTo>
                  <a:lnTo>
                    <a:pt x="545" y="295"/>
                  </a:lnTo>
                  <a:lnTo>
                    <a:pt x="545" y="287"/>
                  </a:lnTo>
                  <a:lnTo>
                    <a:pt x="553" y="287"/>
                  </a:lnTo>
                  <a:lnTo>
                    <a:pt x="553" y="279"/>
                  </a:lnTo>
                  <a:lnTo>
                    <a:pt x="545" y="271"/>
                  </a:lnTo>
                  <a:lnTo>
                    <a:pt x="545" y="263"/>
                  </a:lnTo>
                  <a:lnTo>
                    <a:pt x="561" y="263"/>
                  </a:lnTo>
                  <a:lnTo>
                    <a:pt x="561" y="80"/>
                  </a:lnTo>
                  <a:lnTo>
                    <a:pt x="553" y="80"/>
                  </a:lnTo>
                  <a:lnTo>
                    <a:pt x="537" y="64"/>
                  </a:lnTo>
                  <a:lnTo>
                    <a:pt x="529" y="56"/>
                  </a:lnTo>
                  <a:lnTo>
                    <a:pt x="529" y="48"/>
                  </a:lnTo>
                  <a:lnTo>
                    <a:pt x="537" y="48"/>
                  </a:lnTo>
                  <a:lnTo>
                    <a:pt x="537" y="40"/>
                  </a:lnTo>
                  <a:lnTo>
                    <a:pt x="553" y="24"/>
                  </a:lnTo>
                  <a:lnTo>
                    <a:pt x="545" y="24"/>
                  </a:lnTo>
                  <a:lnTo>
                    <a:pt x="553" y="16"/>
                  </a:lnTo>
                  <a:lnTo>
                    <a:pt x="553" y="24"/>
                  </a:lnTo>
                  <a:lnTo>
                    <a:pt x="529" y="24"/>
                  </a:lnTo>
                  <a:lnTo>
                    <a:pt x="320" y="16"/>
                  </a:lnTo>
                  <a:lnTo>
                    <a:pt x="40" y="0"/>
                  </a:lnTo>
                  <a:lnTo>
                    <a:pt x="24" y="0"/>
                  </a:lnTo>
                  <a:lnTo>
                    <a:pt x="16" y="95"/>
                  </a:lnTo>
                  <a:lnTo>
                    <a:pt x="0" y="295"/>
                  </a:lnTo>
                  <a:lnTo>
                    <a:pt x="8" y="295"/>
                  </a:lnTo>
                  <a:lnTo>
                    <a:pt x="208" y="303"/>
                  </a:lnTo>
                  <a:lnTo>
                    <a:pt x="352" y="311"/>
                  </a:lnTo>
                  <a:lnTo>
                    <a:pt x="400" y="311"/>
                  </a:lnTo>
                  <a:close/>
                </a:path>
              </a:pathLst>
            </a:custGeom>
            <a:grpFill/>
            <a:ln w="9525" cap="rnd">
              <a:solidFill>
                <a:srgbClr val="000000"/>
              </a:solidFill>
              <a:prstDash val="solid"/>
              <a:round/>
              <a:headEnd/>
              <a:tailEnd/>
            </a:ln>
          </p:spPr>
          <p:txBody>
            <a:bodyPr/>
            <a:lstStyle/>
            <a:p>
              <a:pPr fontAlgn="base">
                <a:spcBef>
                  <a:spcPct val="0"/>
                </a:spcBef>
                <a:spcAft>
                  <a:spcPct val="0"/>
                </a:spcAft>
              </a:pPr>
              <a:endParaRPr lang="en-US" dirty="0">
                <a:solidFill>
                  <a:srgbClr val="000000"/>
                </a:solidFill>
              </a:endParaRPr>
            </a:p>
          </p:txBody>
        </p:sp>
      </p:grpSp>
      <p:grpSp>
        <p:nvGrpSpPr>
          <p:cNvPr id="16" name="Group 102"/>
          <p:cNvGrpSpPr>
            <a:grpSpLocks/>
          </p:cNvGrpSpPr>
          <p:nvPr/>
        </p:nvGrpSpPr>
        <p:grpSpPr bwMode="auto">
          <a:xfrm>
            <a:off x="3852863" y="2626013"/>
            <a:ext cx="1055687" cy="519112"/>
            <a:chOff x="2427" y="1719"/>
            <a:chExt cx="665" cy="327"/>
          </a:xfrm>
          <a:gradFill>
            <a:gsLst>
              <a:gs pos="90000">
                <a:schemeClr val="accent3"/>
              </a:gs>
              <a:gs pos="0">
                <a:schemeClr val="bg1">
                  <a:lumMod val="75000"/>
                </a:schemeClr>
              </a:gs>
            </a:gsLst>
            <a:lin ang="16200000" scaled="0"/>
          </a:gradFill>
        </p:grpSpPr>
        <p:sp>
          <p:nvSpPr>
            <p:cNvPr id="402532" name="Freeform 100"/>
            <p:cNvSpPr>
              <a:spLocks/>
            </p:cNvSpPr>
            <p:nvPr/>
          </p:nvSpPr>
          <p:spPr bwMode="auto">
            <a:xfrm>
              <a:off x="2427" y="1719"/>
              <a:ext cx="665" cy="327"/>
            </a:xfrm>
            <a:custGeom>
              <a:avLst/>
              <a:gdLst>
                <a:gd name="T0" fmla="*/ 665 w 665"/>
                <a:gd name="T1" fmla="*/ 327 h 327"/>
                <a:gd name="T2" fmla="*/ 649 w 665"/>
                <a:gd name="T3" fmla="*/ 303 h 327"/>
                <a:gd name="T4" fmla="*/ 641 w 665"/>
                <a:gd name="T5" fmla="*/ 295 h 327"/>
                <a:gd name="T6" fmla="*/ 641 w 665"/>
                <a:gd name="T7" fmla="*/ 287 h 327"/>
                <a:gd name="T8" fmla="*/ 633 w 665"/>
                <a:gd name="T9" fmla="*/ 264 h 327"/>
                <a:gd name="T10" fmla="*/ 625 w 665"/>
                <a:gd name="T11" fmla="*/ 264 h 327"/>
                <a:gd name="T12" fmla="*/ 625 w 665"/>
                <a:gd name="T13" fmla="*/ 231 h 327"/>
                <a:gd name="T14" fmla="*/ 625 w 665"/>
                <a:gd name="T15" fmla="*/ 224 h 327"/>
                <a:gd name="T16" fmla="*/ 625 w 665"/>
                <a:gd name="T17" fmla="*/ 216 h 327"/>
                <a:gd name="T18" fmla="*/ 625 w 665"/>
                <a:gd name="T19" fmla="*/ 207 h 327"/>
                <a:gd name="T20" fmla="*/ 617 w 665"/>
                <a:gd name="T21" fmla="*/ 183 h 327"/>
                <a:gd name="T22" fmla="*/ 617 w 665"/>
                <a:gd name="T23" fmla="*/ 176 h 327"/>
                <a:gd name="T24" fmla="*/ 609 w 665"/>
                <a:gd name="T25" fmla="*/ 176 h 327"/>
                <a:gd name="T26" fmla="*/ 609 w 665"/>
                <a:gd name="T27" fmla="*/ 160 h 327"/>
                <a:gd name="T28" fmla="*/ 609 w 665"/>
                <a:gd name="T29" fmla="*/ 128 h 327"/>
                <a:gd name="T30" fmla="*/ 593 w 665"/>
                <a:gd name="T31" fmla="*/ 120 h 327"/>
                <a:gd name="T32" fmla="*/ 585 w 665"/>
                <a:gd name="T33" fmla="*/ 112 h 327"/>
                <a:gd name="T34" fmla="*/ 585 w 665"/>
                <a:gd name="T35" fmla="*/ 104 h 327"/>
                <a:gd name="T36" fmla="*/ 585 w 665"/>
                <a:gd name="T37" fmla="*/ 96 h 327"/>
                <a:gd name="T38" fmla="*/ 585 w 665"/>
                <a:gd name="T39" fmla="*/ 88 h 327"/>
                <a:gd name="T40" fmla="*/ 569 w 665"/>
                <a:gd name="T41" fmla="*/ 72 h 327"/>
                <a:gd name="T42" fmla="*/ 569 w 665"/>
                <a:gd name="T43" fmla="*/ 64 h 327"/>
                <a:gd name="T44" fmla="*/ 553 w 665"/>
                <a:gd name="T45" fmla="*/ 48 h 327"/>
                <a:gd name="T46" fmla="*/ 545 w 665"/>
                <a:gd name="T47" fmla="*/ 48 h 327"/>
                <a:gd name="T48" fmla="*/ 537 w 665"/>
                <a:gd name="T49" fmla="*/ 48 h 327"/>
                <a:gd name="T50" fmla="*/ 529 w 665"/>
                <a:gd name="T51" fmla="*/ 40 h 327"/>
                <a:gd name="T52" fmla="*/ 521 w 665"/>
                <a:gd name="T53" fmla="*/ 32 h 327"/>
                <a:gd name="T54" fmla="*/ 480 w 665"/>
                <a:gd name="T55" fmla="*/ 32 h 327"/>
                <a:gd name="T56" fmla="*/ 472 w 665"/>
                <a:gd name="T57" fmla="*/ 40 h 327"/>
                <a:gd name="T58" fmla="*/ 464 w 665"/>
                <a:gd name="T59" fmla="*/ 48 h 327"/>
                <a:gd name="T60" fmla="*/ 456 w 665"/>
                <a:gd name="T61" fmla="*/ 40 h 327"/>
                <a:gd name="T62" fmla="*/ 424 w 665"/>
                <a:gd name="T63" fmla="*/ 16 h 327"/>
                <a:gd name="T64" fmla="*/ 303 w 665"/>
                <a:gd name="T65" fmla="*/ 12 h 327"/>
                <a:gd name="T66" fmla="*/ 55 w 665"/>
                <a:gd name="T67" fmla="*/ 0 h 327"/>
                <a:gd name="T68" fmla="*/ 24 w 665"/>
                <a:gd name="T69" fmla="*/ 0 h 327"/>
                <a:gd name="T70" fmla="*/ 0 w 665"/>
                <a:gd name="T71" fmla="*/ 200 h 327"/>
                <a:gd name="T72" fmla="*/ 160 w 665"/>
                <a:gd name="T73" fmla="*/ 216 h 327"/>
                <a:gd name="T74" fmla="*/ 152 w 665"/>
                <a:gd name="T75" fmla="*/ 311 h 327"/>
                <a:gd name="T76" fmla="*/ 184 w 665"/>
                <a:gd name="T77" fmla="*/ 319 h 327"/>
                <a:gd name="T78" fmla="*/ 424 w 665"/>
                <a:gd name="T79" fmla="*/ 327 h 327"/>
                <a:gd name="T80" fmla="*/ 649 w 665"/>
                <a:gd name="T81" fmla="*/ 327 h 327"/>
                <a:gd name="T82" fmla="*/ 665 w 665"/>
                <a:gd name="T83" fmla="*/ 327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65" h="327">
                  <a:moveTo>
                    <a:pt x="665" y="327"/>
                  </a:moveTo>
                  <a:lnTo>
                    <a:pt x="649" y="303"/>
                  </a:lnTo>
                  <a:lnTo>
                    <a:pt x="641" y="295"/>
                  </a:lnTo>
                  <a:lnTo>
                    <a:pt x="641" y="287"/>
                  </a:lnTo>
                  <a:lnTo>
                    <a:pt x="633" y="264"/>
                  </a:lnTo>
                  <a:lnTo>
                    <a:pt x="625" y="264"/>
                  </a:lnTo>
                  <a:lnTo>
                    <a:pt x="625" y="231"/>
                  </a:lnTo>
                  <a:lnTo>
                    <a:pt x="625" y="224"/>
                  </a:lnTo>
                  <a:lnTo>
                    <a:pt x="625" y="216"/>
                  </a:lnTo>
                  <a:lnTo>
                    <a:pt x="625" y="207"/>
                  </a:lnTo>
                  <a:lnTo>
                    <a:pt x="617" y="183"/>
                  </a:lnTo>
                  <a:lnTo>
                    <a:pt x="617" y="176"/>
                  </a:lnTo>
                  <a:lnTo>
                    <a:pt x="609" y="176"/>
                  </a:lnTo>
                  <a:lnTo>
                    <a:pt x="609" y="160"/>
                  </a:lnTo>
                  <a:lnTo>
                    <a:pt x="609" y="128"/>
                  </a:lnTo>
                  <a:lnTo>
                    <a:pt x="593" y="120"/>
                  </a:lnTo>
                  <a:lnTo>
                    <a:pt x="585" y="112"/>
                  </a:lnTo>
                  <a:lnTo>
                    <a:pt x="585" y="104"/>
                  </a:lnTo>
                  <a:lnTo>
                    <a:pt x="585" y="96"/>
                  </a:lnTo>
                  <a:lnTo>
                    <a:pt x="585" y="88"/>
                  </a:lnTo>
                  <a:lnTo>
                    <a:pt x="569" y="72"/>
                  </a:lnTo>
                  <a:lnTo>
                    <a:pt x="569" y="64"/>
                  </a:lnTo>
                  <a:lnTo>
                    <a:pt x="553" y="48"/>
                  </a:lnTo>
                  <a:lnTo>
                    <a:pt x="545" y="48"/>
                  </a:lnTo>
                  <a:lnTo>
                    <a:pt x="537" y="48"/>
                  </a:lnTo>
                  <a:lnTo>
                    <a:pt x="529" y="40"/>
                  </a:lnTo>
                  <a:lnTo>
                    <a:pt x="521" y="32"/>
                  </a:lnTo>
                  <a:lnTo>
                    <a:pt x="480" y="32"/>
                  </a:lnTo>
                  <a:lnTo>
                    <a:pt x="472" y="40"/>
                  </a:lnTo>
                  <a:lnTo>
                    <a:pt x="464" y="48"/>
                  </a:lnTo>
                  <a:lnTo>
                    <a:pt x="456" y="40"/>
                  </a:lnTo>
                  <a:lnTo>
                    <a:pt x="424" y="16"/>
                  </a:lnTo>
                  <a:lnTo>
                    <a:pt x="303" y="12"/>
                  </a:lnTo>
                  <a:lnTo>
                    <a:pt x="55" y="0"/>
                  </a:lnTo>
                  <a:lnTo>
                    <a:pt x="24" y="0"/>
                  </a:lnTo>
                  <a:lnTo>
                    <a:pt x="0" y="200"/>
                  </a:lnTo>
                  <a:lnTo>
                    <a:pt x="160" y="216"/>
                  </a:lnTo>
                  <a:lnTo>
                    <a:pt x="152" y="311"/>
                  </a:lnTo>
                  <a:lnTo>
                    <a:pt x="184" y="319"/>
                  </a:lnTo>
                  <a:lnTo>
                    <a:pt x="424" y="327"/>
                  </a:lnTo>
                  <a:lnTo>
                    <a:pt x="649" y="327"/>
                  </a:lnTo>
                  <a:lnTo>
                    <a:pt x="665" y="327"/>
                  </a:lnTo>
                  <a:close/>
                </a:path>
              </a:pathLst>
            </a:custGeom>
            <a:grpFill/>
            <a:ln w="9525">
              <a:solidFill>
                <a:schemeClr val="tx1"/>
              </a:solidFill>
              <a:round/>
              <a:headEnd/>
              <a:tailEnd/>
            </a:ln>
            <a:extLst/>
          </p:spPr>
          <p:txBody>
            <a:bodyPr/>
            <a:lstStyle/>
            <a:p>
              <a:pPr fontAlgn="base">
                <a:spcBef>
                  <a:spcPct val="0"/>
                </a:spcBef>
                <a:spcAft>
                  <a:spcPct val="0"/>
                </a:spcAft>
              </a:pPr>
              <a:endParaRPr lang="en-US" dirty="0">
                <a:solidFill>
                  <a:srgbClr val="000000"/>
                </a:solidFill>
              </a:endParaRPr>
            </a:p>
          </p:txBody>
        </p:sp>
        <p:sp>
          <p:nvSpPr>
            <p:cNvPr id="402533" name="Freeform 101"/>
            <p:cNvSpPr>
              <a:spLocks/>
            </p:cNvSpPr>
            <p:nvPr/>
          </p:nvSpPr>
          <p:spPr bwMode="auto">
            <a:xfrm>
              <a:off x="2427" y="1719"/>
              <a:ext cx="665" cy="327"/>
            </a:xfrm>
            <a:custGeom>
              <a:avLst/>
              <a:gdLst>
                <a:gd name="T0" fmla="*/ 665 w 665"/>
                <a:gd name="T1" fmla="*/ 327 h 327"/>
                <a:gd name="T2" fmla="*/ 649 w 665"/>
                <a:gd name="T3" fmla="*/ 303 h 327"/>
                <a:gd name="T4" fmla="*/ 641 w 665"/>
                <a:gd name="T5" fmla="*/ 295 h 327"/>
                <a:gd name="T6" fmla="*/ 641 w 665"/>
                <a:gd name="T7" fmla="*/ 287 h 327"/>
                <a:gd name="T8" fmla="*/ 633 w 665"/>
                <a:gd name="T9" fmla="*/ 264 h 327"/>
                <a:gd name="T10" fmla="*/ 625 w 665"/>
                <a:gd name="T11" fmla="*/ 264 h 327"/>
                <a:gd name="T12" fmla="*/ 625 w 665"/>
                <a:gd name="T13" fmla="*/ 231 h 327"/>
                <a:gd name="T14" fmla="*/ 625 w 665"/>
                <a:gd name="T15" fmla="*/ 224 h 327"/>
                <a:gd name="T16" fmla="*/ 625 w 665"/>
                <a:gd name="T17" fmla="*/ 216 h 327"/>
                <a:gd name="T18" fmla="*/ 625 w 665"/>
                <a:gd name="T19" fmla="*/ 207 h 327"/>
                <a:gd name="T20" fmla="*/ 617 w 665"/>
                <a:gd name="T21" fmla="*/ 183 h 327"/>
                <a:gd name="T22" fmla="*/ 617 w 665"/>
                <a:gd name="T23" fmla="*/ 176 h 327"/>
                <a:gd name="T24" fmla="*/ 609 w 665"/>
                <a:gd name="T25" fmla="*/ 176 h 327"/>
                <a:gd name="T26" fmla="*/ 609 w 665"/>
                <a:gd name="T27" fmla="*/ 160 h 327"/>
                <a:gd name="T28" fmla="*/ 609 w 665"/>
                <a:gd name="T29" fmla="*/ 128 h 327"/>
                <a:gd name="T30" fmla="*/ 593 w 665"/>
                <a:gd name="T31" fmla="*/ 120 h 327"/>
                <a:gd name="T32" fmla="*/ 585 w 665"/>
                <a:gd name="T33" fmla="*/ 112 h 327"/>
                <a:gd name="T34" fmla="*/ 585 w 665"/>
                <a:gd name="T35" fmla="*/ 104 h 327"/>
                <a:gd name="T36" fmla="*/ 585 w 665"/>
                <a:gd name="T37" fmla="*/ 96 h 327"/>
                <a:gd name="T38" fmla="*/ 585 w 665"/>
                <a:gd name="T39" fmla="*/ 88 h 327"/>
                <a:gd name="T40" fmla="*/ 569 w 665"/>
                <a:gd name="T41" fmla="*/ 72 h 327"/>
                <a:gd name="T42" fmla="*/ 569 w 665"/>
                <a:gd name="T43" fmla="*/ 64 h 327"/>
                <a:gd name="T44" fmla="*/ 553 w 665"/>
                <a:gd name="T45" fmla="*/ 48 h 327"/>
                <a:gd name="T46" fmla="*/ 545 w 665"/>
                <a:gd name="T47" fmla="*/ 48 h 327"/>
                <a:gd name="T48" fmla="*/ 537 w 665"/>
                <a:gd name="T49" fmla="*/ 48 h 327"/>
                <a:gd name="T50" fmla="*/ 529 w 665"/>
                <a:gd name="T51" fmla="*/ 40 h 327"/>
                <a:gd name="T52" fmla="*/ 521 w 665"/>
                <a:gd name="T53" fmla="*/ 32 h 327"/>
                <a:gd name="T54" fmla="*/ 480 w 665"/>
                <a:gd name="T55" fmla="*/ 32 h 327"/>
                <a:gd name="T56" fmla="*/ 472 w 665"/>
                <a:gd name="T57" fmla="*/ 40 h 327"/>
                <a:gd name="T58" fmla="*/ 464 w 665"/>
                <a:gd name="T59" fmla="*/ 48 h 327"/>
                <a:gd name="T60" fmla="*/ 456 w 665"/>
                <a:gd name="T61" fmla="*/ 40 h 327"/>
                <a:gd name="T62" fmla="*/ 424 w 665"/>
                <a:gd name="T63" fmla="*/ 16 h 327"/>
                <a:gd name="T64" fmla="*/ 303 w 665"/>
                <a:gd name="T65" fmla="*/ 12 h 327"/>
                <a:gd name="T66" fmla="*/ 55 w 665"/>
                <a:gd name="T67" fmla="*/ 0 h 327"/>
                <a:gd name="T68" fmla="*/ 24 w 665"/>
                <a:gd name="T69" fmla="*/ 0 h 327"/>
                <a:gd name="T70" fmla="*/ 0 w 665"/>
                <a:gd name="T71" fmla="*/ 200 h 327"/>
                <a:gd name="T72" fmla="*/ 160 w 665"/>
                <a:gd name="T73" fmla="*/ 216 h 327"/>
                <a:gd name="T74" fmla="*/ 152 w 665"/>
                <a:gd name="T75" fmla="*/ 311 h 327"/>
                <a:gd name="T76" fmla="*/ 184 w 665"/>
                <a:gd name="T77" fmla="*/ 319 h 327"/>
                <a:gd name="T78" fmla="*/ 424 w 665"/>
                <a:gd name="T79" fmla="*/ 327 h 327"/>
                <a:gd name="T80" fmla="*/ 649 w 665"/>
                <a:gd name="T81" fmla="*/ 327 h 327"/>
                <a:gd name="T82" fmla="*/ 665 w 665"/>
                <a:gd name="T83" fmla="*/ 327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65" h="327">
                  <a:moveTo>
                    <a:pt x="665" y="327"/>
                  </a:moveTo>
                  <a:lnTo>
                    <a:pt x="649" y="303"/>
                  </a:lnTo>
                  <a:lnTo>
                    <a:pt x="641" y="295"/>
                  </a:lnTo>
                  <a:lnTo>
                    <a:pt x="641" y="287"/>
                  </a:lnTo>
                  <a:lnTo>
                    <a:pt x="633" y="264"/>
                  </a:lnTo>
                  <a:lnTo>
                    <a:pt x="625" y="264"/>
                  </a:lnTo>
                  <a:lnTo>
                    <a:pt x="625" y="231"/>
                  </a:lnTo>
                  <a:lnTo>
                    <a:pt x="625" y="224"/>
                  </a:lnTo>
                  <a:lnTo>
                    <a:pt x="625" y="216"/>
                  </a:lnTo>
                  <a:lnTo>
                    <a:pt x="625" y="207"/>
                  </a:lnTo>
                  <a:lnTo>
                    <a:pt x="617" y="183"/>
                  </a:lnTo>
                  <a:lnTo>
                    <a:pt x="617" y="176"/>
                  </a:lnTo>
                  <a:lnTo>
                    <a:pt x="609" y="176"/>
                  </a:lnTo>
                  <a:lnTo>
                    <a:pt x="609" y="160"/>
                  </a:lnTo>
                  <a:lnTo>
                    <a:pt x="609" y="128"/>
                  </a:lnTo>
                  <a:lnTo>
                    <a:pt x="593" y="120"/>
                  </a:lnTo>
                  <a:lnTo>
                    <a:pt x="585" y="112"/>
                  </a:lnTo>
                  <a:lnTo>
                    <a:pt x="585" y="104"/>
                  </a:lnTo>
                  <a:lnTo>
                    <a:pt x="585" y="96"/>
                  </a:lnTo>
                  <a:lnTo>
                    <a:pt x="585" y="88"/>
                  </a:lnTo>
                  <a:lnTo>
                    <a:pt x="569" y="72"/>
                  </a:lnTo>
                  <a:lnTo>
                    <a:pt x="569" y="64"/>
                  </a:lnTo>
                  <a:lnTo>
                    <a:pt x="553" y="48"/>
                  </a:lnTo>
                  <a:lnTo>
                    <a:pt x="545" y="48"/>
                  </a:lnTo>
                  <a:lnTo>
                    <a:pt x="537" y="48"/>
                  </a:lnTo>
                  <a:lnTo>
                    <a:pt x="529" y="40"/>
                  </a:lnTo>
                  <a:lnTo>
                    <a:pt x="521" y="32"/>
                  </a:lnTo>
                  <a:lnTo>
                    <a:pt x="480" y="32"/>
                  </a:lnTo>
                  <a:lnTo>
                    <a:pt x="472" y="40"/>
                  </a:lnTo>
                  <a:lnTo>
                    <a:pt x="464" y="48"/>
                  </a:lnTo>
                  <a:lnTo>
                    <a:pt x="456" y="40"/>
                  </a:lnTo>
                  <a:lnTo>
                    <a:pt x="424" y="16"/>
                  </a:lnTo>
                  <a:lnTo>
                    <a:pt x="303" y="12"/>
                  </a:lnTo>
                  <a:lnTo>
                    <a:pt x="55" y="0"/>
                  </a:lnTo>
                  <a:lnTo>
                    <a:pt x="24" y="0"/>
                  </a:lnTo>
                  <a:lnTo>
                    <a:pt x="0" y="200"/>
                  </a:lnTo>
                  <a:lnTo>
                    <a:pt x="160" y="216"/>
                  </a:lnTo>
                  <a:lnTo>
                    <a:pt x="152" y="311"/>
                  </a:lnTo>
                  <a:lnTo>
                    <a:pt x="184" y="319"/>
                  </a:lnTo>
                  <a:lnTo>
                    <a:pt x="424" y="327"/>
                  </a:lnTo>
                  <a:lnTo>
                    <a:pt x="649" y="327"/>
                  </a:lnTo>
                  <a:lnTo>
                    <a:pt x="665" y="327"/>
                  </a:lnTo>
                  <a:close/>
                </a:path>
              </a:pathLst>
            </a:custGeom>
            <a:grpFill/>
            <a:ln w="9525" cap="rnd">
              <a:solidFill>
                <a:schemeClr val="tx1"/>
              </a:solidFill>
              <a:prstDash val="solid"/>
              <a:round/>
              <a:headEnd/>
              <a:tailEnd/>
            </a:ln>
          </p:spPr>
          <p:txBody>
            <a:bodyPr/>
            <a:lstStyle/>
            <a:p>
              <a:pPr fontAlgn="base">
                <a:spcBef>
                  <a:spcPct val="0"/>
                </a:spcBef>
                <a:spcAft>
                  <a:spcPct val="0"/>
                </a:spcAft>
              </a:pPr>
              <a:endParaRPr lang="en-US" dirty="0">
                <a:solidFill>
                  <a:srgbClr val="000000"/>
                </a:solidFill>
              </a:endParaRPr>
            </a:p>
          </p:txBody>
        </p:sp>
      </p:grpSp>
      <p:grpSp>
        <p:nvGrpSpPr>
          <p:cNvPr id="17" name="Group 105"/>
          <p:cNvGrpSpPr>
            <a:grpSpLocks/>
          </p:cNvGrpSpPr>
          <p:nvPr/>
        </p:nvGrpSpPr>
        <p:grpSpPr bwMode="auto">
          <a:xfrm>
            <a:off x="4056063" y="3119725"/>
            <a:ext cx="941387" cy="506413"/>
            <a:chOff x="2555" y="2030"/>
            <a:chExt cx="593" cy="319"/>
          </a:xfrm>
          <a:solidFill>
            <a:schemeClr val="bg1"/>
          </a:solidFill>
        </p:grpSpPr>
        <p:sp>
          <p:nvSpPr>
            <p:cNvPr id="402535" name="Freeform 103"/>
            <p:cNvSpPr>
              <a:spLocks/>
            </p:cNvSpPr>
            <p:nvPr/>
          </p:nvSpPr>
          <p:spPr bwMode="auto">
            <a:xfrm>
              <a:off x="2555" y="2030"/>
              <a:ext cx="593" cy="319"/>
            </a:xfrm>
            <a:custGeom>
              <a:avLst/>
              <a:gdLst>
                <a:gd name="T0" fmla="*/ 0 w 593"/>
                <a:gd name="T1" fmla="*/ 312 h 319"/>
                <a:gd name="T2" fmla="*/ 24 w 593"/>
                <a:gd name="T3" fmla="*/ 0 h 319"/>
                <a:gd name="T4" fmla="*/ 56 w 593"/>
                <a:gd name="T5" fmla="*/ 8 h 319"/>
                <a:gd name="T6" fmla="*/ 296 w 593"/>
                <a:gd name="T7" fmla="*/ 16 h 319"/>
                <a:gd name="T8" fmla="*/ 521 w 593"/>
                <a:gd name="T9" fmla="*/ 16 h 319"/>
                <a:gd name="T10" fmla="*/ 537 w 593"/>
                <a:gd name="T11" fmla="*/ 16 h 319"/>
                <a:gd name="T12" fmla="*/ 529 w 593"/>
                <a:gd name="T13" fmla="*/ 16 h 319"/>
                <a:gd name="T14" fmla="*/ 545 w 593"/>
                <a:gd name="T15" fmla="*/ 24 h 319"/>
                <a:gd name="T16" fmla="*/ 553 w 593"/>
                <a:gd name="T17" fmla="*/ 32 h 319"/>
                <a:gd name="T18" fmla="*/ 561 w 593"/>
                <a:gd name="T19" fmla="*/ 24 h 319"/>
                <a:gd name="T20" fmla="*/ 561 w 593"/>
                <a:gd name="T21" fmla="*/ 32 h 319"/>
                <a:gd name="T22" fmla="*/ 569 w 593"/>
                <a:gd name="T23" fmla="*/ 32 h 319"/>
                <a:gd name="T24" fmla="*/ 569 w 593"/>
                <a:gd name="T25" fmla="*/ 40 h 319"/>
                <a:gd name="T26" fmla="*/ 569 w 593"/>
                <a:gd name="T27" fmla="*/ 48 h 319"/>
                <a:gd name="T28" fmla="*/ 553 w 593"/>
                <a:gd name="T29" fmla="*/ 56 h 319"/>
                <a:gd name="T30" fmla="*/ 553 w 593"/>
                <a:gd name="T31" fmla="*/ 64 h 319"/>
                <a:gd name="T32" fmla="*/ 569 w 593"/>
                <a:gd name="T33" fmla="*/ 72 h 319"/>
                <a:gd name="T34" fmla="*/ 569 w 593"/>
                <a:gd name="T35" fmla="*/ 80 h 319"/>
                <a:gd name="T36" fmla="*/ 569 w 593"/>
                <a:gd name="T37" fmla="*/ 88 h 319"/>
                <a:gd name="T38" fmla="*/ 577 w 593"/>
                <a:gd name="T39" fmla="*/ 104 h 319"/>
                <a:gd name="T40" fmla="*/ 593 w 593"/>
                <a:gd name="T41" fmla="*/ 104 h 319"/>
                <a:gd name="T42" fmla="*/ 593 w 593"/>
                <a:gd name="T43" fmla="*/ 319 h 319"/>
                <a:gd name="T44" fmla="*/ 529 w 593"/>
                <a:gd name="T45" fmla="*/ 319 h 319"/>
                <a:gd name="T46" fmla="*/ 369 w 593"/>
                <a:gd name="T47" fmla="*/ 319 h 319"/>
                <a:gd name="T48" fmla="*/ 56 w 593"/>
                <a:gd name="T49" fmla="*/ 312 h 319"/>
                <a:gd name="T50" fmla="*/ 0 w 593"/>
                <a:gd name="T51" fmla="*/ 312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93" h="319">
                  <a:moveTo>
                    <a:pt x="0" y="312"/>
                  </a:moveTo>
                  <a:lnTo>
                    <a:pt x="24" y="0"/>
                  </a:lnTo>
                  <a:lnTo>
                    <a:pt x="56" y="8"/>
                  </a:lnTo>
                  <a:lnTo>
                    <a:pt x="296" y="16"/>
                  </a:lnTo>
                  <a:lnTo>
                    <a:pt x="521" y="16"/>
                  </a:lnTo>
                  <a:lnTo>
                    <a:pt x="537" y="16"/>
                  </a:lnTo>
                  <a:lnTo>
                    <a:pt x="529" y="16"/>
                  </a:lnTo>
                  <a:lnTo>
                    <a:pt x="545" y="24"/>
                  </a:lnTo>
                  <a:lnTo>
                    <a:pt x="553" y="32"/>
                  </a:lnTo>
                  <a:lnTo>
                    <a:pt x="561" y="24"/>
                  </a:lnTo>
                  <a:lnTo>
                    <a:pt x="561" y="32"/>
                  </a:lnTo>
                  <a:lnTo>
                    <a:pt x="569" y="32"/>
                  </a:lnTo>
                  <a:lnTo>
                    <a:pt x="569" y="40"/>
                  </a:lnTo>
                  <a:lnTo>
                    <a:pt x="569" y="48"/>
                  </a:lnTo>
                  <a:lnTo>
                    <a:pt x="553" y="56"/>
                  </a:lnTo>
                  <a:lnTo>
                    <a:pt x="553" y="64"/>
                  </a:lnTo>
                  <a:lnTo>
                    <a:pt x="569" y="72"/>
                  </a:lnTo>
                  <a:lnTo>
                    <a:pt x="569" y="80"/>
                  </a:lnTo>
                  <a:lnTo>
                    <a:pt x="569" y="88"/>
                  </a:lnTo>
                  <a:lnTo>
                    <a:pt x="577" y="104"/>
                  </a:lnTo>
                  <a:lnTo>
                    <a:pt x="593" y="104"/>
                  </a:lnTo>
                  <a:lnTo>
                    <a:pt x="593" y="319"/>
                  </a:lnTo>
                  <a:lnTo>
                    <a:pt x="529" y="319"/>
                  </a:lnTo>
                  <a:lnTo>
                    <a:pt x="369" y="319"/>
                  </a:lnTo>
                  <a:lnTo>
                    <a:pt x="56" y="312"/>
                  </a:lnTo>
                  <a:lnTo>
                    <a:pt x="0" y="312"/>
                  </a:lnTo>
                  <a:close/>
                </a:path>
              </a:pathLst>
            </a:custGeom>
            <a:grpFill/>
            <a:ln w="9525">
              <a:solidFill>
                <a:schemeClr val="tx1"/>
              </a:solidFill>
              <a:round/>
              <a:headEnd/>
              <a:tailEnd/>
            </a:ln>
          </p:spPr>
          <p:txBody>
            <a:bodyPr/>
            <a:lstStyle/>
            <a:p>
              <a:pPr fontAlgn="base">
                <a:spcBef>
                  <a:spcPct val="0"/>
                </a:spcBef>
                <a:spcAft>
                  <a:spcPct val="0"/>
                </a:spcAft>
              </a:pPr>
              <a:endParaRPr lang="en-US" dirty="0">
                <a:solidFill>
                  <a:srgbClr val="000000"/>
                </a:solidFill>
              </a:endParaRPr>
            </a:p>
          </p:txBody>
        </p:sp>
        <p:sp>
          <p:nvSpPr>
            <p:cNvPr id="402536" name="Freeform 104"/>
            <p:cNvSpPr>
              <a:spLocks/>
            </p:cNvSpPr>
            <p:nvPr/>
          </p:nvSpPr>
          <p:spPr bwMode="auto">
            <a:xfrm>
              <a:off x="2555" y="2030"/>
              <a:ext cx="593" cy="319"/>
            </a:xfrm>
            <a:custGeom>
              <a:avLst/>
              <a:gdLst>
                <a:gd name="T0" fmla="*/ 0 w 593"/>
                <a:gd name="T1" fmla="*/ 312 h 319"/>
                <a:gd name="T2" fmla="*/ 24 w 593"/>
                <a:gd name="T3" fmla="*/ 0 h 319"/>
                <a:gd name="T4" fmla="*/ 56 w 593"/>
                <a:gd name="T5" fmla="*/ 8 h 319"/>
                <a:gd name="T6" fmla="*/ 296 w 593"/>
                <a:gd name="T7" fmla="*/ 16 h 319"/>
                <a:gd name="T8" fmla="*/ 521 w 593"/>
                <a:gd name="T9" fmla="*/ 16 h 319"/>
                <a:gd name="T10" fmla="*/ 537 w 593"/>
                <a:gd name="T11" fmla="*/ 16 h 319"/>
                <a:gd name="T12" fmla="*/ 529 w 593"/>
                <a:gd name="T13" fmla="*/ 16 h 319"/>
                <a:gd name="T14" fmla="*/ 545 w 593"/>
                <a:gd name="T15" fmla="*/ 24 h 319"/>
                <a:gd name="T16" fmla="*/ 553 w 593"/>
                <a:gd name="T17" fmla="*/ 32 h 319"/>
                <a:gd name="T18" fmla="*/ 561 w 593"/>
                <a:gd name="T19" fmla="*/ 24 h 319"/>
                <a:gd name="T20" fmla="*/ 561 w 593"/>
                <a:gd name="T21" fmla="*/ 32 h 319"/>
                <a:gd name="T22" fmla="*/ 569 w 593"/>
                <a:gd name="T23" fmla="*/ 32 h 319"/>
                <a:gd name="T24" fmla="*/ 569 w 593"/>
                <a:gd name="T25" fmla="*/ 40 h 319"/>
                <a:gd name="T26" fmla="*/ 569 w 593"/>
                <a:gd name="T27" fmla="*/ 48 h 319"/>
                <a:gd name="T28" fmla="*/ 553 w 593"/>
                <a:gd name="T29" fmla="*/ 56 h 319"/>
                <a:gd name="T30" fmla="*/ 553 w 593"/>
                <a:gd name="T31" fmla="*/ 64 h 319"/>
                <a:gd name="T32" fmla="*/ 569 w 593"/>
                <a:gd name="T33" fmla="*/ 72 h 319"/>
                <a:gd name="T34" fmla="*/ 569 w 593"/>
                <a:gd name="T35" fmla="*/ 80 h 319"/>
                <a:gd name="T36" fmla="*/ 569 w 593"/>
                <a:gd name="T37" fmla="*/ 88 h 319"/>
                <a:gd name="T38" fmla="*/ 577 w 593"/>
                <a:gd name="T39" fmla="*/ 104 h 319"/>
                <a:gd name="T40" fmla="*/ 593 w 593"/>
                <a:gd name="T41" fmla="*/ 104 h 319"/>
                <a:gd name="T42" fmla="*/ 593 w 593"/>
                <a:gd name="T43" fmla="*/ 319 h 319"/>
                <a:gd name="T44" fmla="*/ 529 w 593"/>
                <a:gd name="T45" fmla="*/ 319 h 319"/>
                <a:gd name="T46" fmla="*/ 369 w 593"/>
                <a:gd name="T47" fmla="*/ 319 h 319"/>
                <a:gd name="T48" fmla="*/ 56 w 593"/>
                <a:gd name="T49" fmla="*/ 312 h 319"/>
                <a:gd name="T50" fmla="*/ 0 w 593"/>
                <a:gd name="T51" fmla="*/ 312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93" h="319">
                  <a:moveTo>
                    <a:pt x="0" y="312"/>
                  </a:moveTo>
                  <a:lnTo>
                    <a:pt x="24" y="0"/>
                  </a:lnTo>
                  <a:lnTo>
                    <a:pt x="56" y="8"/>
                  </a:lnTo>
                  <a:lnTo>
                    <a:pt x="296" y="16"/>
                  </a:lnTo>
                  <a:lnTo>
                    <a:pt x="521" y="16"/>
                  </a:lnTo>
                  <a:lnTo>
                    <a:pt x="537" y="16"/>
                  </a:lnTo>
                  <a:lnTo>
                    <a:pt x="529" y="16"/>
                  </a:lnTo>
                  <a:lnTo>
                    <a:pt x="545" y="24"/>
                  </a:lnTo>
                  <a:lnTo>
                    <a:pt x="553" y="32"/>
                  </a:lnTo>
                  <a:lnTo>
                    <a:pt x="561" y="24"/>
                  </a:lnTo>
                  <a:lnTo>
                    <a:pt x="561" y="32"/>
                  </a:lnTo>
                  <a:lnTo>
                    <a:pt x="569" y="32"/>
                  </a:lnTo>
                  <a:lnTo>
                    <a:pt x="569" y="40"/>
                  </a:lnTo>
                  <a:lnTo>
                    <a:pt x="569" y="48"/>
                  </a:lnTo>
                  <a:lnTo>
                    <a:pt x="553" y="56"/>
                  </a:lnTo>
                  <a:lnTo>
                    <a:pt x="553" y="64"/>
                  </a:lnTo>
                  <a:lnTo>
                    <a:pt x="569" y="72"/>
                  </a:lnTo>
                  <a:lnTo>
                    <a:pt x="569" y="80"/>
                  </a:lnTo>
                  <a:lnTo>
                    <a:pt x="569" y="88"/>
                  </a:lnTo>
                  <a:lnTo>
                    <a:pt x="577" y="104"/>
                  </a:lnTo>
                  <a:lnTo>
                    <a:pt x="593" y="104"/>
                  </a:lnTo>
                  <a:lnTo>
                    <a:pt x="593" y="319"/>
                  </a:lnTo>
                  <a:lnTo>
                    <a:pt x="529" y="319"/>
                  </a:lnTo>
                  <a:lnTo>
                    <a:pt x="369" y="319"/>
                  </a:lnTo>
                  <a:lnTo>
                    <a:pt x="56" y="312"/>
                  </a:lnTo>
                  <a:lnTo>
                    <a:pt x="0" y="312"/>
                  </a:lnTo>
                  <a:close/>
                </a:path>
              </a:pathLst>
            </a:custGeom>
            <a:grpFill/>
            <a:ln w="9525" cap="rnd">
              <a:solidFill>
                <a:schemeClr val="tx1"/>
              </a:solidFill>
              <a:prstDash val="solid"/>
              <a:round/>
              <a:headEnd/>
              <a:tailEnd/>
            </a:ln>
          </p:spPr>
          <p:txBody>
            <a:bodyPr/>
            <a:lstStyle/>
            <a:p>
              <a:pPr fontAlgn="base">
                <a:spcBef>
                  <a:spcPct val="0"/>
                </a:spcBef>
                <a:spcAft>
                  <a:spcPct val="0"/>
                </a:spcAft>
              </a:pPr>
              <a:endParaRPr lang="en-US" dirty="0">
                <a:solidFill>
                  <a:srgbClr val="000000"/>
                </a:solidFill>
              </a:endParaRPr>
            </a:p>
          </p:txBody>
        </p:sp>
      </p:grpSp>
      <p:grpSp>
        <p:nvGrpSpPr>
          <p:cNvPr id="18" name="Group 108"/>
          <p:cNvGrpSpPr>
            <a:grpSpLocks/>
          </p:cNvGrpSpPr>
          <p:nvPr/>
        </p:nvGrpSpPr>
        <p:grpSpPr bwMode="auto">
          <a:xfrm>
            <a:off x="3929063" y="3591213"/>
            <a:ext cx="1106487" cy="571500"/>
            <a:chOff x="2475" y="2333"/>
            <a:chExt cx="697" cy="360"/>
          </a:xfrm>
          <a:solidFill>
            <a:schemeClr val="bg1"/>
          </a:solidFill>
        </p:grpSpPr>
        <p:sp>
          <p:nvSpPr>
            <p:cNvPr id="402538" name="Freeform 106"/>
            <p:cNvSpPr>
              <a:spLocks/>
            </p:cNvSpPr>
            <p:nvPr/>
          </p:nvSpPr>
          <p:spPr bwMode="auto">
            <a:xfrm>
              <a:off x="2475" y="2333"/>
              <a:ext cx="697" cy="360"/>
            </a:xfrm>
            <a:custGeom>
              <a:avLst/>
              <a:gdLst>
                <a:gd name="T0" fmla="*/ 240 w 697"/>
                <a:gd name="T1" fmla="*/ 264 h 360"/>
                <a:gd name="T2" fmla="*/ 264 w 697"/>
                <a:gd name="T3" fmla="*/ 280 h 360"/>
                <a:gd name="T4" fmla="*/ 288 w 697"/>
                <a:gd name="T5" fmla="*/ 280 h 360"/>
                <a:gd name="T6" fmla="*/ 312 w 697"/>
                <a:gd name="T7" fmla="*/ 304 h 360"/>
                <a:gd name="T8" fmla="*/ 336 w 697"/>
                <a:gd name="T9" fmla="*/ 312 h 360"/>
                <a:gd name="T10" fmla="*/ 344 w 697"/>
                <a:gd name="T11" fmla="*/ 304 h 360"/>
                <a:gd name="T12" fmla="*/ 368 w 697"/>
                <a:gd name="T13" fmla="*/ 312 h 360"/>
                <a:gd name="T14" fmla="*/ 376 w 697"/>
                <a:gd name="T15" fmla="*/ 312 h 360"/>
                <a:gd name="T16" fmla="*/ 392 w 697"/>
                <a:gd name="T17" fmla="*/ 304 h 360"/>
                <a:gd name="T18" fmla="*/ 408 w 697"/>
                <a:gd name="T19" fmla="*/ 320 h 360"/>
                <a:gd name="T20" fmla="*/ 416 w 697"/>
                <a:gd name="T21" fmla="*/ 336 h 360"/>
                <a:gd name="T22" fmla="*/ 432 w 697"/>
                <a:gd name="T23" fmla="*/ 328 h 360"/>
                <a:gd name="T24" fmla="*/ 449 w 697"/>
                <a:gd name="T25" fmla="*/ 336 h 360"/>
                <a:gd name="T26" fmla="*/ 457 w 697"/>
                <a:gd name="T27" fmla="*/ 344 h 360"/>
                <a:gd name="T28" fmla="*/ 465 w 697"/>
                <a:gd name="T29" fmla="*/ 328 h 360"/>
                <a:gd name="T30" fmla="*/ 473 w 697"/>
                <a:gd name="T31" fmla="*/ 352 h 360"/>
                <a:gd name="T32" fmla="*/ 489 w 697"/>
                <a:gd name="T33" fmla="*/ 328 h 360"/>
                <a:gd name="T34" fmla="*/ 513 w 697"/>
                <a:gd name="T35" fmla="*/ 336 h 360"/>
                <a:gd name="T36" fmla="*/ 537 w 697"/>
                <a:gd name="T37" fmla="*/ 352 h 360"/>
                <a:gd name="T38" fmla="*/ 561 w 697"/>
                <a:gd name="T39" fmla="*/ 336 h 360"/>
                <a:gd name="T40" fmla="*/ 577 w 697"/>
                <a:gd name="T41" fmla="*/ 344 h 360"/>
                <a:gd name="T42" fmla="*/ 593 w 697"/>
                <a:gd name="T43" fmla="*/ 336 h 360"/>
                <a:gd name="T44" fmla="*/ 609 w 697"/>
                <a:gd name="T45" fmla="*/ 344 h 360"/>
                <a:gd name="T46" fmla="*/ 625 w 697"/>
                <a:gd name="T47" fmla="*/ 328 h 360"/>
                <a:gd name="T48" fmla="*/ 641 w 697"/>
                <a:gd name="T49" fmla="*/ 336 h 360"/>
                <a:gd name="T50" fmla="*/ 681 w 697"/>
                <a:gd name="T51" fmla="*/ 352 h 360"/>
                <a:gd name="T52" fmla="*/ 697 w 697"/>
                <a:gd name="T53" fmla="*/ 184 h 360"/>
                <a:gd name="T54" fmla="*/ 673 w 697"/>
                <a:gd name="T55" fmla="*/ 16 h 360"/>
                <a:gd name="T56" fmla="*/ 449 w 697"/>
                <a:gd name="T57" fmla="*/ 16 h 360"/>
                <a:gd name="T58" fmla="*/ 80 w 697"/>
                <a:gd name="T59" fmla="*/ 9 h 360"/>
                <a:gd name="T60" fmla="*/ 0 w 697"/>
                <a:gd name="T61" fmla="*/ 48 h 360"/>
                <a:gd name="T62" fmla="*/ 240 w 697"/>
                <a:gd name="T63" fmla="*/ 264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7" h="360">
                  <a:moveTo>
                    <a:pt x="240" y="264"/>
                  </a:moveTo>
                  <a:lnTo>
                    <a:pt x="240" y="264"/>
                  </a:lnTo>
                  <a:lnTo>
                    <a:pt x="248" y="264"/>
                  </a:lnTo>
                  <a:lnTo>
                    <a:pt x="264" y="280"/>
                  </a:lnTo>
                  <a:lnTo>
                    <a:pt x="272" y="280"/>
                  </a:lnTo>
                  <a:lnTo>
                    <a:pt x="288" y="280"/>
                  </a:lnTo>
                  <a:lnTo>
                    <a:pt x="296" y="272"/>
                  </a:lnTo>
                  <a:lnTo>
                    <a:pt x="312" y="304"/>
                  </a:lnTo>
                  <a:lnTo>
                    <a:pt x="328" y="304"/>
                  </a:lnTo>
                  <a:lnTo>
                    <a:pt x="336" y="312"/>
                  </a:lnTo>
                  <a:lnTo>
                    <a:pt x="344" y="312"/>
                  </a:lnTo>
                  <a:lnTo>
                    <a:pt x="344" y="304"/>
                  </a:lnTo>
                  <a:lnTo>
                    <a:pt x="360" y="304"/>
                  </a:lnTo>
                  <a:lnTo>
                    <a:pt x="368" y="312"/>
                  </a:lnTo>
                  <a:lnTo>
                    <a:pt x="368" y="320"/>
                  </a:lnTo>
                  <a:lnTo>
                    <a:pt x="376" y="312"/>
                  </a:lnTo>
                  <a:lnTo>
                    <a:pt x="384" y="312"/>
                  </a:lnTo>
                  <a:lnTo>
                    <a:pt x="392" y="304"/>
                  </a:lnTo>
                  <a:lnTo>
                    <a:pt x="392" y="320"/>
                  </a:lnTo>
                  <a:lnTo>
                    <a:pt x="408" y="320"/>
                  </a:lnTo>
                  <a:lnTo>
                    <a:pt x="408" y="328"/>
                  </a:lnTo>
                  <a:lnTo>
                    <a:pt x="416" y="336"/>
                  </a:lnTo>
                  <a:lnTo>
                    <a:pt x="424" y="328"/>
                  </a:lnTo>
                  <a:lnTo>
                    <a:pt x="432" y="328"/>
                  </a:lnTo>
                  <a:lnTo>
                    <a:pt x="441" y="336"/>
                  </a:lnTo>
                  <a:lnTo>
                    <a:pt x="449" y="336"/>
                  </a:lnTo>
                  <a:lnTo>
                    <a:pt x="449" y="344"/>
                  </a:lnTo>
                  <a:lnTo>
                    <a:pt x="457" y="344"/>
                  </a:lnTo>
                  <a:lnTo>
                    <a:pt x="465" y="336"/>
                  </a:lnTo>
                  <a:lnTo>
                    <a:pt x="465" y="328"/>
                  </a:lnTo>
                  <a:lnTo>
                    <a:pt x="465" y="336"/>
                  </a:lnTo>
                  <a:lnTo>
                    <a:pt x="473" y="352"/>
                  </a:lnTo>
                  <a:lnTo>
                    <a:pt x="481" y="344"/>
                  </a:lnTo>
                  <a:lnTo>
                    <a:pt x="489" y="328"/>
                  </a:lnTo>
                  <a:lnTo>
                    <a:pt x="505" y="336"/>
                  </a:lnTo>
                  <a:lnTo>
                    <a:pt x="513" y="336"/>
                  </a:lnTo>
                  <a:lnTo>
                    <a:pt x="513" y="344"/>
                  </a:lnTo>
                  <a:lnTo>
                    <a:pt x="537" y="352"/>
                  </a:lnTo>
                  <a:lnTo>
                    <a:pt x="545" y="360"/>
                  </a:lnTo>
                  <a:lnTo>
                    <a:pt x="561" y="336"/>
                  </a:lnTo>
                  <a:lnTo>
                    <a:pt x="577" y="336"/>
                  </a:lnTo>
                  <a:lnTo>
                    <a:pt x="577" y="344"/>
                  </a:lnTo>
                  <a:lnTo>
                    <a:pt x="585" y="344"/>
                  </a:lnTo>
                  <a:lnTo>
                    <a:pt x="593" y="336"/>
                  </a:lnTo>
                  <a:lnTo>
                    <a:pt x="593" y="328"/>
                  </a:lnTo>
                  <a:lnTo>
                    <a:pt x="609" y="344"/>
                  </a:lnTo>
                  <a:lnTo>
                    <a:pt x="617" y="344"/>
                  </a:lnTo>
                  <a:lnTo>
                    <a:pt x="625" y="328"/>
                  </a:lnTo>
                  <a:lnTo>
                    <a:pt x="641" y="328"/>
                  </a:lnTo>
                  <a:lnTo>
                    <a:pt x="641" y="336"/>
                  </a:lnTo>
                  <a:lnTo>
                    <a:pt x="665" y="352"/>
                  </a:lnTo>
                  <a:lnTo>
                    <a:pt x="681" y="352"/>
                  </a:lnTo>
                  <a:lnTo>
                    <a:pt x="689" y="360"/>
                  </a:lnTo>
                  <a:lnTo>
                    <a:pt x="697" y="184"/>
                  </a:lnTo>
                  <a:lnTo>
                    <a:pt x="681" y="72"/>
                  </a:lnTo>
                  <a:lnTo>
                    <a:pt x="673" y="16"/>
                  </a:lnTo>
                  <a:lnTo>
                    <a:pt x="609" y="16"/>
                  </a:lnTo>
                  <a:lnTo>
                    <a:pt x="449" y="16"/>
                  </a:lnTo>
                  <a:lnTo>
                    <a:pt x="136" y="9"/>
                  </a:lnTo>
                  <a:lnTo>
                    <a:pt x="80" y="9"/>
                  </a:lnTo>
                  <a:lnTo>
                    <a:pt x="8" y="0"/>
                  </a:lnTo>
                  <a:lnTo>
                    <a:pt x="0" y="48"/>
                  </a:lnTo>
                  <a:lnTo>
                    <a:pt x="248" y="64"/>
                  </a:lnTo>
                  <a:lnTo>
                    <a:pt x="240" y="26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539" name="Freeform 107"/>
            <p:cNvSpPr>
              <a:spLocks/>
            </p:cNvSpPr>
            <p:nvPr/>
          </p:nvSpPr>
          <p:spPr bwMode="auto">
            <a:xfrm>
              <a:off x="2475" y="2333"/>
              <a:ext cx="697" cy="360"/>
            </a:xfrm>
            <a:custGeom>
              <a:avLst/>
              <a:gdLst>
                <a:gd name="T0" fmla="*/ 240 w 697"/>
                <a:gd name="T1" fmla="*/ 264 h 360"/>
                <a:gd name="T2" fmla="*/ 264 w 697"/>
                <a:gd name="T3" fmla="*/ 280 h 360"/>
                <a:gd name="T4" fmla="*/ 288 w 697"/>
                <a:gd name="T5" fmla="*/ 280 h 360"/>
                <a:gd name="T6" fmla="*/ 312 w 697"/>
                <a:gd name="T7" fmla="*/ 304 h 360"/>
                <a:gd name="T8" fmla="*/ 336 w 697"/>
                <a:gd name="T9" fmla="*/ 312 h 360"/>
                <a:gd name="T10" fmla="*/ 344 w 697"/>
                <a:gd name="T11" fmla="*/ 304 h 360"/>
                <a:gd name="T12" fmla="*/ 368 w 697"/>
                <a:gd name="T13" fmla="*/ 312 h 360"/>
                <a:gd name="T14" fmla="*/ 376 w 697"/>
                <a:gd name="T15" fmla="*/ 312 h 360"/>
                <a:gd name="T16" fmla="*/ 392 w 697"/>
                <a:gd name="T17" fmla="*/ 304 h 360"/>
                <a:gd name="T18" fmla="*/ 408 w 697"/>
                <a:gd name="T19" fmla="*/ 320 h 360"/>
                <a:gd name="T20" fmla="*/ 416 w 697"/>
                <a:gd name="T21" fmla="*/ 336 h 360"/>
                <a:gd name="T22" fmla="*/ 432 w 697"/>
                <a:gd name="T23" fmla="*/ 328 h 360"/>
                <a:gd name="T24" fmla="*/ 449 w 697"/>
                <a:gd name="T25" fmla="*/ 336 h 360"/>
                <a:gd name="T26" fmla="*/ 457 w 697"/>
                <a:gd name="T27" fmla="*/ 344 h 360"/>
                <a:gd name="T28" fmla="*/ 465 w 697"/>
                <a:gd name="T29" fmla="*/ 328 h 360"/>
                <a:gd name="T30" fmla="*/ 473 w 697"/>
                <a:gd name="T31" fmla="*/ 352 h 360"/>
                <a:gd name="T32" fmla="*/ 489 w 697"/>
                <a:gd name="T33" fmla="*/ 328 h 360"/>
                <a:gd name="T34" fmla="*/ 513 w 697"/>
                <a:gd name="T35" fmla="*/ 336 h 360"/>
                <a:gd name="T36" fmla="*/ 537 w 697"/>
                <a:gd name="T37" fmla="*/ 352 h 360"/>
                <a:gd name="T38" fmla="*/ 561 w 697"/>
                <a:gd name="T39" fmla="*/ 336 h 360"/>
                <a:gd name="T40" fmla="*/ 577 w 697"/>
                <a:gd name="T41" fmla="*/ 344 h 360"/>
                <a:gd name="T42" fmla="*/ 593 w 697"/>
                <a:gd name="T43" fmla="*/ 336 h 360"/>
                <a:gd name="T44" fmla="*/ 609 w 697"/>
                <a:gd name="T45" fmla="*/ 344 h 360"/>
                <a:gd name="T46" fmla="*/ 625 w 697"/>
                <a:gd name="T47" fmla="*/ 328 h 360"/>
                <a:gd name="T48" fmla="*/ 641 w 697"/>
                <a:gd name="T49" fmla="*/ 336 h 360"/>
                <a:gd name="T50" fmla="*/ 681 w 697"/>
                <a:gd name="T51" fmla="*/ 352 h 360"/>
                <a:gd name="T52" fmla="*/ 697 w 697"/>
                <a:gd name="T53" fmla="*/ 184 h 360"/>
                <a:gd name="T54" fmla="*/ 673 w 697"/>
                <a:gd name="T55" fmla="*/ 16 h 360"/>
                <a:gd name="T56" fmla="*/ 449 w 697"/>
                <a:gd name="T57" fmla="*/ 16 h 360"/>
                <a:gd name="T58" fmla="*/ 80 w 697"/>
                <a:gd name="T59" fmla="*/ 9 h 360"/>
                <a:gd name="T60" fmla="*/ 0 w 697"/>
                <a:gd name="T61" fmla="*/ 48 h 360"/>
                <a:gd name="T62" fmla="*/ 240 w 697"/>
                <a:gd name="T63" fmla="*/ 264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97" h="360">
                  <a:moveTo>
                    <a:pt x="240" y="264"/>
                  </a:moveTo>
                  <a:lnTo>
                    <a:pt x="240" y="264"/>
                  </a:lnTo>
                  <a:lnTo>
                    <a:pt x="248" y="264"/>
                  </a:lnTo>
                  <a:lnTo>
                    <a:pt x="264" y="280"/>
                  </a:lnTo>
                  <a:lnTo>
                    <a:pt x="272" y="280"/>
                  </a:lnTo>
                  <a:lnTo>
                    <a:pt x="288" y="280"/>
                  </a:lnTo>
                  <a:lnTo>
                    <a:pt x="296" y="272"/>
                  </a:lnTo>
                  <a:lnTo>
                    <a:pt x="312" y="304"/>
                  </a:lnTo>
                  <a:lnTo>
                    <a:pt x="328" y="304"/>
                  </a:lnTo>
                  <a:lnTo>
                    <a:pt x="336" y="312"/>
                  </a:lnTo>
                  <a:lnTo>
                    <a:pt x="344" y="312"/>
                  </a:lnTo>
                  <a:lnTo>
                    <a:pt x="344" y="304"/>
                  </a:lnTo>
                  <a:lnTo>
                    <a:pt x="360" y="304"/>
                  </a:lnTo>
                  <a:lnTo>
                    <a:pt x="368" y="312"/>
                  </a:lnTo>
                  <a:lnTo>
                    <a:pt x="368" y="320"/>
                  </a:lnTo>
                  <a:lnTo>
                    <a:pt x="376" y="312"/>
                  </a:lnTo>
                  <a:lnTo>
                    <a:pt x="384" y="312"/>
                  </a:lnTo>
                  <a:lnTo>
                    <a:pt x="392" y="304"/>
                  </a:lnTo>
                  <a:lnTo>
                    <a:pt x="392" y="320"/>
                  </a:lnTo>
                  <a:lnTo>
                    <a:pt x="408" y="320"/>
                  </a:lnTo>
                  <a:lnTo>
                    <a:pt x="408" y="328"/>
                  </a:lnTo>
                  <a:lnTo>
                    <a:pt x="416" y="336"/>
                  </a:lnTo>
                  <a:lnTo>
                    <a:pt x="424" y="328"/>
                  </a:lnTo>
                  <a:lnTo>
                    <a:pt x="432" y="328"/>
                  </a:lnTo>
                  <a:lnTo>
                    <a:pt x="441" y="336"/>
                  </a:lnTo>
                  <a:lnTo>
                    <a:pt x="449" y="336"/>
                  </a:lnTo>
                  <a:lnTo>
                    <a:pt x="449" y="344"/>
                  </a:lnTo>
                  <a:lnTo>
                    <a:pt x="457" y="344"/>
                  </a:lnTo>
                  <a:lnTo>
                    <a:pt x="465" y="336"/>
                  </a:lnTo>
                  <a:lnTo>
                    <a:pt x="465" y="328"/>
                  </a:lnTo>
                  <a:lnTo>
                    <a:pt x="465" y="336"/>
                  </a:lnTo>
                  <a:lnTo>
                    <a:pt x="473" y="352"/>
                  </a:lnTo>
                  <a:lnTo>
                    <a:pt x="481" y="344"/>
                  </a:lnTo>
                  <a:lnTo>
                    <a:pt x="489" y="328"/>
                  </a:lnTo>
                  <a:lnTo>
                    <a:pt x="505" y="336"/>
                  </a:lnTo>
                  <a:lnTo>
                    <a:pt x="513" y="336"/>
                  </a:lnTo>
                  <a:lnTo>
                    <a:pt x="513" y="344"/>
                  </a:lnTo>
                  <a:lnTo>
                    <a:pt x="537" y="352"/>
                  </a:lnTo>
                  <a:lnTo>
                    <a:pt x="545" y="360"/>
                  </a:lnTo>
                  <a:lnTo>
                    <a:pt x="561" y="336"/>
                  </a:lnTo>
                  <a:lnTo>
                    <a:pt x="577" y="336"/>
                  </a:lnTo>
                  <a:lnTo>
                    <a:pt x="577" y="344"/>
                  </a:lnTo>
                  <a:lnTo>
                    <a:pt x="585" y="344"/>
                  </a:lnTo>
                  <a:lnTo>
                    <a:pt x="593" y="336"/>
                  </a:lnTo>
                  <a:lnTo>
                    <a:pt x="593" y="328"/>
                  </a:lnTo>
                  <a:lnTo>
                    <a:pt x="609" y="344"/>
                  </a:lnTo>
                  <a:lnTo>
                    <a:pt x="617" y="344"/>
                  </a:lnTo>
                  <a:lnTo>
                    <a:pt x="625" y="328"/>
                  </a:lnTo>
                  <a:lnTo>
                    <a:pt x="641" y="328"/>
                  </a:lnTo>
                  <a:lnTo>
                    <a:pt x="641" y="336"/>
                  </a:lnTo>
                  <a:lnTo>
                    <a:pt x="665" y="352"/>
                  </a:lnTo>
                  <a:lnTo>
                    <a:pt x="681" y="352"/>
                  </a:lnTo>
                  <a:lnTo>
                    <a:pt x="689" y="360"/>
                  </a:lnTo>
                  <a:lnTo>
                    <a:pt x="697" y="184"/>
                  </a:lnTo>
                  <a:lnTo>
                    <a:pt x="681" y="72"/>
                  </a:lnTo>
                  <a:lnTo>
                    <a:pt x="673" y="16"/>
                  </a:lnTo>
                  <a:lnTo>
                    <a:pt x="609" y="16"/>
                  </a:lnTo>
                  <a:lnTo>
                    <a:pt x="449" y="16"/>
                  </a:lnTo>
                  <a:lnTo>
                    <a:pt x="136" y="9"/>
                  </a:lnTo>
                  <a:lnTo>
                    <a:pt x="80" y="9"/>
                  </a:lnTo>
                  <a:lnTo>
                    <a:pt x="8" y="0"/>
                  </a:lnTo>
                  <a:lnTo>
                    <a:pt x="0" y="48"/>
                  </a:lnTo>
                  <a:lnTo>
                    <a:pt x="248" y="64"/>
                  </a:lnTo>
                  <a:lnTo>
                    <a:pt x="240" y="264"/>
                  </a:lnTo>
                  <a:close/>
                </a:path>
              </a:pathLst>
            </a:custGeom>
            <a:grpFill/>
            <a:ln w="9525" cap="rnd">
              <a:solidFill>
                <a:srgbClr val="000000"/>
              </a:solidFill>
              <a:prstDash val="solid"/>
              <a:round/>
              <a:headEnd/>
              <a:tailEnd/>
            </a:ln>
          </p:spPr>
          <p:txBody>
            <a:bodyPr/>
            <a:lstStyle/>
            <a:p>
              <a:pPr fontAlgn="base">
                <a:spcBef>
                  <a:spcPct val="0"/>
                </a:spcBef>
                <a:spcAft>
                  <a:spcPct val="0"/>
                </a:spcAft>
              </a:pPr>
              <a:endParaRPr lang="en-US" dirty="0">
                <a:solidFill>
                  <a:srgbClr val="000000"/>
                </a:solidFill>
              </a:endParaRPr>
            </a:p>
          </p:txBody>
        </p:sp>
      </p:grpSp>
      <p:grpSp>
        <p:nvGrpSpPr>
          <p:cNvPr id="19" name="Group 111"/>
          <p:cNvGrpSpPr>
            <a:grpSpLocks/>
          </p:cNvGrpSpPr>
          <p:nvPr/>
        </p:nvGrpSpPr>
        <p:grpSpPr bwMode="auto">
          <a:xfrm>
            <a:off x="3395663" y="3676938"/>
            <a:ext cx="1766887" cy="1749425"/>
            <a:chOff x="2139" y="2381"/>
            <a:chExt cx="1113" cy="1102"/>
          </a:xfrm>
          <a:gradFill>
            <a:gsLst>
              <a:gs pos="90000">
                <a:srgbClr val="0070C0"/>
              </a:gs>
              <a:gs pos="0">
                <a:schemeClr val="bg1">
                  <a:lumMod val="75000"/>
                </a:schemeClr>
              </a:gs>
            </a:gsLst>
            <a:lin ang="16200000" scaled="0"/>
          </a:gradFill>
        </p:grpSpPr>
        <p:sp>
          <p:nvSpPr>
            <p:cNvPr id="402541" name="Freeform 109" descr="90%"/>
            <p:cNvSpPr>
              <a:spLocks/>
            </p:cNvSpPr>
            <p:nvPr/>
          </p:nvSpPr>
          <p:spPr bwMode="auto">
            <a:xfrm>
              <a:off x="2139" y="2381"/>
              <a:ext cx="1113" cy="1102"/>
            </a:xfrm>
            <a:custGeom>
              <a:avLst/>
              <a:gdLst>
                <a:gd name="T0" fmla="*/ 304 w 1113"/>
                <a:gd name="T1" fmla="*/ 463 h 1102"/>
                <a:gd name="T2" fmla="*/ 584 w 1113"/>
                <a:gd name="T3" fmla="*/ 216 h 1102"/>
                <a:gd name="T4" fmla="*/ 632 w 1113"/>
                <a:gd name="T5" fmla="*/ 224 h 1102"/>
                <a:gd name="T6" fmla="*/ 680 w 1113"/>
                <a:gd name="T7" fmla="*/ 264 h 1102"/>
                <a:gd name="T8" fmla="*/ 704 w 1113"/>
                <a:gd name="T9" fmla="*/ 272 h 1102"/>
                <a:gd name="T10" fmla="*/ 728 w 1113"/>
                <a:gd name="T11" fmla="*/ 272 h 1102"/>
                <a:gd name="T12" fmla="*/ 760 w 1113"/>
                <a:gd name="T13" fmla="*/ 280 h 1102"/>
                <a:gd name="T14" fmla="*/ 785 w 1113"/>
                <a:gd name="T15" fmla="*/ 296 h 1102"/>
                <a:gd name="T16" fmla="*/ 801 w 1113"/>
                <a:gd name="T17" fmla="*/ 288 h 1102"/>
                <a:gd name="T18" fmla="*/ 841 w 1113"/>
                <a:gd name="T19" fmla="*/ 288 h 1102"/>
                <a:gd name="T20" fmla="*/ 881 w 1113"/>
                <a:gd name="T21" fmla="*/ 312 h 1102"/>
                <a:gd name="T22" fmla="*/ 921 w 1113"/>
                <a:gd name="T23" fmla="*/ 296 h 1102"/>
                <a:gd name="T24" fmla="*/ 953 w 1113"/>
                <a:gd name="T25" fmla="*/ 296 h 1102"/>
                <a:gd name="T26" fmla="*/ 1001 w 1113"/>
                <a:gd name="T27" fmla="*/ 304 h 1102"/>
                <a:gd name="T28" fmla="*/ 1057 w 1113"/>
                <a:gd name="T29" fmla="*/ 320 h 1102"/>
                <a:gd name="T30" fmla="*/ 1089 w 1113"/>
                <a:gd name="T31" fmla="*/ 495 h 1102"/>
                <a:gd name="T32" fmla="*/ 1105 w 1113"/>
                <a:gd name="T33" fmla="*/ 559 h 1102"/>
                <a:gd name="T34" fmla="*/ 1097 w 1113"/>
                <a:gd name="T35" fmla="*/ 631 h 1102"/>
                <a:gd name="T36" fmla="*/ 1105 w 1113"/>
                <a:gd name="T37" fmla="*/ 663 h 1102"/>
                <a:gd name="T38" fmla="*/ 1081 w 1113"/>
                <a:gd name="T39" fmla="*/ 695 h 1102"/>
                <a:gd name="T40" fmla="*/ 1049 w 1113"/>
                <a:gd name="T41" fmla="*/ 727 h 1102"/>
                <a:gd name="T42" fmla="*/ 1025 w 1113"/>
                <a:gd name="T43" fmla="*/ 727 h 1102"/>
                <a:gd name="T44" fmla="*/ 1017 w 1113"/>
                <a:gd name="T45" fmla="*/ 703 h 1102"/>
                <a:gd name="T46" fmla="*/ 993 w 1113"/>
                <a:gd name="T47" fmla="*/ 719 h 1102"/>
                <a:gd name="T48" fmla="*/ 985 w 1113"/>
                <a:gd name="T49" fmla="*/ 727 h 1102"/>
                <a:gd name="T50" fmla="*/ 985 w 1113"/>
                <a:gd name="T51" fmla="*/ 766 h 1102"/>
                <a:gd name="T52" fmla="*/ 969 w 1113"/>
                <a:gd name="T53" fmla="*/ 790 h 1102"/>
                <a:gd name="T54" fmla="*/ 889 w 1113"/>
                <a:gd name="T55" fmla="*/ 838 h 1102"/>
                <a:gd name="T56" fmla="*/ 889 w 1113"/>
                <a:gd name="T57" fmla="*/ 838 h 1102"/>
                <a:gd name="T58" fmla="*/ 889 w 1113"/>
                <a:gd name="T59" fmla="*/ 823 h 1102"/>
                <a:gd name="T60" fmla="*/ 873 w 1113"/>
                <a:gd name="T61" fmla="*/ 814 h 1102"/>
                <a:gd name="T62" fmla="*/ 857 w 1113"/>
                <a:gd name="T63" fmla="*/ 814 h 1102"/>
                <a:gd name="T64" fmla="*/ 873 w 1113"/>
                <a:gd name="T65" fmla="*/ 838 h 1102"/>
                <a:gd name="T66" fmla="*/ 841 w 1113"/>
                <a:gd name="T67" fmla="*/ 854 h 1102"/>
                <a:gd name="T68" fmla="*/ 833 w 1113"/>
                <a:gd name="T69" fmla="*/ 838 h 1102"/>
                <a:gd name="T70" fmla="*/ 825 w 1113"/>
                <a:gd name="T71" fmla="*/ 870 h 1102"/>
                <a:gd name="T72" fmla="*/ 801 w 1113"/>
                <a:gd name="T73" fmla="*/ 886 h 1102"/>
                <a:gd name="T74" fmla="*/ 801 w 1113"/>
                <a:gd name="T75" fmla="*/ 902 h 1102"/>
                <a:gd name="T76" fmla="*/ 785 w 1113"/>
                <a:gd name="T77" fmla="*/ 910 h 1102"/>
                <a:gd name="T78" fmla="*/ 777 w 1113"/>
                <a:gd name="T79" fmla="*/ 958 h 1102"/>
                <a:gd name="T80" fmla="*/ 768 w 1113"/>
                <a:gd name="T81" fmla="*/ 950 h 1102"/>
                <a:gd name="T82" fmla="*/ 760 w 1113"/>
                <a:gd name="T83" fmla="*/ 966 h 1102"/>
                <a:gd name="T84" fmla="*/ 768 w 1113"/>
                <a:gd name="T85" fmla="*/ 1006 h 1102"/>
                <a:gd name="T86" fmla="*/ 793 w 1113"/>
                <a:gd name="T87" fmla="*/ 1078 h 1102"/>
                <a:gd name="T88" fmla="*/ 768 w 1113"/>
                <a:gd name="T89" fmla="*/ 1094 h 1102"/>
                <a:gd name="T90" fmla="*/ 704 w 1113"/>
                <a:gd name="T91" fmla="*/ 1078 h 1102"/>
                <a:gd name="T92" fmla="*/ 656 w 1113"/>
                <a:gd name="T93" fmla="*/ 1046 h 1102"/>
                <a:gd name="T94" fmla="*/ 616 w 1113"/>
                <a:gd name="T95" fmla="*/ 1014 h 1102"/>
                <a:gd name="T96" fmla="*/ 600 w 1113"/>
                <a:gd name="T97" fmla="*/ 958 h 1102"/>
                <a:gd name="T98" fmla="*/ 576 w 1113"/>
                <a:gd name="T99" fmla="*/ 918 h 1102"/>
                <a:gd name="T100" fmla="*/ 528 w 1113"/>
                <a:gd name="T101" fmla="*/ 846 h 1102"/>
                <a:gd name="T102" fmla="*/ 456 w 1113"/>
                <a:gd name="T103" fmla="*/ 727 h 1102"/>
                <a:gd name="T104" fmla="*/ 368 w 1113"/>
                <a:gd name="T105" fmla="*/ 687 h 1102"/>
                <a:gd name="T106" fmla="*/ 336 w 1113"/>
                <a:gd name="T107" fmla="*/ 695 h 1102"/>
                <a:gd name="T108" fmla="*/ 304 w 1113"/>
                <a:gd name="T109" fmla="*/ 703 h 1102"/>
                <a:gd name="T110" fmla="*/ 288 w 1113"/>
                <a:gd name="T111" fmla="*/ 742 h 1102"/>
                <a:gd name="T112" fmla="*/ 256 w 1113"/>
                <a:gd name="T113" fmla="*/ 759 h 1102"/>
                <a:gd name="T114" fmla="*/ 176 w 1113"/>
                <a:gd name="T115" fmla="*/ 703 h 1102"/>
                <a:gd name="T116" fmla="*/ 152 w 1113"/>
                <a:gd name="T117" fmla="*/ 639 h 1102"/>
                <a:gd name="T118" fmla="*/ 128 w 1113"/>
                <a:gd name="T119" fmla="*/ 583 h 1102"/>
                <a:gd name="T120" fmla="*/ 72 w 1113"/>
                <a:gd name="T121" fmla="*/ 527 h 1102"/>
                <a:gd name="T122" fmla="*/ 0 w 1113"/>
                <a:gd name="T123" fmla="*/ 455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13" h="1102">
                  <a:moveTo>
                    <a:pt x="0" y="447"/>
                  </a:moveTo>
                  <a:lnTo>
                    <a:pt x="0" y="447"/>
                  </a:lnTo>
                  <a:lnTo>
                    <a:pt x="0" y="431"/>
                  </a:lnTo>
                  <a:lnTo>
                    <a:pt x="304" y="463"/>
                  </a:lnTo>
                  <a:lnTo>
                    <a:pt x="336" y="0"/>
                  </a:lnTo>
                  <a:lnTo>
                    <a:pt x="584" y="16"/>
                  </a:lnTo>
                  <a:lnTo>
                    <a:pt x="576" y="216"/>
                  </a:lnTo>
                  <a:lnTo>
                    <a:pt x="584" y="216"/>
                  </a:lnTo>
                  <a:lnTo>
                    <a:pt x="600" y="232"/>
                  </a:lnTo>
                  <a:lnTo>
                    <a:pt x="608" y="232"/>
                  </a:lnTo>
                  <a:lnTo>
                    <a:pt x="624" y="232"/>
                  </a:lnTo>
                  <a:lnTo>
                    <a:pt x="632" y="224"/>
                  </a:lnTo>
                  <a:lnTo>
                    <a:pt x="648" y="256"/>
                  </a:lnTo>
                  <a:lnTo>
                    <a:pt x="664" y="256"/>
                  </a:lnTo>
                  <a:lnTo>
                    <a:pt x="672" y="264"/>
                  </a:lnTo>
                  <a:lnTo>
                    <a:pt x="680" y="264"/>
                  </a:lnTo>
                  <a:lnTo>
                    <a:pt x="680" y="256"/>
                  </a:lnTo>
                  <a:lnTo>
                    <a:pt x="696" y="256"/>
                  </a:lnTo>
                  <a:lnTo>
                    <a:pt x="704" y="264"/>
                  </a:lnTo>
                  <a:lnTo>
                    <a:pt x="704" y="272"/>
                  </a:lnTo>
                  <a:lnTo>
                    <a:pt x="712" y="264"/>
                  </a:lnTo>
                  <a:lnTo>
                    <a:pt x="720" y="264"/>
                  </a:lnTo>
                  <a:lnTo>
                    <a:pt x="728" y="256"/>
                  </a:lnTo>
                  <a:lnTo>
                    <a:pt x="728" y="272"/>
                  </a:lnTo>
                  <a:lnTo>
                    <a:pt x="744" y="272"/>
                  </a:lnTo>
                  <a:lnTo>
                    <a:pt x="744" y="280"/>
                  </a:lnTo>
                  <a:lnTo>
                    <a:pt x="752" y="288"/>
                  </a:lnTo>
                  <a:lnTo>
                    <a:pt x="760" y="280"/>
                  </a:lnTo>
                  <a:lnTo>
                    <a:pt x="768" y="280"/>
                  </a:lnTo>
                  <a:lnTo>
                    <a:pt x="777" y="288"/>
                  </a:lnTo>
                  <a:lnTo>
                    <a:pt x="785" y="288"/>
                  </a:lnTo>
                  <a:lnTo>
                    <a:pt x="785" y="296"/>
                  </a:lnTo>
                  <a:lnTo>
                    <a:pt x="793" y="296"/>
                  </a:lnTo>
                  <a:lnTo>
                    <a:pt x="801" y="288"/>
                  </a:lnTo>
                  <a:lnTo>
                    <a:pt x="801" y="280"/>
                  </a:lnTo>
                  <a:lnTo>
                    <a:pt x="801" y="288"/>
                  </a:lnTo>
                  <a:lnTo>
                    <a:pt x="809" y="304"/>
                  </a:lnTo>
                  <a:lnTo>
                    <a:pt x="817" y="296"/>
                  </a:lnTo>
                  <a:lnTo>
                    <a:pt x="825" y="280"/>
                  </a:lnTo>
                  <a:lnTo>
                    <a:pt x="841" y="288"/>
                  </a:lnTo>
                  <a:lnTo>
                    <a:pt x="849" y="288"/>
                  </a:lnTo>
                  <a:lnTo>
                    <a:pt x="849" y="296"/>
                  </a:lnTo>
                  <a:lnTo>
                    <a:pt x="873" y="304"/>
                  </a:lnTo>
                  <a:lnTo>
                    <a:pt x="881" y="312"/>
                  </a:lnTo>
                  <a:lnTo>
                    <a:pt x="897" y="288"/>
                  </a:lnTo>
                  <a:lnTo>
                    <a:pt x="913" y="288"/>
                  </a:lnTo>
                  <a:lnTo>
                    <a:pt x="913" y="296"/>
                  </a:lnTo>
                  <a:lnTo>
                    <a:pt x="921" y="296"/>
                  </a:lnTo>
                  <a:lnTo>
                    <a:pt x="929" y="288"/>
                  </a:lnTo>
                  <a:lnTo>
                    <a:pt x="929" y="280"/>
                  </a:lnTo>
                  <a:lnTo>
                    <a:pt x="945" y="296"/>
                  </a:lnTo>
                  <a:lnTo>
                    <a:pt x="953" y="296"/>
                  </a:lnTo>
                  <a:lnTo>
                    <a:pt x="961" y="280"/>
                  </a:lnTo>
                  <a:lnTo>
                    <a:pt x="977" y="280"/>
                  </a:lnTo>
                  <a:lnTo>
                    <a:pt x="977" y="288"/>
                  </a:lnTo>
                  <a:lnTo>
                    <a:pt x="1001" y="304"/>
                  </a:lnTo>
                  <a:lnTo>
                    <a:pt x="1017" y="304"/>
                  </a:lnTo>
                  <a:lnTo>
                    <a:pt x="1025" y="312"/>
                  </a:lnTo>
                  <a:lnTo>
                    <a:pt x="1033" y="320"/>
                  </a:lnTo>
                  <a:lnTo>
                    <a:pt x="1057" y="320"/>
                  </a:lnTo>
                  <a:lnTo>
                    <a:pt x="1065" y="320"/>
                  </a:lnTo>
                  <a:lnTo>
                    <a:pt x="1065" y="375"/>
                  </a:lnTo>
                  <a:lnTo>
                    <a:pt x="1073" y="471"/>
                  </a:lnTo>
                  <a:lnTo>
                    <a:pt x="1089" y="495"/>
                  </a:lnTo>
                  <a:lnTo>
                    <a:pt x="1089" y="527"/>
                  </a:lnTo>
                  <a:lnTo>
                    <a:pt x="1097" y="535"/>
                  </a:lnTo>
                  <a:lnTo>
                    <a:pt x="1105" y="551"/>
                  </a:lnTo>
                  <a:lnTo>
                    <a:pt x="1105" y="559"/>
                  </a:lnTo>
                  <a:lnTo>
                    <a:pt x="1113" y="575"/>
                  </a:lnTo>
                  <a:lnTo>
                    <a:pt x="1113" y="599"/>
                  </a:lnTo>
                  <a:lnTo>
                    <a:pt x="1097" y="615"/>
                  </a:lnTo>
                  <a:lnTo>
                    <a:pt x="1097" y="631"/>
                  </a:lnTo>
                  <a:lnTo>
                    <a:pt x="1105" y="631"/>
                  </a:lnTo>
                  <a:lnTo>
                    <a:pt x="1097" y="647"/>
                  </a:lnTo>
                  <a:lnTo>
                    <a:pt x="1105" y="655"/>
                  </a:lnTo>
                  <a:lnTo>
                    <a:pt x="1105" y="663"/>
                  </a:lnTo>
                  <a:lnTo>
                    <a:pt x="1105" y="671"/>
                  </a:lnTo>
                  <a:lnTo>
                    <a:pt x="1097" y="679"/>
                  </a:lnTo>
                  <a:lnTo>
                    <a:pt x="1089" y="679"/>
                  </a:lnTo>
                  <a:lnTo>
                    <a:pt x="1081" y="695"/>
                  </a:lnTo>
                  <a:lnTo>
                    <a:pt x="1089" y="703"/>
                  </a:lnTo>
                  <a:lnTo>
                    <a:pt x="1089" y="711"/>
                  </a:lnTo>
                  <a:lnTo>
                    <a:pt x="1081" y="711"/>
                  </a:lnTo>
                  <a:lnTo>
                    <a:pt x="1049" y="727"/>
                  </a:lnTo>
                  <a:lnTo>
                    <a:pt x="1009" y="742"/>
                  </a:lnTo>
                  <a:lnTo>
                    <a:pt x="1017" y="735"/>
                  </a:lnTo>
                  <a:lnTo>
                    <a:pt x="1033" y="727"/>
                  </a:lnTo>
                  <a:lnTo>
                    <a:pt x="1025" y="727"/>
                  </a:lnTo>
                  <a:lnTo>
                    <a:pt x="1017" y="727"/>
                  </a:lnTo>
                  <a:lnTo>
                    <a:pt x="1009" y="727"/>
                  </a:lnTo>
                  <a:lnTo>
                    <a:pt x="1017" y="711"/>
                  </a:lnTo>
                  <a:lnTo>
                    <a:pt x="1017" y="703"/>
                  </a:lnTo>
                  <a:lnTo>
                    <a:pt x="1009" y="711"/>
                  </a:lnTo>
                  <a:lnTo>
                    <a:pt x="1001" y="711"/>
                  </a:lnTo>
                  <a:lnTo>
                    <a:pt x="1001" y="719"/>
                  </a:lnTo>
                  <a:lnTo>
                    <a:pt x="993" y="719"/>
                  </a:lnTo>
                  <a:lnTo>
                    <a:pt x="993" y="711"/>
                  </a:lnTo>
                  <a:lnTo>
                    <a:pt x="985" y="711"/>
                  </a:lnTo>
                  <a:lnTo>
                    <a:pt x="993" y="719"/>
                  </a:lnTo>
                  <a:lnTo>
                    <a:pt x="985" y="727"/>
                  </a:lnTo>
                  <a:lnTo>
                    <a:pt x="985" y="735"/>
                  </a:lnTo>
                  <a:lnTo>
                    <a:pt x="1001" y="742"/>
                  </a:lnTo>
                  <a:lnTo>
                    <a:pt x="1001" y="751"/>
                  </a:lnTo>
                  <a:lnTo>
                    <a:pt x="985" y="766"/>
                  </a:lnTo>
                  <a:lnTo>
                    <a:pt x="977" y="766"/>
                  </a:lnTo>
                  <a:lnTo>
                    <a:pt x="969" y="782"/>
                  </a:lnTo>
                  <a:lnTo>
                    <a:pt x="977" y="782"/>
                  </a:lnTo>
                  <a:lnTo>
                    <a:pt x="969" y="790"/>
                  </a:lnTo>
                  <a:lnTo>
                    <a:pt x="937" y="814"/>
                  </a:lnTo>
                  <a:lnTo>
                    <a:pt x="921" y="814"/>
                  </a:lnTo>
                  <a:lnTo>
                    <a:pt x="905" y="830"/>
                  </a:lnTo>
                  <a:lnTo>
                    <a:pt x="889" y="838"/>
                  </a:lnTo>
                  <a:lnTo>
                    <a:pt x="881" y="846"/>
                  </a:lnTo>
                  <a:lnTo>
                    <a:pt x="873" y="846"/>
                  </a:lnTo>
                  <a:lnTo>
                    <a:pt x="881" y="838"/>
                  </a:lnTo>
                  <a:lnTo>
                    <a:pt x="889" y="838"/>
                  </a:lnTo>
                  <a:lnTo>
                    <a:pt x="897" y="830"/>
                  </a:lnTo>
                  <a:lnTo>
                    <a:pt x="929" y="806"/>
                  </a:lnTo>
                  <a:lnTo>
                    <a:pt x="889" y="830"/>
                  </a:lnTo>
                  <a:lnTo>
                    <a:pt x="889" y="823"/>
                  </a:lnTo>
                  <a:lnTo>
                    <a:pt x="889" y="806"/>
                  </a:lnTo>
                  <a:lnTo>
                    <a:pt x="881" y="823"/>
                  </a:lnTo>
                  <a:lnTo>
                    <a:pt x="873" y="823"/>
                  </a:lnTo>
                  <a:lnTo>
                    <a:pt x="873" y="814"/>
                  </a:lnTo>
                  <a:lnTo>
                    <a:pt x="873" y="823"/>
                  </a:lnTo>
                  <a:lnTo>
                    <a:pt x="865" y="830"/>
                  </a:lnTo>
                  <a:lnTo>
                    <a:pt x="865" y="823"/>
                  </a:lnTo>
                  <a:lnTo>
                    <a:pt x="857" y="814"/>
                  </a:lnTo>
                  <a:lnTo>
                    <a:pt x="849" y="814"/>
                  </a:lnTo>
                  <a:lnTo>
                    <a:pt x="857" y="830"/>
                  </a:lnTo>
                  <a:lnTo>
                    <a:pt x="865" y="838"/>
                  </a:lnTo>
                  <a:lnTo>
                    <a:pt x="873" y="838"/>
                  </a:lnTo>
                  <a:lnTo>
                    <a:pt x="865" y="846"/>
                  </a:lnTo>
                  <a:lnTo>
                    <a:pt x="857" y="846"/>
                  </a:lnTo>
                  <a:lnTo>
                    <a:pt x="849" y="854"/>
                  </a:lnTo>
                  <a:lnTo>
                    <a:pt x="841" y="854"/>
                  </a:lnTo>
                  <a:lnTo>
                    <a:pt x="841" y="838"/>
                  </a:lnTo>
                  <a:lnTo>
                    <a:pt x="833" y="838"/>
                  </a:lnTo>
                  <a:lnTo>
                    <a:pt x="825" y="823"/>
                  </a:lnTo>
                  <a:lnTo>
                    <a:pt x="833" y="838"/>
                  </a:lnTo>
                  <a:lnTo>
                    <a:pt x="841" y="846"/>
                  </a:lnTo>
                  <a:lnTo>
                    <a:pt x="833" y="846"/>
                  </a:lnTo>
                  <a:lnTo>
                    <a:pt x="833" y="862"/>
                  </a:lnTo>
                  <a:lnTo>
                    <a:pt x="825" y="870"/>
                  </a:lnTo>
                  <a:lnTo>
                    <a:pt x="825" y="862"/>
                  </a:lnTo>
                  <a:lnTo>
                    <a:pt x="817" y="870"/>
                  </a:lnTo>
                  <a:lnTo>
                    <a:pt x="801" y="878"/>
                  </a:lnTo>
                  <a:lnTo>
                    <a:pt x="801" y="886"/>
                  </a:lnTo>
                  <a:lnTo>
                    <a:pt x="809" y="878"/>
                  </a:lnTo>
                  <a:lnTo>
                    <a:pt x="817" y="878"/>
                  </a:lnTo>
                  <a:lnTo>
                    <a:pt x="809" y="886"/>
                  </a:lnTo>
                  <a:lnTo>
                    <a:pt x="801" y="902"/>
                  </a:lnTo>
                  <a:lnTo>
                    <a:pt x="768" y="902"/>
                  </a:lnTo>
                  <a:lnTo>
                    <a:pt x="777" y="902"/>
                  </a:lnTo>
                  <a:lnTo>
                    <a:pt x="785" y="902"/>
                  </a:lnTo>
                  <a:lnTo>
                    <a:pt x="785" y="910"/>
                  </a:lnTo>
                  <a:lnTo>
                    <a:pt x="785" y="918"/>
                  </a:lnTo>
                  <a:lnTo>
                    <a:pt x="793" y="918"/>
                  </a:lnTo>
                  <a:lnTo>
                    <a:pt x="785" y="950"/>
                  </a:lnTo>
                  <a:lnTo>
                    <a:pt x="777" y="958"/>
                  </a:lnTo>
                  <a:lnTo>
                    <a:pt x="777" y="950"/>
                  </a:lnTo>
                  <a:lnTo>
                    <a:pt x="777" y="942"/>
                  </a:lnTo>
                  <a:lnTo>
                    <a:pt x="768" y="942"/>
                  </a:lnTo>
                  <a:lnTo>
                    <a:pt x="768" y="950"/>
                  </a:lnTo>
                  <a:lnTo>
                    <a:pt x="760" y="958"/>
                  </a:lnTo>
                  <a:lnTo>
                    <a:pt x="752" y="950"/>
                  </a:lnTo>
                  <a:lnTo>
                    <a:pt x="752" y="958"/>
                  </a:lnTo>
                  <a:lnTo>
                    <a:pt x="760" y="966"/>
                  </a:lnTo>
                  <a:lnTo>
                    <a:pt x="777" y="966"/>
                  </a:lnTo>
                  <a:lnTo>
                    <a:pt x="777" y="974"/>
                  </a:lnTo>
                  <a:lnTo>
                    <a:pt x="768" y="998"/>
                  </a:lnTo>
                  <a:lnTo>
                    <a:pt x="768" y="1006"/>
                  </a:lnTo>
                  <a:lnTo>
                    <a:pt x="785" y="1030"/>
                  </a:lnTo>
                  <a:lnTo>
                    <a:pt x="777" y="1054"/>
                  </a:lnTo>
                  <a:lnTo>
                    <a:pt x="785" y="1062"/>
                  </a:lnTo>
                  <a:lnTo>
                    <a:pt x="793" y="1078"/>
                  </a:lnTo>
                  <a:lnTo>
                    <a:pt x="793" y="1086"/>
                  </a:lnTo>
                  <a:lnTo>
                    <a:pt x="785" y="1094"/>
                  </a:lnTo>
                  <a:lnTo>
                    <a:pt x="777" y="1102"/>
                  </a:lnTo>
                  <a:lnTo>
                    <a:pt x="768" y="1094"/>
                  </a:lnTo>
                  <a:lnTo>
                    <a:pt x="752" y="1078"/>
                  </a:lnTo>
                  <a:lnTo>
                    <a:pt x="728" y="1078"/>
                  </a:lnTo>
                  <a:lnTo>
                    <a:pt x="720" y="1078"/>
                  </a:lnTo>
                  <a:lnTo>
                    <a:pt x="704" y="1078"/>
                  </a:lnTo>
                  <a:lnTo>
                    <a:pt x="680" y="1062"/>
                  </a:lnTo>
                  <a:lnTo>
                    <a:pt x="664" y="1062"/>
                  </a:lnTo>
                  <a:lnTo>
                    <a:pt x="664" y="1054"/>
                  </a:lnTo>
                  <a:lnTo>
                    <a:pt x="656" y="1046"/>
                  </a:lnTo>
                  <a:lnTo>
                    <a:pt x="632" y="1046"/>
                  </a:lnTo>
                  <a:lnTo>
                    <a:pt x="624" y="1046"/>
                  </a:lnTo>
                  <a:lnTo>
                    <a:pt x="624" y="1030"/>
                  </a:lnTo>
                  <a:lnTo>
                    <a:pt x="616" y="1014"/>
                  </a:lnTo>
                  <a:lnTo>
                    <a:pt x="608" y="982"/>
                  </a:lnTo>
                  <a:lnTo>
                    <a:pt x="600" y="982"/>
                  </a:lnTo>
                  <a:lnTo>
                    <a:pt x="600" y="966"/>
                  </a:lnTo>
                  <a:lnTo>
                    <a:pt x="600" y="958"/>
                  </a:lnTo>
                  <a:lnTo>
                    <a:pt x="592" y="950"/>
                  </a:lnTo>
                  <a:lnTo>
                    <a:pt x="592" y="942"/>
                  </a:lnTo>
                  <a:lnTo>
                    <a:pt x="592" y="918"/>
                  </a:lnTo>
                  <a:lnTo>
                    <a:pt x="576" y="918"/>
                  </a:lnTo>
                  <a:lnTo>
                    <a:pt x="552" y="886"/>
                  </a:lnTo>
                  <a:lnTo>
                    <a:pt x="544" y="862"/>
                  </a:lnTo>
                  <a:lnTo>
                    <a:pt x="536" y="854"/>
                  </a:lnTo>
                  <a:lnTo>
                    <a:pt x="528" y="846"/>
                  </a:lnTo>
                  <a:lnTo>
                    <a:pt x="496" y="775"/>
                  </a:lnTo>
                  <a:lnTo>
                    <a:pt x="488" y="766"/>
                  </a:lnTo>
                  <a:lnTo>
                    <a:pt x="480" y="742"/>
                  </a:lnTo>
                  <a:lnTo>
                    <a:pt x="456" y="727"/>
                  </a:lnTo>
                  <a:lnTo>
                    <a:pt x="448" y="719"/>
                  </a:lnTo>
                  <a:lnTo>
                    <a:pt x="432" y="695"/>
                  </a:lnTo>
                  <a:lnTo>
                    <a:pt x="400" y="695"/>
                  </a:lnTo>
                  <a:lnTo>
                    <a:pt x="368" y="687"/>
                  </a:lnTo>
                  <a:lnTo>
                    <a:pt x="360" y="679"/>
                  </a:lnTo>
                  <a:lnTo>
                    <a:pt x="352" y="679"/>
                  </a:lnTo>
                  <a:lnTo>
                    <a:pt x="344" y="695"/>
                  </a:lnTo>
                  <a:lnTo>
                    <a:pt x="336" y="695"/>
                  </a:lnTo>
                  <a:lnTo>
                    <a:pt x="336" y="687"/>
                  </a:lnTo>
                  <a:lnTo>
                    <a:pt x="328" y="687"/>
                  </a:lnTo>
                  <a:lnTo>
                    <a:pt x="320" y="687"/>
                  </a:lnTo>
                  <a:lnTo>
                    <a:pt x="304" y="703"/>
                  </a:lnTo>
                  <a:lnTo>
                    <a:pt x="304" y="727"/>
                  </a:lnTo>
                  <a:lnTo>
                    <a:pt x="296" y="735"/>
                  </a:lnTo>
                  <a:lnTo>
                    <a:pt x="296" y="742"/>
                  </a:lnTo>
                  <a:lnTo>
                    <a:pt x="288" y="742"/>
                  </a:lnTo>
                  <a:lnTo>
                    <a:pt x="280" y="759"/>
                  </a:lnTo>
                  <a:lnTo>
                    <a:pt x="280" y="766"/>
                  </a:lnTo>
                  <a:lnTo>
                    <a:pt x="264" y="766"/>
                  </a:lnTo>
                  <a:lnTo>
                    <a:pt x="256" y="759"/>
                  </a:lnTo>
                  <a:lnTo>
                    <a:pt x="216" y="735"/>
                  </a:lnTo>
                  <a:lnTo>
                    <a:pt x="208" y="727"/>
                  </a:lnTo>
                  <a:lnTo>
                    <a:pt x="192" y="719"/>
                  </a:lnTo>
                  <a:lnTo>
                    <a:pt x="176" y="703"/>
                  </a:lnTo>
                  <a:lnTo>
                    <a:pt x="160" y="687"/>
                  </a:lnTo>
                  <a:lnTo>
                    <a:pt x="152" y="671"/>
                  </a:lnTo>
                  <a:lnTo>
                    <a:pt x="152" y="647"/>
                  </a:lnTo>
                  <a:lnTo>
                    <a:pt x="152" y="639"/>
                  </a:lnTo>
                  <a:lnTo>
                    <a:pt x="144" y="631"/>
                  </a:lnTo>
                  <a:lnTo>
                    <a:pt x="136" y="615"/>
                  </a:lnTo>
                  <a:lnTo>
                    <a:pt x="136" y="607"/>
                  </a:lnTo>
                  <a:lnTo>
                    <a:pt x="128" y="583"/>
                  </a:lnTo>
                  <a:lnTo>
                    <a:pt x="96" y="559"/>
                  </a:lnTo>
                  <a:lnTo>
                    <a:pt x="88" y="551"/>
                  </a:lnTo>
                  <a:lnTo>
                    <a:pt x="80" y="543"/>
                  </a:lnTo>
                  <a:lnTo>
                    <a:pt x="72" y="527"/>
                  </a:lnTo>
                  <a:lnTo>
                    <a:pt x="48" y="495"/>
                  </a:lnTo>
                  <a:lnTo>
                    <a:pt x="32" y="495"/>
                  </a:lnTo>
                  <a:lnTo>
                    <a:pt x="16" y="455"/>
                  </a:lnTo>
                  <a:lnTo>
                    <a:pt x="0" y="455"/>
                  </a:lnTo>
                  <a:lnTo>
                    <a:pt x="0" y="447"/>
                  </a:lnTo>
                  <a:close/>
                </a:path>
              </a:pathLst>
            </a:custGeom>
            <a:grpFill/>
            <a:ln w="9525" cap="flat">
              <a:solidFill>
                <a:schemeClr val="tx1"/>
              </a:solidFill>
              <a:prstDash val="sysDot"/>
              <a:round/>
              <a:headEnd/>
              <a:tailEnd/>
            </a:ln>
          </p:spPr>
          <p:txBody>
            <a:bodyPr/>
            <a:lstStyle/>
            <a:p>
              <a:pPr fontAlgn="base">
                <a:spcBef>
                  <a:spcPct val="0"/>
                </a:spcBef>
                <a:spcAft>
                  <a:spcPct val="0"/>
                </a:spcAft>
              </a:pPr>
              <a:endParaRPr lang="en-US" dirty="0">
                <a:solidFill>
                  <a:srgbClr val="000000"/>
                </a:solidFill>
              </a:endParaRPr>
            </a:p>
          </p:txBody>
        </p:sp>
        <p:sp>
          <p:nvSpPr>
            <p:cNvPr id="402542" name="Freeform 110" descr="90%"/>
            <p:cNvSpPr>
              <a:spLocks/>
            </p:cNvSpPr>
            <p:nvPr/>
          </p:nvSpPr>
          <p:spPr bwMode="auto">
            <a:xfrm>
              <a:off x="2139" y="2381"/>
              <a:ext cx="1113" cy="1102"/>
            </a:xfrm>
            <a:custGeom>
              <a:avLst/>
              <a:gdLst>
                <a:gd name="T0" fmla="*/ 304 w 1113"/>
                <a:gd name="T1" fmla="*/ 463 h 1102"/>
                <a:gd name="T2" fmla="*/ 584 w 1113"/>
                <a:gd name="T3" fmla="*/ 216 h 1102"/>
                <a:gd name="T4" fmla="*/ 632 w 1113"/>
                <a:gd name="T5" fmla="*/ 224 h 1102"/>
                <a:gd name="T6" fmla="*/ 680 w 1113"/>
                <a:gd name="T7" fmla="*/ 264 h 1102"/>
                <a:gd name="T8" fmla="*/ 704 w 1113"/>
                <a:gd name="T9" fmla="*/ 272 h 1102"/>
                <a:gd name="T10" fmla="*/ 728 w 1113"/>
                <a:gd name="T11" fmla="*/ 272 h 1102"/>
                <a:gd name="T12" fmla="*/ 760 w 1113"/>
                <a:gd name="T13" fmla="*/ 280 h 1102"/>
                <a:gd name="T14" fmla="*/ 785 w 1113"/>
                <a:gd name="T15" fmla="*/ 296 h 1102"/>
                <a:gd name="T16" fmla="*/ 801 w 1113"/>
                <a:gd name="T17" fmla="*/ 288 h 1102"/>
                <a:gd name="T18" fmla="*/ 841 w 1113"/>
                <a:gd name="T19" fmla="*/ 288 h 1102"/>
                <a:gd name="T20" fmla="*/ 881 w 1113"/>
                <a:gd name="T21" fmla="*/ 312 h 1102"/>
                <a:gd name="T22" fmla="*/ 921 w 1113"/>
                <a:gd name="T23" fmla="*/ 296 h 1102"/>
                <a:gd name="T24" fmla="*/ 953 w 1113"/>
                <a:gd name="T25" fmla="*/ 296 h 1102"/>
                <a:gd name="T26" fmla="*/ 1001 w 1113"/>
                <a:gd name="T27" fmla="*/ 304 h 1102"/>
                <a:gd name="T28" fmla="*/ 1057 w 1113"/>
                <a:gd name="T29" fmla="*/ 320 h 1102"/>
                <a:gd name="T30" fmla="*/ 1089 w 1113"/>
                <a:gd name="T31" fmla="*/ 495 h 1102"/>
                <a:gd name="T32" fmla="*/ 1105 w 1113"/>
                <a:gd name="T33" fmla="*/ 559 h 1102"/>
                <a:gd name="T34" fmla="*/ 1097 w 1113"/>
                <a:gd name="T35" fmla="*/ 631 h 1102"/>
                <a:gd name="T36" fmla="*/ 1105 w 1113"/>
                <a:gd name="T37" fmla="*/ 663 h 1102"/>
                <a:gd name="T38" fmla="*/ 1081 w 1113"/>
                <a:gd name="T39" fmla="*/ 695 h 1102"/>
                <a:gd name="T40" fmla="*/ 1049 w 1113"/>
                <a:gd name="T41" fmla="*/ 727 h 1102"/>
                <a:gd name="T42" fmla="*/ 1025 w 1113"/>
                <a:gd name="T43" fmla="*/ 727 h 1102"/>
                <a:gd name="T44" fmla="*/ 1017 w 1113"/>
                <a:gd name="T45" fmla="*/ 703 h 1102"/>
                <a:gd name="T46" fmla="*/ 993 w 1113"/>
                <a:gd name="T47" fmla="*/ 719 h 1102"/>
                <a:gd name="T48" fmla="*/ 985 w 1113"/>
                <a:gd name="T49" fmla="*/ 727 h 1102"/>
                <a:gd name="T50" fmla="*/ 985 w 1113"/>
                <a:gd name="T51" fmla="*/ 766 h 1102"/>
                <a:gd name="T52" fmla="*/ 969 w 1113"/>
                <a:gd name="T53" fmla="*/ 790 h 1102"/>
                <a:gd name="T54" fmla="*/ 889 w 1113"/>
                <a:gd name="T55" fmla="*/ 838 h 1102"/>
                <a:gd name="T56" fmla="*/ 889 w 1113"/>
                <a:gd name="T57" fmla="*/ 838 h 1102"/>
                <a:gd name="T58" fmla="*/ 889 w 1113"/>
                <a:gd name="T59" fmla="*/ 823 h 1102"/>
                <a:gd name="T60" fmla="*/ 873 w 1113"/>
                <a:gd name="T61" fmla="*/ 814 h 1102"/>
                <a:gd name="T62" fmla="*/ 857 w 1113"/>
                <a:gd name="T63" fmla="*/ 814 h 1102"/>
                <a:gd name="T64" fmla="*/ 873 w 1113"/>
                <a:gd name="T65" fmla="*/ 838 h 1102"/>
                <a:gd name="T66" fmla="*/ 841 w 1113"/>
                <a:gd name="T67" fmla="*/ 854 h 1102"/>
                <a:gd name="T68" fmla="*/ 833 w 1113"/>
                <a:gd name="T69" fmla="*/ 838 h 1102"/>
                <a:gd name="T70" fmla="*/ 825 w 1113"/>
                <a:gd name="T71" fmla="*/ 870 h 1102"/>
                <a:gd name="T72" fmla="*/ 801 w 1113"/>
                <a:gd name="T73" fmla="*/ 886 h 1102"/>
                <a:gd name="T74" fmla="*/ 801 w 1113"/>
                <a:gd name="T75" fmla="*/ 902 h 1102"/>
                <a:gd name="T76" fmla="*/ 785 w 1113"/>
                <a:gd name="T77" fmla="*/ 910 h 1102"/>
                <a:gd name="T78" fmla="*/ 777 w 1113"/>
                <a:gd name="T79" fmla="*/ 958 h 1102"/>
                <a:gd name="T80" fmla="*/ 768 w 1113"/>
                <a:gd name="T81" fmla="*/ 950 h 1102"/>
                <a:gd name="T82" fmla="*/ 760 w 1113"/>
                <a:gd name="T83" fmla="*/ 966 h 1102"/>
                <a:gd name="T84" fmla="*/ 768 w 1113"/>
                <a:gd name="T85" fmla="*/ 1006 h 1102"/>
                <a:gd name="T86" fmla="*/ 793 w 1113"/>
                <a:gd name="T87" fmla="*/ 1078 h 1102"/>
                <a:gd name="T88" fmla="*/ 768 w 1113"/>
                <a:gd name="T89" fmla="*/ 1094 h 1102"/>
                <a:gd name="T90" fmla="*/ 704 w 1113"/>
                <a:gd name="T91" fmla="*/ 1078 h 1102"/>
                <a:gd name="T92" fmla="*/ 656 w 1113"/>
                <a:gd name="T93" fmla="*/ 1046 h 1102"/>
                <a:gd name="T94" fmla="*/ 616 w 1113"/>
                <a:gd name="T95" fmla="*/ 1014 h 1102"/>
                <a:gd name="T96" fmla="*/ 600 w 1113"/>
                <a:gd name="T97" fmla="*/ 958 h 1102"/>
                <a:gd name="T98" fmla="*/ 576 w 1113"/>
                <a:gd name="T99" fmla="*/ 918 h 1102"/>
                <a:gd name="T100" fmla="*/ 528 w 1113"/>
                <a:gd name="T101" fmla="*/ 846 h 1102"/>
                <a:gd name="T102" fmla="*/ 456 w 1113"/>
                <a:gd name="T103" fmla="*/ 727 h 1102"/>
                <a:gd name="T104" fmla="*/ 368 w 1113"/>
                <a:gd name="T105" fmla="*/ 687 h 1102"/>
                <a:gd name="T106" fmla="*/ 336 w 1113"/>
                <a:gd name="T107" fmla="*/ 695 h 1102"/>
                <a:gd name="T108" fmla="*/ 304 w 1113"/>
                <a:gd name="T109" fmla="*/ 703 h 1102"/>
                <a:gd name="T110" fmla="*/ 288 w 1113"/>
                <a:gd name="T111" fmla="*/ 742 h 1102"/>
                <a:gd name="T112" fmla="*/ 256 w 1113"/>
                <a:gd name="T113" fmla="*/ 759 h 1102"/>
                <a:gd name="T114" fmla="*/ 176 w 1113"/>
                <a:gd name="T115" fmla="*/ 703 h 1102"/>
                <a:gd name="T116" fmla="*/ 152 w 1113"/>
                <a:gd name="T117" fmla="*/ 639 h 1102"/>
                <a:gd name="T118" fmla="*/ 128 w 1113"/>
                <a:gd name="T119" fmla="*/ 583 h 1102"/>
                <a:gd name="T120" fmla="*/ 72 w 1113"/>
                <a:gd name="T121" fmla="*/ 527 h 1102"/>
                <a:gd name="T122" fmla="*/ 0 w 1113"/>
                <a:gd name="T123" fmla="*/ 455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13" h="1102">
                  <a:moveTo>
                    <a:pt x="0" y="447"/>
                  </a:moveTo>
                  <a:lnTo>
                    <a:pt x="0" y="447"/>
                  </a:lnTo>
                  <a:lnTo>
                    <a:pt x="0" y="431"/>
                  </a:lnTo>
                  <a:lnTo>
                    <a:pt x="304" y="463"/>
                  </a:lnTo>
                  <a:lnTo>
                    <a:pt x="336" y="0"/>
                  </a:lnTo>
                  <a:lnTo>
                    <a:pt x="584" y="16"/>
                  </a:lnTo>
                  <a:lnTo>
                    <a:pt x="576" y="216"/>
                  </a:lnTo>
                  <a:lnTo>
                    <a:pt x="584" y="216"/>
                  </a:lnTo>
                  <a:lnTo>
                    <a:pt x="600" y="232"/>
                  </a:lnTo>
                  <a:lnTo>
                    <a:pt x="608" y="232"/>
                  </a:lnTo>
                  <a:lnTo>
                    <a:pt x="624" y="232"/>
                  </a:lnTo>
                  <a:lnTo>
                    <a:pt x="632" y="224"/>
                  </a:lnTo>
                  <a:lnTo>
                    <a:pt x="648" y="256"/>
                  </a:lnTo>
                  <a:lnTo>
                    <a:pt x="664" y="256"/>
                  </a:lnTo>
                  <a:lnTo>
                    <a:pt x="672" y="264"/>
                  </a:lnTo>
                  <a:lnTo>
                    <a:pt x="680" y="264"/>
                  </a:lnTo>
                  <a:lnTo>
                    <a:pt x="680" y="256"/>
                  </a:lnTo>
                  <a:lnTo>
                    <a:pt x="696" y="256"/>
                  </a:lnTo>
                  <a:lnTo>
                    <a:pt x="704" y="264"/>
                  </a:lnTo>
                  <a:lnTo>
                    <a:pt x="704" y="272"/>
                  </a:lnTo>
                  <a:lnTo>
                    <a:pt x="712" y="264"/>
                  </a:lnTo>
                  <a:lnTo>
                    <a:pt x="720" y="264"/>
                  </a:lnTo>
                  <a:lnTo>
                    <a:pt x="728" y="256"/>
                  </a:lnTo>
                  <a:lnTo>
                    <a:pt x="728" y="272"/>
                  </a:lnTo>
                  <a:lnTo>
                    <a:pt x="744" y="272"/>
                  </a:lnTo>
                  <a:lnTo>
                    <a:pt x="744" y="280"/>
                  </a:lnTo>
                  <a:lnTo>
                    <a:pt x="752" y="288"/>
                  </a:lnTo>
                  <a:lnTo>
                    <a:pt x="760" y="280"/>
                  </a:lnTo>
                  <a:lnTo>
                    <a:pt x="768" y="280"/>
                  </a:lnTo>
                  <a:lnTo>
                    <a:pt x="777" y="288"/>
                  </a:lnTo>
                  <a:lnTo>
                    <a:pt x="785" y="288"/>
                  </a:lnTo>
                  <a:lnTo>
                    <a:pt x="785" y="296"/>
                  </a:lnTo>
                  <a:lnTo>
                    <a:pt x="793" y="296"/>
                  </a:lnTo>
                  <a:lnTo>
                    <a:pt x="801" y="288"/>
                  </a:lnTo>
                  <a:lnTo>
                    <a:pt x="801" y="280"/>
                  </a:lnTo>
                  <a:lnTo>
                    <a:pt x="801" y="288"/>
                  </a:lnTo>
                  <a:lnTo>
                    <a:pt x="809" y="304"/>
                  </a:lnTo>
                  <a:lnTo>
                    <a:pt x="817" y="296"/>
                  </a:lnTo>
                  <a:lnTo>
                    <a:pt x="825" y="280"/>
                  </a:lnTo>
                  <a:lnTo>
                    <a:pt x="841" y="288"/>
                  </a:lnTo>
                  <a:lnTo>
                    <a:pt x="849" y="288"/>
                  </a:lnTo>
                  <a:lnTo>
                    <a:pt x="849" y="296"/>
                  </a:lnTo>
                  <a:lnTo>
                    <a:pt x="873" y="304"/>
                  </a:lnTo>
                  <a:lnTo>
                    <a:pt x="881" y="312"/>
                  </a:lnTo>
                  <a:lnTo>
                    <a:pt x="897" y="288"/>
                  </a:lnTo>
                  <a:lnTo>
                    <a:pt x="913" y="288"/>
                  </a:lnTo>
                  <a:lnTo>
                    <a:pt x="913" y="296"/>
                  </a:lnTo>
                  <a:lnTo>
                    <a:pt x="921" y="296"/>
                  </a:lnTo>
                  <a:lnTo>
                    <a:pt x="929" y="288"/>
                  </a:lnTo>
                  <a:lnTo>
                    <a:pt x="929" y="280"/>
                  </a:lnTo>
                  <a:lnTo>
                    <a:pt x="945" y="296"/>
                  </a:lnTo>
                  <a:lnTo>
                    <a:pt x="953" y="296"/>
                  </a:lnTo>
                  <a:lnTo>
                    <a:pt x="961" y="280"/>
                  </a:lnTo>
                  <a:lnTo>
                    <a:pt x="977" y="280"/>
                  </a:lnTo>
                  <a:lnTo>
                    <a:pt x="977" y="288"/>
                  </a:lnTo>
                  <a:lnTo>
                    <a:pt x="1001" y="304"/>
                  </a:lnTo>
                  <a:lnTo>
                    <a:pt x="1017" y="304"/>
                  </a:lnTo>
                  <a:lnTo>
                    <a:pt x="1025" y="312"/>
                  </a:lnTo>
                  <a:lnTo>
                    <a:pt x="1033" y="320"/>
                  </a:lnTo>
                  <a:lnTo>
                    <a:pt x="1057" y="320"/>
                  </a:lnTo>
                  <a:lnTo>
                    <a:pt x="1065" y="320"/>
                  </a:lnTo>
                  <a:lnTo>
                    <a:pt x="1065" y="375"/>
                  </a:lnTo>
                  <a:lnTo>
                    <a:pt x="1073" y="471"/>
                  </a:lnTo>
                  <a:lnTo>
                    <a:pt x="1089" y="495"/>
                  </a:lnTo>
                  <a:lnTo>
                    <a:pt x="1089" y="527"/>
                  </a:lnTo>
                  <a:lnTo>
                    <a:pt x="1097" y="535"/>
                  </a:lnTo>
                  <a:lnTo>
                    <a:pt x="1105" y="551"/>
                  </a:lnTo>
                  <a:lnTo>
                    <a:pt x="1105" y="559"/>
                  </a:lnTo>
                  <a:lnTo>
                    <a:pt x="1113" y="575"/>
                  </a:lnTo>
                  <a:lnTo>
                    <a:pt x="1113" y="599"/>
                  </a:lnTo>
                  <a:lnTo>
                    <a:pt x="1097" y="615"/>
                  </a:lnTo>
                  <a:lnTo>
                    <a:pt x="1097" y="631"/>
                  </a:lnTo>
                  <a:lnTo>
                    <a:pt x="1105" y="631"/>
                  </a:lnTo>
                  <a:lnTo>
                    <a:pt x="1097" y="647"/>
                  </a:lnTo>
                  <a:lnTo>
                    <a:pt x="1105" y="655"/>
                  </a:lnTo>
                  <a:lnTo>
                    <a:pt x="1105" y="663"/>
                  </a:lnTo>
                  <a:lnTo>
                    <a:pt x="1105" y="671"/>
                  </a:lnTo>
                  <a:lnTo>
                    <a:pt x="1097" y="679"/>
                  </a:lnTo>
                  <a:lnTo>
                    <a:pt x="1089" y="679"/>
                  </a:lnTo>
                  <a:lnTo>
                    <a:pt x="1081" y="695"/>
                  </a:lnTo>
                  <a:lnTo>
                    <a:pt x="1089" y="703"/>
                  </a:lnTo>
                  <a:lnTo>
                    <a:pt x="1089" y="711"/>
                  </a:lnTo>
                  <a:lnTo>
                    <a:pt x="1081" y="711"/>
                  </a:lnTo>
                  <a:lnTo>
                    <a:pt x="1049" y="727"/>
                  </a:lnTo>
                  <a:lnTo>
                    <a:pt x="1009" y="742"/>
                  </a:lnTo>
                  <a:lnTo>
                    <a:pt x="1017" y="735"/>
                  </a:lnTo>
                  <a:lnTo>
                    <a:pt x="1033" y="727"/>
                  </a:lnTo>
                  <a:lnTo>
                    <a:pt x="1025" y="727"/>
                  </a:lnTo>
                  <a:lnTo>
                    <a:pt x="1017" y="727"/>
                  </a:lnTo>
                  <a:lnTo>
                    <a:pt x="1009" y="727"/>
                  </a:lnTo>
                  <a:lnTo>
                    <a:pt x="1017" y="711"/>
                  </a:lnTo>
                  <a:lnTo>
                    <a:pt x="1017" y="703"/>
                  </a:lnTo>
                  <a:lnTo>
                    <a:pt x="1009" y="711"/>
                  </a:lnTo>
                  <a:lnTo>
                    <a:pt x="1001" y="711"/>
                  </a:lnTo>
                  <a:lnTo>
                    <a:pt x="1001" y="719"/>
                  </a:lnTo>
                  <a:lnTo>
                    <a:pt x="993" y="719"/>
                  </a:lnTo>
                  <a:lnTo>
                    <a:pt x="993" y="711"/>
                  </a:lnTo>
                  <a:lnTo>
                    <a:pt x="985" y="711"/>
                  </a:lnTo>
                  <a:lnTo>
                    <a:pt x="993" y="719"/>
                  </a:lnTo>
                  <a:lnTo>
                    <a:pt x="985" y="727"/>
                  </a:lnTo>
                  <a:lnTo>
                    <a:pt x="985" y="735"/>
                  </a:lnTo>
                  <a:lnTo>
                    <a:pt x="1001" y="742"/>
                  </a:lnTo>
                  <a:lnTo>
                    <a:pt x="1001" y="751"/>
                  </a:lnTo>
                  <a:lnTo>
                    <a:pt x="985" y="766"/>
                  </a:lnTo>
                  <a:lnTo>
                    <a:pt x="977" y="766"/>
                  </a:lnTo>
                  <a:lnTo>
                    <a:pt x="969" y="782"/>
                  </a:lnTo>
                  <a:lnTo>
                    <a:pt x="977" y="782"/>
                  </a:lnTo>
                  <a:lnTo>
                    <a:pt x="969" y="790"/>
                  </a:lnTo>
                  <a:lnTo>
                    <a:pt x="937" y="814"/>
                  </a:lnTo>
                  <a:lnTo>
                    <a:pt x="921" y="814"/>
                  </a:lnTo>
                  <a:lnTo>
                    <a:pt x="905" y="830"/>
                  </a:lnTo>
                  <a:lnTo>
                    <a:pt x="889" y="838"/>
                  </a:lnTo>
                  <a:lnTo>
                    <a:pt x="881" y="846"/>
                  </a:lnTo>
                  <a:lnTo>
                    <a:pt x="873" y="846"/>
                  </a:lnTo>
                  <a:lnTo>
                    <a:pt x="881" y="838"/>
                  </a:lnTo>
                  <a:lnTo>
                    <a:pt x="889" y="838"/>
                  </a:lnTo>
                  <a:lnTo>
                    <a:pt x="897" y="830"/>
                  </a:lnTo>
                  <a:lnTo>
                    <a:pt x="929" y="806"/>
                  </a:lnTo>
                  <a:lnTo>
                    <a:pt x="889" y="830"/>
                  </a:lnTo>
                  <a:lnTo>
                    <a:pt x="889" y="823"/>
                  </a:lnTo>
                  <a:lnTo>
                    <a:pt x="889" y="806"/>
                  </a:lnTo>
                  <a:lnTo>
                    <a:pt x="881" y="823"/>
                  </a:lnTo>
                  <a:lnTo>
                    <a:pt x="873" y="823"/>
                  </a:lnTo>
                  <a:lnTo>
                    <a:pt x="873" y="814"/>
                  </a:lnTo>
                  <a:lnTo>
                    <a:pt x="873" y="823"/>
                  </a:lnTo>
                  <a:lnTo>
                    <a:pt x="865" y="830"/>
                  </a:lnTo>
                  <a:lnTo>
                    <a:pt x="865" y="823"/>
                  </a:lnTo>
                  <a:lnTo>
                    <a:pt x="857" y="814"/>
                  </a:lnTo>
                  <a:lnTo>
                    <a:pt x="849" y="814"/>
                  </a:lnTo>
                  <a:lnTo>
                    <a:pt x="857" y="830"/>
                  </a:lnTo>
                  <a:lnTo>
                    <a:pt x="865" y="838"/>
                  </a:lnTo>
                  <a:lnTo>
                    <a:pt x="873" y="838"/>
                  </a:lnTo>
                  <a:lnTo>
                    <a:pt x="865" y="846"/>
                  </a:lnTo>
                  <a:lnTo>
                    <a:pt x="857" y="846"/>
                  </a:lnTo>
                  <a:lnTo>
                    <a:pt x="849" y="854"/>
                  </a:lnTo>
                  <a:lnTo>
                    <a:pt x="841" y="854"/>
                  </a:lnTo>
                  <a:lnTo>
                    <a:pt x="841" y="838"/>
                  </a:lnTo>
                  <a:lnTo>
                    <a:pt x="833" y="838"/>
                  </a:lnTo>
                  <a:lnTo>
                    <a:pt x="825" y="823"/>
                  </a:lnTo>
                  <a:lnTo>
                    <a:pt x="833" y="838"/>
                  </a:lnTo>
                  <a:lnTo>
                    <a:pt x="841" y="846"/>
                  </a:lnTo>
                  <a:lnTo>
                    <a:pt x="833" y="846"/>
                  </a:lnTo>
                  <a:lnTo>
                    <a:pt x="833" y="862"/>
                  </a:lnTo>
                  <a:lnTo>
                    <a:pt x="825" y="870"/>
                  </a:lnTo>
                  <a:lnTo>
                    <a:pt x="825" y="862"/>
                  </a:lnTo>
                  <a:lnTo>
                    <a:pt x="817" y="870"/>
                  </a:lnTo>
                  <a:lnTo>
                    <a:pt x="801" y="878"/>
                  </a:lnTo>
                  <a:lnTo>
                    <a:pt x="801" y="886"/>
                  </a:lnTo>
                  <a:lnTo>
                    <a:pt x="809" y="878"/>
                  </a:lnTo>
                  <a:lnTo>
                    <a:pt x="817" y="878"/>
                  </a:lnTo>
                  <a:lnTo>
                    <a:pt x="809" y="886"/>
                  </a:lnTo>
                  <a:lnTo>
                    <a:pt x="801" y="902"/>
                  </a:lnTo>
                  <a:lnTo>
                    <a:pt x="768" y="902"/>
                  </a:lnTo>
                  <a:lnTo>
                    <a:pt x="777" y="902"/>
                  </a:lnTo>
                  <a:lnTo>
                    <a:pt x="785" y="902"/>
                  </a:lnTo>
                  <a:lnTo>
                    <a:pt x="785" y="910"/>
                  </a:lnTo>
                  <a:lnTo>
                    <a:pt x="785" y="918"/>
                  </a:lnTo>
                  <a:lnTo>
                    <a:pt x="793" y="918"/>
                  </a:lnTo>
                  <a:lnTo>
                    <a:pt x="785" y="950"/>
                  </a:lnTo>
                  <a:lnTo>
                    <a:pt x="777" y="958"/>
                  </a:lnTo>
                  <a:lnTo>
                    <a:pt x="777" y="950"/>
                  </a:lnTo>
                  <a:lnTo>
                    <a:pt x="777" y="942"/>
                  </a:lnTo>
                  <a:lnTo>
                    <a:pt x="768" y="942"/>
                  </a:lnTo>
                  <a:lnTo>
                    <a:pt x="768" y="950"/>
                  </a:lnTo>
                  <a:lnTo>
                    <a:pt x="760" y="958"/>
                  </a:lnTo>
                  <a:lnTo>
                    <a:pt x="752" y="950"/>
                  </a:lnTo>
                  <a:lnTo>
                    <a:pt x="752" y="958"/>
                  </a:lnTo>
                  <a:lnTo>
                    <a:pt x="760" y="966"/>
                  </a:lnTo>
                  <a:lnTo>
                    <a:pt x="777" y="966"/>
                  </a:lnTo>
                  <a:lnTo>
                    <a:pt x="777" y="974"/>
                  </a:lnTo>
                  <a:lnTo>
                    <a:pt x="768" y="998"/>
                  </a:lnTo>
                  <a:lnTo>
                    <a:pt x="768" y="1006"/>
                  </a:lnTo>
                  <a:lnTo>
                    <a:pt x="785" y="1030"/>
                  </a:lnTo>
                  <a:lnTo>
                    <a:pt x="777" y="1054"/>
                  </a:lnTo>
                  <a:lnTo>
                    <a:pt x="785" y="1062"/>
                  </a:lnTo>
                  <a:lnTo>
                    <a:pt x="793" y="1078"/>
                  </a:lnTo>
                  <a:lnTo>
                    <a:pt x="793" y="1086"/>
                  </a:lnTo>
                  <a:lnTo>
                    <a:pt x="785" y="1094"/>
                  </a:lnTo>
                  <a:lnTo>
                    <a:pt x="777" y="1102"/>
                  </a:lnTo>
                  <a:lnTo>
                    <a:pt x="768" y="1094"/>
                  </a:lnTo>
                  <a:lnTo>
                    <a:pt x="752" y="1078"/>
                  </a:lnTo>
                  <a:lnTo>
                    <a:pt x="728" y="1078"/>
                  </a:lnTo>
                  <a:lnTo>
                    <a:pt x="720" y="1078"/>
                  </a:lnTo>
                  <a:lnTo>
                    <a:pt x="704" y="1078"/>
                  </a:lnTo>
                  <a:lnTo>
                    <a:pt x="680" y="1062"/>
                  </a:lnTo>
                  <a:lnTo>
                    <a:pt x="664" y="1062"/>
                  </a:lnTo>
                  <a:lnTo>
                    <a:pt x="664" y="1054"/>
                  </a:lnTo>
                  <a:lnTo>
                    <a:pt x="656" y="1046"/>
                  </a:lnTo>
                  <a:lnTo>
                    <a:pt x="632" y="1046"/>
                  </a:lnTo>
                  <a:lnTo>
                    <a:pt x="624" y="1046"/>
                  </a:lnTo>
                  <a:lnTo>
                    <a:pt x="624" y="1030"/>
                  </a:lnTo>
                  <a:lnTo>
                    <a:pt x="616" y="1014"/>
                  </a:lnTo>
                  <a:lnTo>
                    <a:pt x="608" y="982"/>
                  </a:lnTo>
                  <a:lnTo>
                    <a:pt x="600" y="982"/>
                  </a:lnTo>
                  <a:lnTo>
                    <a:pt x="600" y="966"/>
                  </a:lnTo>
                  <a:lnTo>
                    <a:pt x="600" y="958"/>
                  </a:lnTo>
                  <a:lnTo>
                    <a:pt x="592" y="950"/>
                  </a:lnTo>
                  <a:lnTo>
                    <a:pt x="592" y="942"/>
                  </a:lnTo>
                  <a:lnTo>
                    <a:pt x="592" y="918"/>
                  </a:lnTo>
                  <a:lnTo>
                    <a:pt x="576" y="918"/>
                  </a:lnTo>
                  <a:lnTo>
                    <a:pt x="552" y="886"/>
                  </a:lnTo>
                  <a:lnTo>
                    <a:pt x="544" y="862"/>
                  </a:lnTo>
                  <a:lnTo>
                    <a:pt x="536" y="854"/>
                  </a:lnTo>
                  <a:lnTo>
                    <a:pt x="528" y="846"/>
                  </a:lnTo>
                  <a:lnTo>
                    <a:pt x="496" y="775"/>
                  </a:lnTo>
                  <a:lnTo>
                    <a:pt x="488" y="766"/>
                  </a:lnTo>
                  <a:lnTo>
                    <a:pt x="480" y="742"/>
                  </a:lnTo>
                  <a:lnTo>
                    <a:pt x="456" y="727"/>
                  </a:lnTo>
                  <a:lnTo>
                    <a:pt x="448" y="719"/>
                  </a:lnTo>
                  <a:lnTo>
                    <a:pt x="432" y="695"/>
                  </a:lnTo>
                  <a:lnTo>
                    <a:pt x="400" y="695"/>
                  </a:lnTo>
                  <a:lnTo>
                    <a:pt x="368" y="687"/>
                  </a:lnTo>
                  <a:lnTo>
                    <a:pt x="360" y="679"/>
                  </a:lnTo>
                  <a:lnTo>
                    <a:pt x="352" y="679"/>
                  </a:lnTo>
                  <a:lnTo>
                    <a:pt x="344" y="695"/>
                  </a:lnTo>
                  <a:lnTo>
                    <a:pt x="336" y="695"/>
                  </a:lnTo>
                  <a:lnTo>
                    <a:pt x="336" y="687"/>
                  </a:lnTo>
                  <a:lnTo>
                    <a:pt x="328" y="687"/>
                  </a:lnTo>
                  <a:lnTo>
                    <a:pt x="320" y="687"/>
                  </a:lnTo>
                  <a:lnTo>
                    <a:pt x="304" y="703"/>
                  </a:lnTo>
                  <a:lnTo>
                    <a:pt x="304" y="727"/>
                  </a:lnTo>
                  <a:lnTo>
                    <a:pt x="296" y="735"/>
                  </a:lnTo>
                  <a:lnTo>
                    <a:pt x="296" y="742"/>
                  </a:lnTo>
                  <a:lnTo>
                    <a:pt x="288" y="742"/>
                  </a:lnTo>
                  <a:lnTo>
                    <a:pt x="280" y="759"/>
                  </a:lnTo>
                  <a:lnTo>
                    <a:pt x="280" y="766"/>
                  </a:lnTo>
                  <a:lnTo>
                    <a:pt x="264" y="766"/>
                  </a:lnTo>
                  <a:lnTo>
                    <a:pt x="256" y="759"/>
                  </a:lnTo>
                  <a:lnTo>
                    <a:pt x="216" y="735"/>
                  </a:lnTo>
                  <a:lnTo>
                    <a:pt x="208" y="727"/>
                  </a:lnTo>
                  <a:lnTo>
                    <a:pt x="192" y="719"/>
                  </a:lnTo>
                  <a:lnTo>
                    <a:pt x="176" y="703"/>
                  </a:lnTo>
                  <a:lnTo>
                    <a:pt x="160" y="687"/>
                  </a:lnTo>
                  <a:lnTo>
                    <a:pt x="152" y="671"/>
                  </a:lnTo>
                  <a:lnTo>
                    <a:pt x="152" y="647"/>
                  </a:lnTo>
                  <a:lnTo>
                    <a:pt x="152" y="639"/>
                  </a:lnTo>
                  <a:lnTo>
                    <a:pt x="144" y="631"/>
                  </a:lnTo>
                  <a:lnTo>
                    <a:pt x="136" y="615"/>
                  </a:lnTo>
                  <a:lnTo>
                    <a:pt x="136" y="607"/>
                  </a:lnTo>
                  <a:lnTo>
                    <a:pt x="128" y="583"/>
                  </a:lnTo>
                  <a:lnTo>
                    <a:pt x="96" y="559"/>
                  </a:lnTo>
                  <a:lnTo>
                    <a:pt x="88" y="551"/>
                  </a:lnTo>
                  <a:lnTo>
                    <a:pt x="80" y="543"/>
                  </a:lnTo>
                  <a:lnTo>
                    <a:pt x="72" y="527"/>
                  </a:lnTo>
                  <a:lnTo>
                    <a:pt x="48" y="495"/>
                  </a:lnTo>
                  <a:lnTo>
                    <a:pt x="32" y="495"/>
                  </a:lnTo>
                  <a:lnTo>
                    <a:pt x="16" y="455"/>
                  </a:lnTo>
                  <a:lnTo>
                    <a:pt x="0" y="455"/>
                  </a:lnTo>
                  <a:lnTo>
                    <a:pt x="0" y="447"/>
                  </a:lnTo>
                  <a:close/>
                </a:path>
              </a:pathLst>
            </a:custGeom>
            <a:grpFill/>
            <a:ln w="9525" cap="flat">
              <a:solidFill>
                <a:schemeClr val="tx1"/>
              </a:solidFill>
              <a:prstDash val="sysDot"/>
              <a:round/>
              <a:headEnd/>
              <a:tailEnd/>
            </a:ln>
          </p:spPr>
          <p:txBody>
            <a:bodyPr/>
            <a:lstStyle/>
            <a:p>
              <a:pPr fontAlgn="base">
                <a:spcBef>
                  <a:spcPct val="0"/>
                </a:spcBef>
                <a:spcAft>
                  <a:spcPct val="0"/>
                </a:spcAft>
              </a:pPr>
              <a:endParaRPr lang="en-US" dirty="0">
                <a:solidFill>
                  <a:srgbClr val="000000"/>
                </a:solidFill>
              </a:endParaRPr>
            </a:p>
          </p:txBody>
        </p:sp>
      </p:grpSp>
      <p:grpSp>
        <p:nvGrpSpPr>
          <p:cNvPr id="20" name="Group 114"/>
          <p:cNvGrpSpPr>
            <a:grpSpLocks/>
          </p:cNvGrpSpPr>
          <p:nvPr/>
        </p:nvGrpSpPr>
        <p:grpSpPr bwMode="auto">
          <a:xfrm>
            <a:off x="4692650" y="1637545"/>
            <a:ext cx="838200" cy="936625"/>
            <a:chOff x="2956" y="1097"/>
            <a:chExt cx="528" cy="590"/>
          </a:xfrm>
          <a:gradFill>
            <a:gsLst>
              <a:gs pos="90000">
                <a:srgbClr val="0070C0"/>
              </a:gs>
              <a:gs pos="0">
                <a:schemeClr val="bg1">
                  <a:lumMod val="75000"/>
                </a:schemeClr>
              </a:gs>
            </a:gsLst>
            <a:lin ang="16200000" scaled="0"/>
          </a:gradFill>
        </p:grpSpPr>
        <p:sp>
          <p:nvSpPr>
            <p:cNvPr id="402544" name="Freeform 112"/>
            <p:cNvSpPr>
              <a:spLocks/>
            </p:cNvSpPr>
            <p:nvPr/>
          </p:nvSpPr>
          <p:spPr bwMode="auto">
            <a:xfrm>
              <a:off x="2956" y="1097"/>
              <a:ext cx="528" cy="590"/>
            </a:xfrm>
            <a:custGeom>
              <a:avLst/>
              <a:gdLst>
                <a:gd name="T0" fmla="*/ 432 w 528"/>
                <a:gd name="T1" fmla="*/ 574 h 590"/>
                <a:gd name="T2" fmla="*/ 400 w 528"/>
                <a:gd name="T3" fmla="*/ 534 h 590"/>
                <a:gd name="T4" fmla="*/ 376 w 528"/>
                <a:gd name="T5" fmla="*/ 494 h 590"/>
                <a:gd name="T6" fmla="*/ 344 w 528"/>
                <a:gd name="T7" fmla="*/ 479 h 590"/>
                <a:gd name="T8" fmla="*/ 328 w 528"/>
                <a:gd name="T9" fmla="*/ 479 h 590"/>
                <a:gd name="T10" fmla="*/ 312 w 528"/>
                <a:gd name="T11" fmla="*/ 455 h 590"/>
                <a:gd name="T12" fmla="*/ 320 w 528"/>
                <a:gd name="T13" fmla="*/ 439 h 590"/>
                <a:gd name="T14" fmla="*/ 312 w 528"/>
                <a:gd name="T15" fmla="*/ 422 h 590"/>
                <a:gd name="T16" fmla="*/ 320 w 528"/>
                <a:gd name="T17" fmla="*/ 391 h 590"/>
                <a:gd name="T18" fmla="*/ 304 w 528"/>
                <a:gd name="T19" fmla="*/ 383 h 590"/>
                <a:gd name="T20" fmla="*/ 304 w 528"/>
                <a:gd name="T21" fmla="*/ 359 h 590"/>
                <a:gd name="T22" fmla="*/ 336 w 528"/>
                <a:gd name="T23" fmla="*/ 335 h 590"/>
                <a:gd name="T24" fmla="*/ 344 w 528"/>
                <a:gd name="T25" fmla="*/ 271 h 590"/>
                <a:gd name="T26" fmla="*/ 344 w 528"/>
                <a:gd name="T27" fmla="*/ 263 h 590"/>
                <a:gd name="T28" fmla="*/ 416 w 528"/>
                <a:gd name="T29" fmla="*/ 199 h 590"/>
                <a:gd name="T30" fmla="*/ 456 w 528"/>
                <a:gd name="T31" fmla="*/ 151 h 590"/>
                <a:gd name="T32" fmla="*/ 512 w 528"/>
                <a:gd name="T33" fmla="*/ 135 h 590"/>
                <a:gd name="T34" fmla="*/ 528 w 528"/>
                <a:gd name="T35" fmla="*/ 119 h 590"/>
                <a:gd name="T36" fmla="*/ 504 w 528"/>
                <a:gd name="T37" fmla="*/ 127 h 590"/>
                <a:gd name="T38" fmla="*/ 488 w 528"/>
                <a:gd name="T39" fmla="*/ 119 h 590"/>
                <a:gd name="T40" fmla="*/ 432 w 528"/>
                <a:gd name="T41" fmla="*/ 103 h 590"/>
                <a:gd name="T42" fmla="*/ 408 w 528"/>
                <a:gd name="T43" fmla="*/ 127 h 590"/>
                <a:gd name="T44" fmla="*/ 368 w 528"/>
                <a:gd name="T45" fmla="*/ 119 h 590"/>
                <a:gd name="T46" fmla="*/ 352 w 528"/>
                <a:gd name="T47" fmla="*/ 111 h 590"/>
                <a:gd name="T48" fmla="*/ 344 w 528"/>
                <a:gd name="T49" fmla="*/ 95 h 590"/>
                <a:gd name="T50" fmla="*/ 320 w 528"/>
                <a:gd name="T51" fmla="*/ 95 h 590"/>
                <a:gd name="T52" fmla="*/ 304 w 528"/>
                <a:gd name="T53" fmla="*/ 87 h 590"/>
                <a:gd name="T54" fmla="*/ 312 w 528"/>
                <a:gd name="T55" fmla="*/ 79 h 590"/>
                <a:gd name="T56" fmla="*/ 288 w 528"/>
                <a:gd name="T57" fmla="*/ 79 h 590"/>
                <a:gd name="T58" fmla="*/ 256 w 528"/>
                <a:gd name="T59" fmla="*/ 72 h 590"/>
                <a:gd name="T60" fmla="*/ 232 w 528"/>
                <a:gd name="T61" fmla="*/ 87 h 590"/>
                <a:gd name="T62" fmla="*/ 200 w 528"/>
                <a:gd name="T63" fmla="*/ 72 h 590"/>
                <a:gd name="T64" fmla="*/ 192 w 528"/>
                <a:gd name="T65" fmla="*/ 72 h 590"/>
                <a:gd name="T66" fmla="*/ 168 w 528"/>
                <a:gd name="T67" fmla="*/ 63 h 590"/>
                <a:gd name="T68" fmla="*/ 168 w 528"/>
                <a:gd name="T69" fmla="*/ 24 h 590"/>
                <a:gd name="T70" fmla="*/ 136 w 528"/>
                <a:gd name="T71" fmla="*/ 0 h 590"/>
                <a:gd name="T72" fmla="*/ 128 w 528"/>
                <a:gd name="T73" fmla="*/ 39 h 590"/>
                <a:gd name="T74" fmla="*/ 8 w 528"/>
                <a:gd name="T75" fmla="*/ 72 h 590"/>
                <a:gd name="T76" fmla="*/ 8 w 528"/>
                <a:gd name="T77" fmla="*/ 127 h 590"/>
                <a:gd name="T78" fmla="*/ 16 w 528"/>
                <a:gd name="T79" fmla="*/ 159 h 590"/>
                <a:gd name="T80" fmla="*/ 24 w 528"/>
                <a:gd name="T81" fmla="*/ 199 h 590"/>
                <a:gd name="T82" fmla="*/ 24 w 528"/>
                <a:gd name="T83" fmla="*/ 231 h 590"/>
                <a:gd name="T84" fmla="*/ 32 w 528"/>
                <a:gd name="T85" fmla="*/ 255 h 590"/>
                <a:gd name="T86" fmla="*/ 32 w 528"/>
                <a:gd name="T87" fmla="*/ 295 h 590"/>
                <a:gd name="T88" fmla="*/ 48 w 528"/>
                <a:gd name="T89" fmla="*/ 319 h 590"/>
                <a:gd name="T90" fmla="*/ 48 w 528"/>
                <a:gd name="T91" fmla="*/ 351 h 590"/>
                <a:gd name="T92" fmla="*/ 24 w 528"/>
                <a:gd name="T93" fmla="*/ 375 h 590"/>
                <a:gd name="T94" fmla="*/ 40 w 528"/>
                <a:gd name="T95" fmla="*/ 398 h 590"/>
                <a:gd name="T96" fmla="*/ 56 w 528"/>
                <a:gd name="T97" fmla="*/ 407 h 590"/>
                <a:gd name="T98" fmla="*/ 48 w 528"/>
                <a:gd name="T99" fmla="*/ 542 h 590"/>
                <a:gd name="T100" fmla="*/ 56 w 528"/>
                <a:gd name="T101" fmla="*/ 590 h 590"/>
                <a:gd name="T102" fmla="*/ 400 w 528"/>
                <a:gd name="T103" fmla="*/ 590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28" h="590">
                  <a:moveTo>
                    <a:pt x="432" y="582"/>
                  </a:moveTo>
                  <a:lnTo>
                    <a:pt x="432" y="574"/>
                  </a:lnTo>
                  <a:lnTo>
                    <a:pt x="424" y="542"/>
                  </a:lnTo>
                  <a:lnTo>
                    <a:pt x="400" y="534"/>
                  </a:lnTo>
                  <a:lnTo>
                    <a:pt x="376" y="510"/>
                  </a:lnTo>
                  <a:lnTo>
                    <a:pt x="376" y="494"/>
                  </a:lnTo>
                  <a:lnTo>
                    <a:pt x="352" y="486"/>
                  </a:lnTo>
                  <a:lnTo>
                    <a:pt x="344" y="479"/>
                  </a:lnTo>
                  <a:lnTo>
                    <a:pt x="336" y="479"/>
                  </a:lnTo>
                  <a:lnTo>
                    <a:pt x="328" y="479"/>
                  </a:lnTo>
                  <a:lnTo>
                    <a:pt x="312" y="462"/>
                  </a:lnTo>
                  <a:lnTo>
                    <a:pt x="312" y="455"/>
                  </a:lnTo>
                  <a:lnTo>
                    <a:pt x="320" y="446"/>
                  </a:lnTo>
                  <a:lnTo>
                    <a:pt x="320" y="439"/>
                  </a:lnTo>
                  <a:lnTo>
                    <a:pt x="312" y="431"/>
                  </a:lnTo>
                  <a:lnTo>
                    <a:pt x="312" y="422"/>
                  </a:lnTo>
                  <a:lnTo>
                    <a:pt x="312" y="415"/>
                  </a:lnTo>
                  <a:lnTo>
                    <a:pt x="320" y="391"/>
                  </a:lnTo>
                  <a:lnTo>
                    <a:pt x="312" y="383"/>
                  </a:lnTo>
                  <a:lnTo>
                    <a:pt x="304" y="383"/>
                  </a:lnTo>
                  <a:lnTo>
                    <a:pt x="304" y="367"/>
                  </a:lnTo>
                  <a:lnTo>
                    <a:pt x="304" y="359"/>
                  </a:lnTo>
                  <a:lnTo>
                    <a:pt x="312" y="351"/>
                  </a:lnTo>
                  <a:lnTo>
                    <a:pt x="336" y="335"/>
                  </a:lnTo>
                  <a:lnTo>
                    <a:pt x="344" y="327"/>
                  </a:lnTo>
                  <a:lnTo>
                    <a:pt x="344" y="271"/>
                  </a:lnTo>
                  <a:lnTo>
                    <a:pt x="336" y="271"/>
                  </a:lnTo>
                  <a:lnTo>
                    <a:pt x="344" y="263"/>
                  </a:lnTo>
                  <a:lnTo>
                    <a:pt x="376" y="239"/>
                  </a:lnTo>
                  <a:lnTo>
                    <a:pt x="416" y="199"/>
                  </a:lnTo>
                  <a:lnTo>
                    <a:pt x="424" y="175"/>
                  </a:lnTo>
                  <a:lnTo>
                    <a:pt x="456" y="151"/>
                  </a:lnTo>
                  <a:lnTo>
                    <a:pt x="488" y="151"/>
                  </a:lnTo>
                  <a:lnTo>
                    <a:pt x="512" y="135"/>
                  </a:lnTo>
                  <a:lnTo>
                    <a:pt x="520" y="119"/>
                  </a:lnTo>
                  <a:lnTo>
                    <a:pt x="528" y="119"/>
                  </a:lnTo>
                  <a:lnTo>
                    <a:pt x="520" y="119"/>
                  </a:lnTo>
                  <a:lnTo>
                    <a:pt x="504" y="127"/>
                  </a:lnTo>
                  <a:lnTo>
                    <a:pt x="496" y="127"/>
                  </a:lnTo>
                  <a:lnTo>
                    <a:pt x="488" y="119"/>
                  </a:lnTo>
                  <a:lnTo>
                    <a:pt x="432" y="119"/>
                  </a:lnTo>
                  <a:lnTo>
                    <a:pt x="432" y="103"/>
                  </a:lnTo>
                  <a:lnTo>
                    <a:pt x="424" y="103"/>
                  </a:lnTo>
                  <a:lnTo>
                    <a:pt x="408" y="127"/>
                  </a:lnTo>
                  <a:lnTo>
                    <a:pt x="384" y="127"/>
                  </a:lnTo>
                  <a:lnTo>
                    <a:pt x="368" y="119"/>
                  </a:lnTo>
                  <a:lnTo>
                    <a:pt x="368" y="111"/>
                  </a:lnTo>
                  <a:lnTo>
                    <a:pt x="352" y="111"/>
                  </a:lnTo>
                  <a:lnTo>
                    <a:pt x="352" y="95"/>
                  </a:lnTo>
                  <a:lnTo>
                    <a:pt x="344" y="95"/>
                  </a:lnTo>
                  <a:lnTo>
                    <a:pt x="328" y="111"/>
                  </a:lnTo>
                  <a:lnTo>
                    <a:pt x="320" y="95"/>
                  </a:lnTo>
                  <a:lnTo>
                    <a:pt x="312" y="87"/>
                  </a:lnTo>
                  <a:lnTo>
                    <a:pt x="304" y="87"/>
                  </a:lnTo>
                  <a:lnTo>
                    <a:pt x="304" y="79"/>
                  </a:lnTo>
                  <a:lnTo>
                    <a:pt x="312" y="79"/>
                  </a:lnTo>
                  <a:lnTo>
                    <a:pt x="304" y="79"/>
                  </a:lnTo>
                  <a:lnTo>
                    <a:pt x="288" y="79"/>
                  </a:lnTo>
                  <a:lnTo>
                    <a:pt x="264" y="72"/>
                  </a:lnTo>
                  <a:lnTo>
                    <a:pt x="256" y="72"/>
                  </a:lnTo>
                  <a:lnTo>
                    <a:pt x="248" y="87"/>
                  </a:lnTo>
                  <a:lnTo>
                    <a:pt x="232" y="87"/>
                  </a:lnTo>
                  <a:lnTo>
                    <a:pt x="224" y="72"/>
                  </a:lnTo>
                  <a:lnTo>
                    <a:pt x="200" y="72"/>
                  </a:lnTo>
                  <a:lnTo>
                    <a:pt x="200" y="63"/>
                  </a:lnTo>
                  <a:lnTo>
                    <a:pt x="192" y="72"/>
                  </a:lnTo>
                  <a:lnTo>
                    <a:pt x="176" y="72"/>
                  </a:lnTo>
                  <a:lnTo>
                    <a:pt x="168" y="63"/>
                  </a:lnTo>
                  <a:lnTo>
                    <a:pt x="168" y="55"/>
                  </a:lnTo>
                  <a:lnTo>
                    <a:pt x="168" y="24"/>
                  </a:lnTo>
                  <a:lnTo>
                    <a:pt x="152" y="0"/>
                  </a:lnTo>
                  <a:lnTo>
                    <a:pt x="136" y="0"/>
                  </a:lnTo>
                  <a:lnTo>
                    <a:pt x="136" y="32"/>
                  </a:lnTo>
                  <a:lnTo>
                    <a:pt x="128" y="39"/>
                  </a:lnTo>
                  <a:lnTo>
                    <a:pt x="0" y="39"/>
                  </a:lnTo>
                  <a:lnTo>
                    <a:pt x="8" y="72"/>
                  </a:lnTo>
                  <a:lnTo>
                    <a:pt x="8" y="87"/>
                  </a:lnTo>
                  <a:lnTo>
                    <a:pt x="8" y="127"/>
                  </a:lnTo>
                  <a:lnTo>
                    <a:pt x="8" y="151"/>
                  </a:lnTo>
                  <a:lnTo>
                    <a:pt x="16" y="159"/>
                  </a:lnTo>
                  <a:lnTo>
                    <a:pt x="24" y="167"/>
                  </a:lnTo>
                  <a:lnTo>
                    <a:pt x="24" y="199"/>
                  </a:lnTo>
                  <a:lnTo>
                    <a:pt x="24" y="215"/>
                  </a:lnTo>
                  <a:lnTo>
                    <a:pt x="24" y="231"/>
                  </a:lnTo>
                  <a:lnTo>
                    <a:pt x="24" y="239"/>
                  </a:lnTo>
                  <a:lnTo>
                    <a:pt x="32" y="255"/>
                  </a:lnTo>
                  <a:lnTo>
                    <a:pt x="32" y="271"/>
                  </a:lnTo>
                  <a:lnTo>
                    <a:pt x="32" y="295"/>
                  </a:lnTo>
                  <a:lnTo>
                    <a:pt x="40" y="303"/>
                  </a:lnTo>
                  <a:lnTo>
                    <a:pt x="48" y="319"/>
                  </a:lnTo>
                  <a:lnTo>
                    <a:pt x="48" y="343"/>
                  </a:lnTo>
                  <a:lnTo>
                    <a:pt x="48" y="351"/>
                  </a:lnTo>
                  <a:lnTo>
                    <a:pt x="32" y="367"/>
                  </a:lnTo>
                  <a:lnTo>
                    <a:pt x="24" y="375"/>
                  </a:lnTo>
                  <a:lnTo>
                    <a:pt x="24" y="383"/>
                  </a:lnTo>
                  <a:lnTo>
                    <a:pt x="40" y="398"/>
                  </a:lnTo>
                  <a:lnTo>
                    <a:pt x="48" y="407"/>
                  </a:lnTo>
                  <a:lnTo>
                    <a:pt x="56" y="407"/>
                  </a:lnTo>
                  <a:lnTo>
                    <a:pt x="56" y="446"/>
                  </a:lnTo>
                  <a:lnTo>
                    <a:pt x="48" y="542"/>
                  </a:lnTo>
                  <a:lnTo>
                    <a:pt x="56" y="582"/>
                  </a:lnTo>
                  <a:lnTo>
                    <a:pt x="56" y="590"/>
                  </a:lnTo>
                  <a:lnTo>
                    <a:pt x="136" y="590"/>
                  </a:lnTo>
                  <a:lnTo>
                    <a:pt x="400" y="590"/>
                  </a:lnTo>
                  <a:lnTo>
                    <a:pt x="432" y="5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545" name="Freeform 113"/>
            <p:cNvSpPr>
              <a:spLocks/>
            </p:cNvSpPr>
            <p:nvPr/>
          </p:nvSpPr>
          <p:spPr bwMode="auto">
            <a:xfrm>
              <a:off x="2956" y="1097"/>
              <a:ext cx="528" cy="590"/>
            </a:xfrm>
            <a:custGeom>
              <a:avLst/>
              <a:gdLst>
                <a:gd name="T0" fmla="*/ 432 w 528"/>
                <a:gd name="T1" fmla="*/ 574 h 590"/>
                <a:gd name="T2" fmla="*/ 400 w 528"/>
                <a:gd name="T3" fmla="*/ 534 h 590"/>
                <a:gd name="T4" fmla="*/ 376 w 528"/>
                <a:gd name="T5" fmla="*/ 494 h 590"/>
                <a:gd name="T6" fmla="*/ 344 w 528"/>
                <a:gd name="T7" fmla="*/ 479 h 590"/>
                <a:gd name="T8" fmla="*/ 328 w 528"/>
                <a:gd name="T9" fmla="*/ 479 h 590"/>
                <a:gd name="T10" fmla="*/ 312 w 528"/>
                <a:gd name="T11" fmla="*/ 455 h 590"/>
                <a:gd name="T12" fmla="*/ 320 w 528"/>
                <a:gd name="T13" fmla="*/ 439 h 590"/>
                <a:gd name="T14" fmla="*/ 312 w 528"/>
                <a:gd name="T15" fmla="*/ 422 h 590"/>
                <a:gd name="T16" fmla="*/ 320 w 528"/>
                <a:gd name="T17" fmla="*/ 391 h 590"/>
                <a:gd name="T18" fmla="*/ 304 w 528"/>
                <a:gd name="T19" fmla="*/ 383 h 590"/>
                <a:gd name="T20" fmla="*/ 304 w 528"/>
                <a:gd name="T21" fmla="*/ 359 h 590"/>
                <a:gd name="T22" fmla="*/ 336 w 528"/>
                <a:gd name="T23" fmla="*/ 335 h 590"/>
                <a:gd name="T24" fmla="*/ 344 w 528"/>
                <a:gd name="T25" fmla="*/ 271 h 590"/>
                <a:gd name="T26" fmla="*/ 344 w 528"/>
                <a:gd name="T27" fmla="*/ 263 h 590"/>
                <a:gd name="T28" fmla="*/ 416 w 528"/>
                <a:gd name="T29" fmla="*/ 199 h 590"/>
                <a:gd name="T30" fmla="*/ 456 w 528"/>
                <a:gd name="T31" fmla="*/ 151 h 590"/>
                <a:gd name="T32" fmla="*/ 512 w 528"/>
                <a:gd name="T33" fmla="*/ 135 h 590"/>
                <a:gd name="T34" fmla="*/ 528 w 528"/>
                <a:gd name="T35" fmla="*/ 119 h 590"/>
                <a:gd name="T36" fmla="*/ 504 w 528"/>
                <a:gd name="T37" fmla="*/ 127 h 590"/>
                <a:gd name="T38" fmla="*/ 488 w 528"/>
                <a:gd name="T39" fmla="*/ 119 h 590"/>
                <a:gd name="T40" fmla="*/ 432 w 528"/>
                <a:gd name="T41" fmla="*/ 103 h 590"/>
                <a:gd name="T42" fmla="*/ 408 w 528"/>
                <a:gd name="T43" fmla="*/ 127 h 590"/>
                <a:gd name="T44" fmla="*/ 368 w 528"/>
                <a:gd name="T45" fmla="*/ 119 h 590"/>
                <a:gd name="T46" fmla="*/ 352 w 528"/>
                <a:gd name="T47" fmla="*/ 111 h 590"/>
                <a:gd name="T48" fmla="*/ 344 w 528"/>
                <a:gd name="T49" fmla="*/ 95 h 590"/>
                <a:gd name="T50" fmla="*/ 320 w 528"/>
                <a:gd name="T51" fmla="*/ 95 h 590"/>
                <a:gd name="T52" fmla="*/ 304 w 528"/>
                <a:gd name="T53" fmla="*/ 87 h 590"/>
                <a:gd name="T54" fmla="*/ 312 w 528"/>
                <a:gd name="T55" fmla="*/ 79 h 590"/>
                <a:gd name="T56" fmla="*/ 288 w 528"/>
                <a:gd name="T57" fmla="*/ 79 h 590"/>
                <a:gd name="T58" fmla="*/ 256 w 528"/>
                <a:gd name="T59" fmla="*/ 72 h 590"/>
                <a:gd name="T60" fmla="*/ 232 w 528"/>
                <a:gd name="T61" fmla="*/ 87 h 590"/>
                <a:gd name="T62" fmla="*/ 200 w 528"/>
                <a:gd name="T63" fmla="*/ 72 h 590"/>
                <a:gd name="T64" fmla="*/ 192 w 528"/>
                <a:gd name="T65" fmla="*/ 72 h 590"/>
                <a:gd name="T66" fmla="*/ 168 w 528"/>
                <a:gd name="T67" fmla="*/ 63 h 590"/>
                <a:gd name="T68" fmla="*/ 168 w 528"/>
                <a:gd name="T69" fmla="*/ 24 h 590"/>
                <a:gd name="T70" fmla="*/ 136 w 528"/>
                <a:gd name="T71" fmla="*/ 0 h 590"/>
                <a:gd name="T72" fmla="*/ 128 w 528"/>
                <a:gd name="T73" fmla="*/ 39 h 590"/>
                <a:gd name="T74" fmla="*/ 8 w 528"/>
                <a:gd name="T75" fmla="*/ 72 h 590"/>
                <a:gd name="T76" fmla="*/ 8 w 528"/>
                <a:gd name="T77" fmla="*/ 127 h 590"/>
                <a:gd name="T78" fmla="*/ 16 w 528"/>
                <a:gd name="T79" fmla="*/ 159 h 590"/>
                <a:gd name="T80" fmla="*/ 24 w 528"/>
                <a:gd name="T81" fmla="*/ 199 h 590"/>
                <a:gd name="T82" fmla="*/ 24 w 528"/>
                <a:gd name="T83" fmla="*/ 231 h 590"/>
                <a:gd name="T84" fmla="*/ 32 w 528"/>
                <a:gd name="T85" fmla="*/ 255 h 590"/>
                <a:gd name="T86" fmla="*/ 32 w 528"/>
                <a:gd name="T87" fmla="*/ 295 h 590"/>
                <a:gd name="T88" fmla="*/ 48 w 528"/>
                <a:gd name="T89" fmla="*/ 319 h 590"/>
                <a:gd name="T90" fmla="*/ 48 w 528"/>
                <a:gd name="T91" fmla="*/ 351 h 590"/>
                <a:gd name="T92" fmla="*/ 24 w 528"/>
                <a:gd name="T93" fmla="*/ 375 h 590"/>
                <a:gd name="T94" fmla="*/ 40 w 528"/>
                <a:gd name="T95" fmla="*/ 398 h 590"/>
                <a:gd name="T96" fmla="*/ 56 w 528"/>
                <a:gd name="T97" fmla="*/ 407 h 590"/>
                <a:gd name="T98" fmla="*/ 48 w 528"/>
                <a:gd name="T99" fmla="*/ 542 h 590"/>
                <a:gd name="T100" fmla="*/ 56 w 528"/>
                <a:gd name="T101" fmla="*/ 590 h 590"/>
                <a:gd name="T102" fmla="*/ 400 w 528"/>
                <a:gd name="T103" fmla="*/ 590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528" h="590">
                  <a:moveTo>
                    <a:pt x="432" y="582"/>
                  </a:moveTo>
                  <a:lnTo>
                    <a:pt x="432" y="574"/>
                  </a:lnTo>
                  <a:lnTo>
                    <a:pt x="424" y="542"/>
                  </a:lnTo>
                  <a:lnTo>
                    <a:pt x="400" y="534"/>
                  </a:lnTo>
                  <a:lnTo>
                    <a:pt x="376" y="510"/>
                  </a:lnTo>
                  <a:lnTo>
                    <a:pt x="376" y="494"/>
                  </a:lnTo>
                  <a:lnTo>
                    <a:pt x="352" y="486"/>
                  </a:lnTo>
                  <a:lnTo>
                    <a:pt x="344" y="479"/>
                  </a:lnTo>
                  <a:lnTo>
                    <a:pt x="336" y="479"/>
                  </a:lnTo>
                  <a:lnTo>
                    <a:pt x="328" y="479"/>
                  </a:lnTo>
                  <a:lnTo>
                    <a:pt x="312" y="462"/>
                  </a:lnTo>
                  <a:lnTo>
                    <a:pt x="312" y="455"/>
                  </a:lnTo>
                  <a:lnTo>
                    <a:pt x="320" y="446"/>
                  </a:lnTo>
                  <a:lnTo>
                    <a:pt x="320" y="439"/>
                  </a:lnTo>
                  <a:lnTo>
                    <a:pt x="312" y="431"/>
                  </a:lnTo>
                  <a:lnTo>
                    <a:pt x="312" y="422"/>
                  </a:lnTo>
                  <a:lnTo>
                    <a:pt x="312" y="415"/>
                  </a:lnTo>
                  <a:lnTo>
                    <a:pt x="320" y="391"/>
                  </a:lnTo>
                  <a:lnTo>
                    <a:pt x="312" y="383"/>
                  </a:lnTo>
                  <a:lnTo>
                    <a:pt x="304" y="383"/>
                  </a:lnTo>
                  <a:lnTo>
                    <a:pt x="304" y="367"/>
                  </a:lnTo>
                  <a:lnTo>
                    <a:pt x="304" y="359"/>
                  </a:lnTo>
                  <a:lnTo>
                    <a:pt x="312" y="351"/>
                  </a:lnTo>
                  <a:lnTo>
                    <a:pt x="336" y="335"/>
                  </a:lnTo>
                  <a:lnTo>
                    <a:pt x="344" y="327"/>
                  </a:lnTo>
                  <a:lnTo>
                    <a:pt x="344" y="271"/>
                  </a:lnTo>
                  <a:lnTo>
                    <a:pt x="336" y="271"/>
                  </a:lnTo>
                  <a:lnTo>
                    <a:pt x="344" y="263"/>
                  </a:lnTo>
                  <a:lnTo>
                    <a:pt x="376" y="239"/>
                  </a:lnTo>
                  <a:lnTo>
                    <a:pt x="416" y="199"/>
                  </a:lnTo>
                  <a:lnTo>
                    <a:pt x="424" y="175"/>
                  </a:lnTo>
                  <a:lnTo>
                    <a:pt x="456" y="151"/>
                  </a:lnTo>
                  <a:lnTo>
                    <a:pt x="488" y="151"/>
                  </a:lnTo>
                  <a:lnTo>
                    <a:pt x="512" y="135"/>
                  </a:lnTo>
                  <a:lnTo>
                    <a:pt x="520" y="119"/>
                  </a:lnTo>
                  <a:lnTo>
                    <a:pt x="528" y="119"/>
                  </a:lnTo>
                  <a:lnTo>
                    <a:pt x="520" y="119"/>
                  </a:lnTo>
                  <a:lnTo>
                    <a:pt x="504" y="127"/>
                  </a:lnTo>
                  <a:lnTo>
                    <a:pt x="496" y="127"/>
                  </a:lnTo>
                  <a:lnTo>
                    <a:pt x="488" y="119"/>
                  </a:lnTo>
                  <a:lnTo>
                    <a:pt x="432" y="119"/>
                  </a:lnTo>
                  <a:lnTo>
                    <a:pt x="432" y="103"/>
                  </a:lnTo>
                  <a:lnTo>
                    <a:pt x="424" y="103"/>
                  </a:lnTo>
                  <a:lnTo>
                    <a:pt x="408" y="127"/>
                  </a:lnTo>
                  <a:lnTo>
                    <a:pt x="384" y="127"/>
                  </a:lnTo>
                  <a:lnTo>
                    <a:pt x="368" y="119"/>
                  </a:lnTo>
                  <a:lnTo>
                    <a:pt x="368" y="111"/>
                  </a:lnTo>
                  <a:lnTo>
                    <a:pt x="352" y="111"/>
                  </a:lnTo>
                  <a:lnTo>
                    <a:pt x="352" y="95"/>
                  </a:lnTo>
                  <a:lnTo>
                    <a:pt x="344" y="95"/>
                  </a:lnTo>
                  <a:lnTo>
                    <a:pt x="328" y="111"/>
                  </a:lnTo>
                  <a:lnTo>
                    <a:pt x="320" y="95"/>
                  </a:lnTo>
                  <a:lnTo>
                    <a:pt x="312" y="87"/>
                  </a:lnTo>
                  <a:lnTo>
                    <a:pt x="304" y="87"/>
                  </a:lnTo>
                  <a:lnTo>
                    <a:pt x="304" y="79"/>
                  </a:lnTo>
                  <a:lnTo>
                    <a:pt x="312" y="79"/>
                  </a:lnTo>
                  <a:lnTo>
                    <a:pt x="304" y="79"/>
                  </a:lnTo>
                  <a:lnTo>
                    <a:pt x="288" y="79"/>
                  </a:lnTo>
                  <a:lnTo>
                    <a:pt x="264" y="72"/>
                  </a:lnTo>
                  <a:lnTo>
                    <a:pt x="256" y="72"/>
                  </a:lnTo>
                  <a:lnTo>
                    <a:pt x="248" y="87"/>
                  </a:lnTo>
                  <a:lnTo>
                    <a:pt x="232" y="87"/>
                  </a:lnTo>
                  <a:lnTo>
                    <a:pt x="224" y="72"/>
                  </a:lnTo>
                  <a:lnTo>
                    <a:pt x="200" y="72"/>
                  </a:lnTo>
                  <a:lnTo>
                    <a:pt x="200" y="63"/>
                  </a:lnTo>
                  <a:lnTo>
                    <a:pt x="192" y="72"/>
                  </a:lnTo>
                  <a:lnTo>
                    <a:pt x="176" y="72"/>
                  </a:lnTo>
                  <a:lnTo>
                    <a:pt x="168" y="63"/>
                  </a:lnTo>
                  <a:lnTo>
                    <a:pt x="168" y="55"/>
                  </a:lnTo>
                  <a:lnTo>
                    <a:pt x="168" y="24"/>
                  </a:lnTo>
                  <a:lnTo>
                    <a:pt x="152" y="0"/>
                  </a:lnTo>
                  <a:lnTo>
                    <a:pt x="136" y="0"/>
                  </a:lnTo>
                  <a:lnTo>
                    <a:pt x="136" y="32"/>
                  </a:lnTo>
                  <a:lnTo>
                    <a:pt x="128" y="39"/>
                  </a:lnTo>
                  <a:lnTo>
                    <a:pt x="0" y="39"/>
                  </a:lnTo>
                  <a:lnTo>
                    <a:pt x="8" y="72"/>
                  </a:lnTo>
                  <a:lnTo>
                    <a:pt x="8" y="87"/>
                  </a:lnTo>
                  <a:lnTo>
                    <a:pt x="8" y="127"/>
                  </a:lnTo>
                  <a:lnTo>
                    <a:pt x="8" y="151"/>
                  </a:lnTo>
                  <a:lnTo>
                    <a:pt x="16" y="159"/>
                  </a:lnTo>
                  <a:lnTo>
                    <a:pt x="24" y="167"/>
                  </a:lnTo>
                  <a:lnTo>
                    <a:pt x="24" y="199"/>
                  </a:lnTo>
                  <a:lnTo>
                    <a:pt x="24" y="215"/>
                  </a:lnTo>
                  <a:lnTo>
                    <a:pt x="24" y="231"/>
                  </a:lnTo>
                  <a:lnTo>
                    <a:pt x="24" y="239"/>
                  </a:lnTo>
                  <a:lnTo>
                    <a:pt x="32" y="255"/>
                  </a:lnTo>
                  <a:lnTo>
                    <a:pt x="32" y="271"/>
                  </a:lnTo>
                  <a:lnTo>
                    <a:pt x="32" y="295"/>
                  </a:lnTo>
                  <a:lnTo>
                    <a:pt x="40" y="303"/>
                  </a:lnTo>
                  <a:lnTo>
                    <a:pt x="48" y="319"/>
                  </a:lnTo>
                  <a:lnTo>
                    <a:pt x="48" y="343"/>
                  </a:lnTo>
                  <a:lnTo>
                    <a:pt x="48" y="351"/>
                  </a:lnTo>
                  <a:lnTo>
                    <a:pt x="32" y="367"/>
                  </a:lnTo>
                  <a:lnTo>
                    <a:pt x="24" y="375"/>
                  </a:lnTo>
                  <a:lnTo>
                    <a:pt x="24" y="383"/>
                  </a:lnTo>
                  <a:lnTo>
                    <a:pt x="40" y="398"/>
                  </a:lnTo>
                  <a:lnTo>
                    <a:pt x="48" y="407"/>
                  </a:lnTo>
                  <a:lnTo>
                    <a:pt x="56" y="407"/>
                  </a:lnTo>
                  <a:lnTo>
                    <a:pt x="56" y="446"/>
                  </a:lnTo>
                  <a:lnTo>
                    <a:pt x="48" y="542"/>
                  </a:lnTo>
                  <a:lnTo>
                    <a:pt x="56" y="582"/>
                  </a:lnTo>
                  <a:lnTo>
                    <a:pt x="56" y="590"/>
                  </a:lnTo>
                  <a:lnTo>
                    <a:pt x="136" y="590"/>
                  </a:lnTo>
                  <a:lnTo>
                    <a:pt x="400" y="590"/>
                  </a:lnTo>
                  <a:lnTo>
                    <a:pt x="432" y="582"/>
                  </a:lnTo>
                  <a:close/>
                </a:path>
              </a:pathLst>
            </a:custGeom>
            <a:grpFill/>
            <a:ln w="9525" cap="rnd">
              <a:solidFill>
                <a:srgbClr val="000000"/>
              </a:solidFill>
              <a:prstDash val="solid"/>
              <a:round/>
              <a:headEnd/>
              <a:tailEnd/>
            </a:ln>
          </p:spPr>
          <p:txBody>
            <a:bodyPr/>
            <a:lstStyle/>
            <a:p>
              <a:pPr fontAlgn="base">
                <a:spcBef>
                  <a:spcPct val="0"/>
                </a:spcBef>
                <a:spcAft>
                  <a:spcPct val="0"/>
                </a:spcAft>
              </a:pPr>
              <a:endParaRPr lang="en-US" sz="1100" dirty="0" smtClean="0">
                <a:solidFill>
                  <a:srgbClr val="000000"/>
                </a:solidFill>
              </a:endParaRPr>
            </a:p>
            <a:p>
              <a:pPr fontAlgn="base">
                <a:spcBef>
                  <a:spcPct val="0"/>
                </a:spcBef>
                <a:spcAft>
                  <a:spcPct val="0"/>
                </a:spcAft>
              </a:pPr>
              <a:r>
                <a:rPr lang="en-US" sz="1100" dirty="0" smtClean="0">
                  <a:solidFill>
                    <a:srgbClr val="000000"/>
                  </a:solidFill>
                </a:rPr>
                <a:t>All lines</a:t>
              </a:r>
            </a:p>
          </p:txBody>
        </p:sp>
      </p:grpSp>
      <p:grpSp>
        <p:nvGrpSpPr>
          <p:cNvPr id="21" name="Group 117"/>
          <p:cNvGrpSpPr>
            <a:grpSpLocks/>
          </p:cNvGrpSpPr>
          <p:nvPr/>
        </p:nvGrpSpPr>
        <p:grpSpPr bwMode="auto">
          <a:xfrm>
            <a:off x="4756150" y="2562513"/>
            <a:ext cx="762000" cy="506412"/>
            <a:chOff x="2996" y="1679"/>
            <a:chExt cx="480" cy="319"/>
          </a:xfrm>
          <a:solidFill>
            <a:schemeClr val="bg1"/>
          </a:solidFill>
        </p:grpSpPr>
        <p:sp>
          <p:nvSpPr>
            <p:cNvPr id="402547" name="Freeform 115"/>
            <p:cNvSpPr>
              <a:spLocks/>
            </p:cNvSpPr>
            <p:nvPr/>
          </p:nvSpPr>
          <p:spPr bwMode="auto">
            <a:xfrm>
              <a:off x="2996" y="1679"/>
              <a:ext cx="480" cy="319"/>
            </a:xfrm>
            <a:custGeom>
              <a:avLst/>
              <a:gdLst>
                <a:gd name="T0" fmla="*/ 56 w 480"/>
                <a:gd name="T1" fmla="*/ 271 h 319"/>
                <a:gd name="T2" fmla="*/ 56 w 480"/>
                <a:gd name="T3" fmla="*/ 256 h 319"/>
                <a:gd name="T4" fmla="*/ 48 w 480"/>
                <a:gd name="T5" fmla="*/ 223 h 319"/>
                <a:gd name="T6" fmla="*/ 40 w 480"/>
                <a:gd name="T7" fmla="*/ 216 h 319"/>
                <a:gd name="T8" fmla="*/ 40 w 480"/>
                <a:gd name="T9" fmla="*/ 168 h 319"/>
                <a:gd name="T10" fmla="*/ 16 w 480"/>
                <a:gd name="T11" fmla="*/ 152 h 319"/>
                <a:gd name="T12" fmla="*/ 16 w 480"/>
                <a:gd name="T13" fmla="*/ 136 h 319"/>
                <a:gd name="T14" fmla="*/ 16 w 480"/>
                <a:gd name="T15" fmla="*/ 120 h 319"/>
                <a:gd name="T16" fmla="*/ 0 w 480"/>
                <a:gd name="T17" fmla="*/ 88 h 319"/>
                <a:gd name="T18" fmla="*/ 16 w 480"/>
                <a:gd name="T19" fmla="*/ 40 h 319"/>
                <a:gd name="T20" fmla="*/ 0 w 480"/>
                <a:gd name="T21" fmla="*/ 32 h 319"/>
                <a:gd name="T22" fmla="*/ 8 w 480"/>
                <a:gd name="T23" fmla="*/ 24 h 319"/>
                <a:gd name="T24" fmla="*/ 0 w 480"/>
                <a:gd name="T25" fmla="*/ 8 h 319"/>
                <a:gd name="T26" fmla="*/ 96 w 480"/>
                <a:gd name="T27" fmla="*/ 8 h 319"/>
                <a:gd name="T28" fmla="*/ 392 w 480"/>
                <a:gd name="T29" fmla="*/ 0 h 319"/>
                <a:gd name="T30" fmla="*/ 400 w 480"/>
                <a:gd name="T31" fmla="*/ 24 h 319"/>
                <a:gd name="T32" fmla="*/ 400 w 480"/>
                <a:gd name="T33" fmla="*/ 48 h 319"/>
                <a:gd name="T34" fmla="*/ 408 w 480"/>
                <a:gd name="T35" fmla="*/ 72 h 319"/>
                <a:gd name="T36" fmla="*/ 424 w 480"/>
                <a:gd name="T37" fmla="*/ 88 h 319"/>
                <a:gd name="T38" fmla="*/ 440 w 480"/>
                <a:gd name="T39" fmla="*/ 88 h 319"/>
                <a:gd name="T40" fmla="*/ 448 w 480"/>
                <a:gd name="T41" fmla="*/ 104 h 319"/>
                <a:gd name="T42" fmla="*/ 456 w 480"/>
                <a:gd name="T43" fmla="*/ 128 h 319"/>
                <a:gd name="T44" fmla="*/ 472 w 480"/>
                <a:gd name="T45" fmla="*/ 136 h 319"/>
                <a:gd name="T46" fmla="*/ 480 w 480"/>
                <a:gd name="T47" fmla="*/ 152 h 319"/>
                <a:gd name="T48" fmla="*/ 472 w 480"/>
                <a:gd name="T49" fmla="*/ 176 h 319"/>
                <a:gd name="T50" fmla="*/ 464 w 480"/>
                <a:gd name="T51" fmla="*/ 184 h 319"/>
                <a:gd name="T52" fmla="*/ 464 w 480"/>
                <a:gd name="T53" fmla="*/ 200 h 319"/>
                <a:gd name="T54" fmla="*/ 448 w 480"/>
                <a:gd name="T55" fmla="*/ 208 h 319"/>
                <a:gd name="T56" fmla="*/ 416 w 480"/>
                <a:gd name="T57" fmla="*/ 216 h 319"/>
                <a:gd name="T58" fmla="*/ 416 w 480"/>
                <a:gd name="T59" fmla="*/ 240 h 319"/>
                <a:gd name="T60" fmla="*/ 424 w 480"/>
                <a:gd name="T61" fmla="*/ 264 h 319"/>
                <a:gd name="T62" fmla="*/ 416 w 480"/>
                <a:gd name="T63" fmla="*/ 280 h 319"/>
                <a:gd name="T64" fmla="*/ 408 w 480"/>
                <a:gd name="T65" fmla="*/ 295 h 319"/>
                <a:gd name="T66" fmla="*/ 392 w 480"/>
                <a:gd name="T67" fmla="*/ 311 h 319"/>
                <a:gd name="T68" fmla="*/ 392 w 480"/>
                <a:gd name="T69" fmla="*/ 319 h 319"/>
                <a:gd name="T70" fmla="*/ 368 w 480"/>
                <a:gd name="T71" fmla="*/ 295 h 319"/>
                <a:gd name="T72" fmla="*/ 56 w 480"/>
                <a:gd name="T73" fmla="*/ 304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80" h="319">
                  <a:moveTo>
                    <a:pt x="56" y="304"/>
                  </a:moveTo>
                  <a:lnTo>
                    <a:pt x="56" y="271"/>
                  </a:lnTo>
                  <a:lnTo>
                    <a:pt x="56" y="264"/>
                  </a:lnTo>
                  <a:lnTo>
                    <a:pt x="56" y="256"/>
                  </a:lnTo>
                  <a:lnTo>
                    <a:pt x="56" y="247"/>
                  </a:lnTo>
                  <a:lnTo>
                    <a:pt x="48" y="223"/>
                  </a:lnTo>
                  <a:lnTo>
                    <a:pt x="48" y="216"/>
                  </a:lnTo>
                  <a:lnTo>
                    <a:pt x="40" y="216"/>
                  </a:lnTo>
                  <a:lnTo>
                    <a:pt x="40" y="200"/>
                  </a:lnTo>
                  <a:lnTo>
                    <a:pt x="40" y="168"/>
                  </a:lnTo>
                  <a:lnTo>
                    <a:pt x="24" y="160"/>
                  </a:lnTo>
                  <a:lnTo>
                    <a:pt x="16" y="152"/>
                  </a:lnTo>
                  <a:lnTo>
                    <a:pt x="16" y="144"/>
                  </a:lnTo>
                  <a:lnTo>
                    <a:pt x="16" y="136"/>
                  </a:lnTo>
                  <a:lnTo>
                    <a:pt x="16" y="128"/>
                  </a:lnTo>
                  <a:lnTo>
                    <a:pt x="16" y="120"/>
                  </a:lnTo>
                  <a:lnTo>
                    <a:pt x="8" y="104"/>
                  </a:lnTo>
                  <a:lnTo>
                    <a:pt x="0" y="88"/>
                  </a:lnTo>
                  <a:lnTo>
                    <a:pt x="0" y="80"/>
                  </a:lnTo>
                  <a:lnTo>
                    <a:pt x="16" y="40"/>
                  </a:lnTo>
                  <a:lnTo>
                    <a:pt x="0" y="40"/>
                  </a:lnTo>
                  <a:lnTo>
                    <a:pt x="0" y="32"/>
                  </a:lnTo>
                  <a:lnTo>
                    <a:pt x="8" y="32"/>
                  </a:lnTo>
                  <a:lnTo>
                    <a:pt x="8" y="24"/>
                  </a:lnTo>
                  <a:lnTo>
                    <a:pt x="0" y="16"/>
                  </a:lnTo>
                  <a:lnTo>
                    <a:pt x="0" y="8"/>
                  </a:lnTo>
                  <a:lnTo>
                    <a:pt x="16" y="8"/>
                  </a:lnTo>
                  <a:lnTo>
                    <a:pt x="96" y="8"/>
                  </a:lnTo>
                  <a:lnTo>
                    <a:pt x="360" y="8"/>
                  </a:lnTo>
                  <a:lnTo>
                    <a:pt x="392" y="0"/>
                  </a:lnTo>
                  <a:lnTo>
                    <a:pt x="400" y="16"/>
                  </a:lnTo>
                  <a:lnTo>
                    <a:pt x="400" y="24"/>
                  </a:lnTo>
                  <a:lnTo>
                    <a:pt x="400" y="32"/>
                  </a:lnTo>
                  <a:lnTo>
                    <a:pt x="400" y="48"/>
                  </a:lnTo>
                  <a:lnTo>
                    <a:pt x="400" y="56"/>
                  </a:lnTo>
                  <a:lnTo>
                    <a:pt x="408" y="72"/>
                  </a:lnTo>
                  <a:lnTo>
                    <a:pt x="408" y="80"/>
                  </a:lnTo>
                  <a:lnTo>
                    <a:pt x="424" y="88"/>
                  </a:lnTo>
                  <a:lnTo>
                    <a:pt x="432" y="88"/>
                  </a:lnTo>
                  <a:lnTo>
                    <a:pt x="440" y="88"/>
                  </a:lnTo>
                  <a:lnTo>
                    <a:pt x="440" y="104"/>
                  </a:lnTo>
                  <a:lnTo>
                    <a:pt x="448" y="104"/>
                  </a:lnTo>
                  <a:lnTo>
                    <a:pt x="456" y="120"/>
                  </a:lnTo>
                  <a:lnTo>
                    <a:pt x="456" y="128"/>
                  </a:lnTo>
                  <a:lnTo>
                    <a:pt x="464" y="128"/>
                  </a:lnTo>
                  <a:lnTo>
                    <a:pt x="472" y="136"/>
                  </a:lnTo>
                  <a:lnTo>
                    <a:pt x="480" y="136"/>
                  </a:lnTo>
                  <a:lnTo>
                    <a:pt x="480" y="152"/>
                  </a:lnTo>
                  <a:lnTo>
                    <a:pt x="480" y="160"/>
                  </a:lnTo>
                  <a:lnTo>
                    <a:pt x="472" y="176"/>
                  </a:lnTo>
                  <a:lnTo>
                    <a:pt x="464" y="176"/>
                  </a:lnTo>
                  <a:lnTo>
                    <a:pt x="464" y="184"/>
                  </a:lnTo>
                  <a:lnTo>
                    <a:pt x="464" y="192"/>
                  </a:lnTo>
                  <a:lnTo>
                    <a:pt x="464" y="200"/>
                  </a:lnTo>
                  <a:lnTo>
                    <a:pt x="448" y="200"/>
                  </a:lnTo>
                  <a:lnTo>
                    <a:pt x="448" y="208"/>
                  </a:lnTo>
                  <a:lnTo>
                    <a:pt x="432" y="208"/>
                  </a:lnTo>
                  <a:lnTo>
                    <a:pt x="416" y="216"/>
                  </a:lnTo>
                  <a:lnTo>
                    <a:pt x="416" y="232"/>
                  </a:lnTo>
                  <a:lnTo>
                    <a:pt x="416" y="240"/>
                  </a:lnTo>
                  <a:lnTo>
                    <a:pt x="424" y="256"/>
                  </a:lnTo>
                  <a:lnTo>
                    <a:pt x="424" y="264"/>
                  </a:lnTo>
                  <a:lnTo>
                    <a:pt x="416" y="271"/>
                  </a:lnTo>
                  <a:lnTo>
                    <a:pt x="416" y="280"/>
                  </a:lnTo>
                  <a:lnTo>
                    <a:pt x="416" y="287"/>
                  </a:lnTo>
                  <a:lnTo>
                    <a:pt x="408" y="295"/>
                  </a:lnTo>
                  <a:lnTo>
                    <a:pt x="392" y="295"/>
                  </a:lnTo>
                  <a:lnTo>
                    <a:pt x="392" y="311"/>
                  </a:lnTo>
                  <a:lnTo>
                    <a:pt x="400" y="311"/>
                  </a:lnTo>
                  <a:lnTo>
                    <a:pt x="392" y="319"/>
                  </a:lnTo>
                  <a:lnTo>
                    <a:pt x="376" y="304"/>
                  </a:lnTo>
                  <a:lnTo>
                    <a:pt x="368" y="295"/>
                  </a:lnTo>
                  <a:lnTo>
                    <a:pt x="64" y="304"/>
                  </a:lnTo>
                  <a:lnTo>
                    <a:pt x="56" y="30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548" name="Freeform 116"/>
            <p:cNvSpPr>
              <a:spLocks/>
            </p:cNvSpPr>
            <p:nvPr/>
          </p:nvSpPr>
          <p:spPr bwMode="auto">
            <a:xfrm>
              <a:off x="2996" y="1679"/>
              <a:ext cx="480" cy="319"/>
            </a:xfrm>
            <a:custGeom>
              <a:avLst/>
              <a:gdLst>
                <a:gd name="T0" fmla="*/ 56 w 480"/>
                <a:gd name="T1" fmla="*/ 271 h 319"/>
                <a:gd name="T2" fmla="*/ 56 w 480"/>
                <a:gd name="T3" fmla="*/ 256 h 319"/>
                <a:gd name="T4" fmla="*/ 48 w 480"/>
                <a:gd name="T5" fmla="*/ 223 h 319"/>
                <a:gd name="T6" fmla="*/ 40 w 480"/>
                <a:gd name="T7" fmla="*/ 216 h 319"/>
                <a:gd name="T8" fmla="*/ 40 w 480"/>
                <a:gd name="T9" fmla="*/ 168 h 319"/>
                <a:gd name="T10" fmla="*/ 16 w 480"/>
                <a:gd name="T11" fmla="*/ 152 h 319"/>
                <a:gd name="T12" fmla="*/ 16 w 480"/>
                <a:gd name="T13" fmla="*/ 136 h 319"/>
                <a:gd name="T14" fmla="*/ 16 w 480"/>
                <a:gd name="T15" fmla="*/ 120 h 319"/>
                <a:gd name="T16" fmla="*/ 0 w 480"/>
                <a:gd name="T17" fmla="*/ 88 h 319"/>
                <a:gd name="T18" fmla="*/ 16 w 480"/>
                <a:gd name="T19" fmla="*/ 40 h 319"/>
                <a:gd name="T20" fmla="*/ 0 w 480"/>
                <a:gd name="T21" fmla="*/ 32 h 319"/>
                <a:gd name="T22" fmla="*/ 8 w 480"/>
                <a:gd name="T23" fmla="*/ 24 h 319"/>
                <a:gd name="T24" fmla="*/ 0 w 480"/>
                <a:gd name="T25" fmla="*/ 8 h 319"/>
                <a:gd name="T26" fmla="*/ 96 w 480"/>
                <a:gd name="T27" fmla="*/ 8 h 319"/>
                <a:gd name="T28" fmla="*/ 392 w 480"/>
                <a:gd name="T29" fmla="*/ 0 h 319"/>
                <a:gd name="T30" fmla="*/ 400 w 480"/>
                <a:gd name="T31" fmla="*/ 24 h 319"/>
                <a:gd name="T32" fmla="*/ 400 w 480"/>
                <a:gd name="T33" fmla="*/ 48 h 319"/>
                <a:gd name="T34" fmla="*/ 408 w 480"/>
                <a:gd name="T35" fmla="*/ 72 h 319"/>
                <a:gd name="T36" fmla="*/ 424 w 480"/>
                <a:gd name="T37" fmla="*/ 88 h 319"/>
                <a:gd name="T38" fmla="*/ 440 w 480"/>
                <a:gd name="T39" fmla="*/ 88 h 319"/>
                <a:gd name="T40" fmla="*/ 448 w 480"/>
                <a:gd name="T41" fmla="*/ 104 h 319"/>
                <a:gd name="T42" fmla="*/ 456 w 480"/>
                <a:gd name="T43" fmla="*/ 128 h 319"/>
                <a:gd name="T44" fmla="*/ 472 w 480"/>
                <a:gd name="T45" fmla="*/ 136 h 319"/>
                <a:gd name="T46" fmla="*/ 480 w 480"/>
                <a:gd name="T47" fmla="*/ 152 h 319"/>
                <a:gd name="T48" fmla="*/ 472 w 480"/>
                <a:gd name="T49" fmla="*/ 176 h 319"/>
                <a:gd name="T50" fmla="*/ 464 w 480"/>
                <a:gd name="T51" fmla="*/ 184 h 319"/>
                <a:gd name="T52" fmla="*/ 464 w 480"/>
                <a:gd name="T53" fmla="*/ 200 h 319"/>
                <a:gd name="T54" fmla="*/ 448 w 480"/>
                <a:gd name="T55" fmla="*/ 208 h 319"/>
                <a:gd name="T56" fmla="*/ 416 w 480"/>
                <a:gd name="T57" fmla="*/ 216 h 319"/>
                <a:gd name="T58" fmla="*/ 416 w 480"/>
                <a:gd name="T59" fmla="*/ 240 h 319"/>
                <a:gd name="T60" fmla="*/ 424 w 480"/>
                <a:gd name="T61" fmla="*/ 264 h 319"/>
                <a:gd name="T62" fmla="*/ 416 w 480"/>
                <a:gd name="T63" fmla="*/ 280 h 319"/>
                <a:gd name="T64" fmla="*/ 408 w 480"/>
                <a:gd name="T65" fmla="*/ 295 h 319"/>
                <a:gd name="T66" fmla="*/ 392 w 480"/>
                <a:gd name="T67" fmla="*/ 311 h 319"/>
                <a:gd name="T68" fmla="*/ 392 w 480"/>
                <a:gd name="T69" fmla="*/ 319 h 319"/>
                <a:gd name="T70" fmla="*/ 368 w 480"/>
                <a:gd name="T71" fmla="*/ 295 h 319"/>
                <a:gd name="T72" fmla="*/ 56 w 480"/>
                <a:gd name="T73" fmla="*/ 304 h 3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80" h="319">
                  <a:moveTo>
                    <a:pt x="56" y="304"/>
                  </a:moveTo>
                  <a:lnTo>
                    <a:pt x="56" y="271"/>
                  </a:lnTo>
                  <a:lnTo>
                    <a:pt x="56" y="264"/>
                  </a:lnTo>
                  <a:lnTo>
                    <a:pt x="56" y="256"/>
                  </a:lnTo>
                  <a:lnTo>
                    <a:pt x="56" y="247"/>
                  </a:lnTo>
                  <a:lnTo>
                    <a:pt x="48" y="223"/>
                  </a:lnTo>
                  <a:lnTo>
                    <a:pt x="48" y="216"/>
                  </a:lnTo>
                  <a:lnTo>
                    <a:pt x="40" y="216"/>
                  </a:lnTo>
                  <a:lnTo>
                    <a:pt x="40" y="200"/>
                  </a:lnTo>
                  <a:lnTo>
                    <a:pt x="40" y="168"/>
                  </a:lnTo>
                  <a:lnTo>
                    <a:pt x="24" y="160"/>
                  </a:lnTo>
                  <a:lnTo>
                    <a:pt x="16" y="152"/>
                  </a:lnTo>
                  <a:lnTo>
                    <a:pt x="16" y="144"/>
                  </a:lnTo>
                  <a:lnTo>
                    <a:pt x="16" y="136"/>
                  </a:lnTo>
                  <a:lnTo>
                    <a:pt x="16" y="128"/>
                  </a:lnTo>
                  <a:lnTo>
                    <a:pt x="16" y="120"/>
                  </a:lnTo>
                  <a:lnTo>
                    <a:pt x="8" y="104"/>
                  </a:lnTo>
                  <a:lnTo>
                    <a:pt x="0" y="88"/>
                  </a:lnTo>
                  <a:lnTo>
                    <a:pt x="0" y="80"/>
                  </a:lnTo>
                  <a:lnTo>
                    <a:pt x="16" y="40"/>
                  </a:lnTo>
                  <a:lnTo>
                    <a:pt x="0" y="40"/>
                  </a:lnTo>
                  <a:lnTo>
                    <a:pt x="0" y="32"/>
                  </a:lnTo>
                  <a:lnTo>
                    <a:pt x="8" y="32"/>
                  </a:lnTo>
                  <a:lnTo>
                    <a:pt x="8" y="24"/>
                  </a:lnTo>
                  <a:lnTo>
                    <a:pt x="0" y="16"/>
                  </a:lnTo>
                  <a:lnTo>
                    <a:pt x="0" y="8"/>
                  </a:lnTo>
                  <a:lnTo>
                    <a:pt x="16" y="8"/>
                  </a:lnTo>
                  <a:lnTo>
                    <a:pt x="96" y="8"/>
                  </a:lnTo>
                  <a:lnTo>
                    <a:pt x="360" y="8"/>
                  </a:lnTo>
                  <a:lnTo>
                    <a:pt x="392" y="0"/>
                  </a:lnTo>
                  <a:lnTo>
                    <a:pt x="400" y="16"/>
                  </a:lnTo>
                  <a:lnTo>
                    <a:pt x="400" y="24"/>
                  </a:lnTo>
                  <a:lnTo>
                    <a:pt x="400" y="32"/>
                  </a:lnTo>
                  <a:lnTo>
                    <a:pt x="400" y="48"/>
                  </a:lnTo>
                  <a:lnTo>
                    <a:pt x="400" y="56"/>
                  </a:lnTo>
                  <a:lnTo>
                    <a:pt x="408" y="72"/>
                  </a:lnTo>
                  <a:lnTo>
                    <a:pt x="408" y="80"/>
                  </a:lnTo>
                  <a:lnTo>
                    <a:pt x="424" y="88"/>
                  </a:lnTo>
                  <a:lnTo>
                    <a:pt x="432" y="88"/>
                  </a:lnTo>
                  <a:lnTo>
                    <a:pt x="440" y="88"/>
                  </a:lnTo>
                  <a:lnTo>
                    <a:pt x="440" y="104"/>
                  </a:lnTo>
                  <a:lnTo>
                    <a:pt x="448" y="104"/>
                  </a:lnTo>
                  <a:lnTo>
                    <a:pt x="456" y="120"/>
                  </a:lnTo>
                  <a:lnTo>
                    <a:pt x="456" y="128"/>
                  </a:lnTo>
                  <a:lnTo>
                    <a:pt x="464" y="128"/>
                  </a:lnTo>
                  <a:lnTo>
                    <a:pt x="472" y="136"/>
                  </a:lnTo>
                  <a:lnTo>
                    <a:pt x="480" y="136"/>
                  </a:lnTo>
                  <a:lnTo>
                    <a:pt x="480" y="152"/>
                  </a:lnTo>
                  <a:lnTo>
                    <a:pt x="480" y="160"/>
                  </a:lnTo>
                  <a:lnTo>
                    <a:pt x="472" y="176"/>
                  </a:lnTo>
                  <a:lnTo>
                    <a:pt x="464" y="176"/>
                  </a:lnTo>
                  <a:lnTo>
                    <a:pt x="464" y="184"/>
                  </a:lnTo>
                  <a:lnTo>
                    <a:pt x="464" y="192"/>
                  </a:lnTo>
                  <a:lnTo>
                    <a:pt x="464" y="200"/>
                  </a:lnTo>
                  <a:lnTo>
                    <a:pt x="448" y="200"/>
                  </a:lnTo>
                  <a:lnTo>
                    <a:pt x="448" y="208"/>
                  </a:lnTo>
                  <a:lnTo>
                    <a:pt x="432" y="208"/>
                  </a:lnTo>
                  <a:lnTo>
                    <a:pt x="416" y="216"/>
                  </a:lnTo>
                  <a:lnTo>
                    <a:pt x="416" y="232"/>
                  </a:lnTo>
                  <a:lnTo>
                    <a:pt x="416" y="240"/>
                  </a:lnTo>
                  <a:lnTo>
                    <a:pt x="424" y="256"/>
                  </a:lnTo>
                  <a:lnTo>
                    <a:pt x="424" y="264"/>
                  </a:lnTo>
                  <a:lnTo>
                    <a:pt x="416" y="271"/>
                  </a:lnTo>
                  <a:lnTo>
                    <a:pt x="416" y="280"/>
                  </a:lnTo>
                  <a:lnTo>
                    <a:pt x="416" y="287"/>
                  </a:lnTo>
                  <a:lnTo>
                    <a:pt x="408" y="295"/>
                  </a:lnTo>
                  <a:lnTo>
                    <a:pt x="392" y="295"/>
                  </a:lnTo>
                  <a:lnTo>
                    <a:pt x="392" y="311"/>
                  </a:lnTo>
                  <a:lnTo>
                    <a:pt x="400" y="311"/>
                  </a:lnTo>
                  <a:lnTo>
                    <a:pt x="392" y="319"/>
                  </a:lnTo>
                  <a:lnTo>
                    <a:pt x="376" y="304"/>
                  </a:lnTo>
                  <a:lnTo>
                    <a:pt x="368" y="295"/>
                  </a:lnTo>
                  <a:lnTo>
                    <a:pt x="64" y="304"/>
                  </a:lnTo>
                  <a:lnTo>
                    <a:pt x="56" y="304"/>
                  </a:lnTo>
                  <a:close/>
                </a:path>
              </a:pathLst>
            </a:custGeom>
            <a:grpFill/>
            <a:ln w="9525" cap="rnd">
              <a:solidFill>
                <a:srgbClr val="000000"/>
              </a:solidFill>
              <a:prstDash val="solid"/>
              <a:round/>
              <a:headEnd/>
              <a:tailEnd/>
            </a:ln>
          </p:spPr>
          <p:txBody>
            <a:bodyPr/>
            <a:lstStyle/>
            <a:p>
              <a:pPr fontAlgn="base">
                <a:spcBef>
                  <a:spcPct val="0"/>
                </a:spcBef>
                <a:spcAft>
                  <a:spcPct val="0"/>
                </a:spcAft>
              </a:pPr>
              <a:endParaRPr lang="en-US" dirty="0">
                <a:solidFill>
                  <a:srgbClr val="000000"/>
                </a:solidFill>
              </a:endParaRPr>
            </a:p>
          </p:txBody>
        </p:sp>
      </p:grpSp>
      <p:grpSp>
        <p:nvGrpSpPr>
          <p:cNvPr id="22" name="Group 120"/>
          <p:cNvGrpSpPr>
            <a:grpSpLocks/>
          </p:cNvGrpSpPr>
          <p:nvPr/>
        </p:nvGrpSpPr>
        <p:grpSpPr bwMode="auto">
          <a:xfrm>
            <a:off x="4857750" y="3030825"/>
            <a:ext cx="850900" cy="735013"/>
            <a:chOff x="3060" y="1974"/>
            <a:chExt cx="536" cy="463"/>
          </a:xfrm>
          <a:solidFill>
            <a:schemeClr val="bg1"/>
          </a:solidFill>
        </p:grpSpPr>
        <p:sp>
          <p:nvSpPr>
            <p:cNvPr id="402550" name="Freeform 118"/>
            <p:cNvSpPr>
              <a:spLocks/>
            </p:cNvSpPr>
            <p:nvPr/>
          </p:nvSpPr>
          <p:spPr bwMode="auto">
            <a:xfrm>
              <a:off x="3060" y="1974"/>
              <a:ext cx="536" cy="463"/>
            </a:xfrm>
            <a:custGeom>
              <a:avLst/>
              <a:gdLst>
                <a:gd name="T0" fmla="*/ 88 w 536"/>
                <a:gd name="T1" fmla="*/ 375 h 463"/>
                <a:gd name="T2" fmla="*/ 72 w 536"/>
                <a:gd name="T3" fmla="*/ 160 h 463"/>
                <a:gd name="T4" fmla="*/ 64 w 536"/>
                <a:gd name="T5" fmla="*/ 136 h 463"/>
                <a:gd name="T6" fmla="*/ 48 w 536"/>
                <a:gd name="T7" fmla="*/ 120 h 463"/>
                <a:gd name="T8" fmla="*/ 64 w 536"/>
                <a:gd name="T9" fmla="*/ 104 h 463"/>
                <a:gd name="T10" fmla="*/ 64 w 536"/>
                <a:gd name="T11" fmla="*/ 88 h 463"/>
                <a:gd name="T12" fmla="*/ 56 w 536"/>
                <a:gd name="T13" fmla="*/ 80 h 463"/>
                <a:gd name="T14" fmla="*/ 40 w 536"/>
                <a:gd name="T15" fmla="*/ 80 h 463"/>
                <a:gd name="T16" fmla="*/ 32 w 536"/>
                <a:gd name="T17" fmla="*/ 72 h 463"/>
                <a:gd name="T18" fmla="*/ 8 w 536"/>
                <a:gd name="T19" fmla="*/ 40 h 463"/>
                <a:gd name="T20" fmla="*/ 0 w 536"/>
                <a:gd name="T21" fmla="*/ 9 h 463"/>
                <a:gd name="T22" fmla="*/ 312 w 536"/>
                <a:gd name="T23" fmla="*/ 9 h 463"/>
                <a:gd name="T24" fmla="*/ 328 w 536"/>
                <a:gd name="T25" fmla="*/ 32 h 463"/>
                <a:gd name="T26" fmla="*/ 320 w 536"/>
                <a:gd name="T27" fmla="*/ 64 h 463"/>
                <a:gd name="T28" fmla="*/ 376 w 536"/>
                <a:gd name="T29" fmla="*/ 128 h 463"/>
                <a:gd name="T30" fmla="*/ 392 w 536"/>
                <a:gd name="T31" fmla="*/ 176 h 463"/>
                <a:gd name="T32" fmla="*/ 408 w 536"/>
                <a:gd name="T33" fmla="*/ 160 h 463"/>
                <a:gd name="T34" fmla="*/ 440 w 536"/>
                <a:gd name="T35" fmla="*/ 176 h 463"/>
                <a:gd name="T36" fmla="*/ 432 w 536"/>
                <a:gd name="T37" fmla="*/ 200 h 463"/>
                <a:gd name="T38" fmla="*/ 424 w 536"/>
                <a:gd name="T39" fmla="*/ 224 h 463"/>
                <a:gd name="T40" fmla="*/ 432 w 536"/>
                <a:gd name="T41" fmla="*/ 256 h 463"/>
                <a:gd name="T42" fmla="*/ 456 w 536"/>
                <a:gd name="T43" fmla="*/ 272 h 463"/>
                <a:gd name="T44" fmla="*/ 480 w 536"/>
                <a:gd name="T45" fmla="*/ 280 h 463"/>
                <a:gd name="T46" fmla="*/ 496 w 536"/>
                <a:gd name="T47" fmla="*/ 304 h 463"/>
                <a:gd name="T48" fmla="*/ 496 w 536"/>
                <a:gd name="T49" fmla="*/ 328 h 463"/>
                <a:gd name="T50" fmla="*/ 504 w 536"/>
                <a:gd name="T51" fmla="*/ 344 h 463"/>
                <a:gd name="T52" fmla="*/ 512 w 536"/>
                <a:gd name="T53" fmla="*/ 359 h 463"/>
                <a:gd name="T54" fmla="*/ 512 w 536"/>
                <a:gd name="T55" fmla="*/ 344 h 463"/>
                <a:gd name="T56" fmla="*/ 520 w 536"/>
                <a:gd name="T57" fmla="*/ 352 h 463"/>
                <a:gd name="T58" fmla="*/ 536 w 536"/>
                <a:gd name="T59" fmla="*/ 368 h 463"/>
                <a:gd name="T60" fmla="*/ 527 w 536"/>
                <a:gd name="T61" fmla="*/ 399 h 463"/>
                <a:gd name="T62" fmla="*/ 504 w 536"/>
                <a:gd name="T63" fmla="*/ 407 h 463"/>
                <a:gd name="T64" fmla="*/ 496 w 536"/>
                <a:gd name="T65" fmla="*/ 439 h 463"/>
                <a:gd name="T66" fmla="*/ 496 w 536"/>
                <a:gd name="T67" fmla="*/ 439 h 463"/>
                <a:gd name="T68" fmla="*/ 504 w 536"/>
                <a:gd name="T69" fmla="*/ 447 h 463"/>
                <a:gd name="T70" fmla="*/ 488 w 536"/>
                <a:gd name="T71" fmla="*/ 463 h 463"/>
                <a:gd name="T72" fmla="*/ 448 w 536"/>
                <a:gd name="T73" fmla="*/ 439 h 463"/>
                <a:gd name="T74" fmla="*/ 456 w 536"/>
                <a:gd name="T75" fmla="*/ 423 h 463"/>
                <a:gd name="T76" fmla="*/ 440 w 536"/>
                <a:gd name="T77" fmla="*/ 416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36" h="463">
                  <a:moveTo>
                    <a:pt x="96" y="431"/>
                  </a:moveTo>
                  <a:lnTo>
                    <a:pt x="88" y="375"/>
                  </a:lnTo>
                  <a:lnTo>
                    <a:pt x="88" y="160"/>
                  </a:lnTo>
                  <a:lnTo>
                    <a:pt x="72" y="160"/>
                  </a:lnTo>
                  <a:lnTo>
                    <a:pt x="64" y="144"/>
                  </a:lnTo>
                  <a:lnTo>
                    <a:pt x="64" y="136"/>
                  </a:lnTo>
                  <a:lnTo>
                    <a:pt x="64" y="128"/>
                  </a:lnTo>
                  <a:lnTo>
                    <a:pt x="48" y="120"/>
                  </a:lnTo>
                  <a:lnTo>
                    <a:pt x="48" y="112"/>
                  </a:lnTo>
                  <a:lnTo>
                    <a:pt x="64" y="104"/>
                  </a:lnTo>
                  <a:lnTo>
                    <a:pt x="64" y="96"/>
                  </a:lnTo>
                  <a:lnTo>
                    <a:pt x="64" y="88"/>
                  </a:lnTo>
                  <a:lnTo>
                    <a:pt x="56" y="88"/>
                  </a:lnTo>
                  <a:lnTo>
                    <a:pt x="56" y="80"/>
                  </a:lnTo>
                  <a:lnTo>
                    <a:pt x="48" y="88"/>
                  </a:lnTo>
                  <a:lnTo>
                    <a:pt x="40" y="80"/>
                  </a:lnTo>
                  <a:lnTo>
                    <a:pt x="24" y="72"/>
                  </a:lnTo>
                  <a:lnTo>
                    <a:pt x="32" y="72"/>
                  </a:lnTo>
                  <a:lnTo>
                    <a:pt x="16" y="48"/>
                  </a:lnTo>
                  <a:lnTo>
                    <a:pt x="8" y="40"/>
                  </a:lnTo>
                  <a:lnTo>
                    <a:pt x="8" y="32"/>
                  </a:lnTo>
                  <a:lnTo>
                    <a:pt x="0" y="9"/>
                  </a:lnTo>
                  <a:lnTo>
                    <a:pt x="304" y="0"/>
                  </a:lnTo>
                  <a:lnTo>
                    <a:pt x="312" y="9"/>
                  </a:lnTo>
                  <a:lnTo>
                    <a:pt x="328" y="24"/>
                  </a:lnTo>
                  <a:lnTo>
                    <a:pt x="328" y="32"/>
                  </a:lnTo>
                  <a:lnTo>
                    <a:pt x="320" y="40"/>
                  </a:lnTo>
                  <a:lnTo>
                    <a:pt x="320" y="64"/>
                  </a:lnTo>
                  <a:lnTo>
                    <a:pt x="344" y="104"/>
                  </a:lnTo>
                  <a:lnTo>
                    <a:pt x="376" y="128"/>
                  </a:lnTo>
                  <a:lnTo>
                    <a:pt x="392" y="136"/>
                  </a:lnTo>
                  <a:lnTo>
                    <a:pt x="392" y="176"/>
                  </a:lnTo>
                  <a:lnTo>
                    <a:pt x="408" y="176"/>
                  </a:lnTo>
                  <a:lnTo>
                    <a:pt x="408" y="160"/>
                  </a:lnTo>
                  <a:lnTo>
                    <a:pt x="424" y="168"/>
                  </a:lnTo>
                  <a:lnTo>
                    <a:pt x="440" y="176"/>
                  </a:lnTo>
                  <a:lnTo>
                    <a:pt x="440" y="184"/>
                  </a:lnTo>
                  <a:lnTo>
                    <a:pt x="432" y="200"/>
                  </a:lnTo>
                  <a:lnTo>
                    <a:pt x="432" y="216"/>
                  </a:lnTo>
                  <a:lnTo>
                    <a:pt x="424" y="224"/>
                  </a:lnTo>
                  <a:lnTo>
                    <a:pt x="424" y="240"/>
                  </a:lnTo>
                  <a:lnTo>
                    <a:pt x="432" y="256"/>
                  </a:lnTo>
                  <a:lnTo>
                    <a:pt x="456" y="264"/>
                  </a:lnTo>
                  <a:lnTo>
                    <a:pt x="456" y="272"/>
                  </a:lnTo>
                  <a:lnTo>
                    <a:pt x="472" y="272"/>
                  </a:lnTo>
                  <a:lnTo>
                    <a:pt x="480" y="280"/>
                  </a:lnTo>
                  <a:lnTo>
                    <a:pt x="496" y="288"/>
                  </a:lnTo>
                  <a:lnTo>
                    <a:pt x="496" y="304"/>
                  </a:lnTo>
                  <a:lnTo>
                    <a:pt x="504" y="320"/>
                  </a:lnTo>
                  <a:lnTo>
                    <a:pt x="496" y="328"/>
                  </a:lnTo>
                  <a:lnTo>
                    <a:pt x="496" y="335"/>
                  </a:lnTo>
                  <a:lnTo>
                    <a:pt x="504" y="344"/>
                  </a:lnTo>
                  <a:lnTo>
                    <a:pt x="512" y="352"/>
                  </a:lnTo>
                  <a:lnTo>
                    <a:pt x="512" y="359"/>
                  </a:lnTo>
                  <a:lnTo>
                    <a:pt x="512" y="352"/>
                  </a:lnTo>
                  <a:lnTo>
                    <a:pt x="512" y="344"/>
                  </a:lnTo>
                  <a:lnTo>
                    <a:pt x="520" y="344"/>
                  </a:lnTo>
                  <a:lnTo>
                    <a:pt x="520" y="352"/>
                  </a:lnTo>
                  <a:lnTo>
                    <a:pt x="527" y="359"/>
                  </a:lnTo>
                  <a:lnTo>
                    <a:pt x="536" y="368"/>
                  </a:lnTo>
                  <a:lnTo>
                    <a:pt x="527" y="368"/>
                  </a:lnTo>
                  <a:lnTo>
                    <a:pt x="527" y="399"/>
                  </a:lnTo>
                  <a:lnTo>
                    <a:pt x="520" y="399"/>
                  </a:lnTo>
                  <a:lnTo>
                    <a:pt x="504" y="407"/>
                  </a:lnTo>
                  <a:lnTo>
                    <a:pt x="496" y="431"/>
                  </a:lnTo>
                  <a:lnTo>
                    <a:pt x="496" y="439"/>
                  </a:lnTo>
                  <a:lnTo>
                    <a:pt x="488" y="439"/>
                  </a:lnTo>
                  <a:lnTo>
                    <a:pt x="496" y="439"/>
                  </a:lnTo>
                  <a:lnTo>
                    <a:pt x="496" y="447"/>
                  </a:lnTo>
                  <a:lnTo>
                    <a:pt x="504" y="447"/>
                  </a:lnTo>
                  <a:lnTo>
                    <a:pt x="496" y="447"/>
                  </a:lnTo>
                  <a:lnTo>
                    <a:pt x="488" y="463"/>
                  </a:lnTo>
                  <a:lnTo>
                    <a:pt x="440" y="463"/>
                  </a:lnTo>
                  <a:lnTo>
                    <a:pt x="448" y="439"/>
                  </a:lnTo>
                  <a:lnTo>
                    <a:pt x="456" y="431"/>
                  </a:lnTo>
                  <a:lnTo>
                    <a:pt x="456" y="423"/>
                  </a:lnTo>
                  <a:lnTo>
                    <a:pt x="448" y="416"/>
                  </a:lnTo>
                  <a:lnTo>
                    <a:pt x="440" y="416"/>
                  </a:lnTo>
                  <a:lnTo>
                    <a:pt x="96" y="43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551" name="Freeform 119"/>
            <p:cNvSpPr>
              <a:spLocks/>
            </p:cNvSpPr>
            <p:nvPr/>
          </p:nvSpPr>
          <p:spPr bwMode="auto">
            <a:xfrm>
              <a:off x="3060" y="1974"/>
              <a:ext cx="536" cy="463"/>
            </a:xfrm>
            <a:custGeom>
              <a:avLst/>
              <a:gdLst>
                <a:gd name="T0" fmla="*/ 88 w 536"/>
                <a:gd name="T1" fmla="*/ 375 h 463"/>
                <a:gd name="T2" fmla="*/ 72 w 536"/>
                <a:gd name="T3" fmla="*/ 160 h 463"/>
                <a:gd name="T4" fmla="*/ 64 w 536"/>
                <a:gd name="T5" fmla="*/ 136 h 463"/>
                <a:gd name="T6" fmla="*/ 48 w 536"/>
                <a:gd name="T7" fmla="*/ 120 h 463"/>
                <a:gd name="T8" fmla="*/ 64 w 536"/>
                <a:gd name="T9" fmla="*/ 104 h 463"/>
                <a:gd name="T10" fmla="*/ 64 w 536"/>
                <a:gd name="T11" fmla="*/ 88 h 463"/>
                <a:gd name="T12" fmla="*/ 56 w 536"/>
                <a:gd name="T13" fmla="*/ 80 h 463"/>
                <a:gd name="T14" fmla="*/ 40 w 536"/>
                <a:gd name="T15" fmla="*/ 80 h 463"/>
                <a:gd name="T16" fmla="*/ 32 w 536"/>
                <a:gd name="T17" fmla="*/ 72 h 463"/>
                <a:gd name="T18" fmla="*/ 8 w 536"/>
                <a:gd name="T19" fmla="*/ 40 h 463"/>
                <a:gd name="T20" fmla="*/ 0 w 536"/>
                <a:gd name="T21" fmla="*/ 9 h 463"/>
                <a:gd name="T22" fmla="*/ 312 w 536"/>
                <a:gd name="T23" fmla="*/ 9 h 463"/>
                <a:gd name="T24" fmla="*/ 328 w 536"/>
                <a:gd name="T25" fmla="*/ 32 h 463"/>
                <a:gd name="T26" fmla="*/ 320 w 536"/>
                <a:gd name="T27" fmla="*/ 64 h 463"/>
                <a:gd name="T28" fmla="*/ 376 w 536"/>
                <a:gd name="T29" fmla="*/ 128 h 463"/>
                <a:gd name="T30" fmla="*/ 392 w 536"/>
                <a:gd name="T31" fmla="*/ 176 h 463"/>
                <a:gd name="T32" fmla="*/ 408 w 536"/>
                <a:gd name="T33" fmla="*/ 160 h 463"/>
                <a:gd name="T34" fmla="*/ 440 w 536"/>
                <a:gd name="T35" fmla="*/ 176 h 463"/>
                <a:gd name="T36" fmla="*/ 432 w 536"/>
                <a:gd name="T37" fmla="*/ 200 h 463"/>
                <a:gd name="T38" fmla="*/ 424 w 536"/>
                <a:gd name="T39" fmla="*/ 224 h 463"/>
                <a:gd name="T40" fmla="*/ 432 w 536"/>
                <a:gd name="T41" fmla="*/ 256 h 463"/>
                <a:gd name="T42" fmla="*/ 456 w 536"/>
                <a:gd name="T43" fmla="*/ 272 h 463"/>
                <a:gd name="T44" fmla="*/ 480 w 536"/>
                <a:gd name="T45" fmla="*/ 280 h 463"/>
                <a:gd name="T46" fmla="*/ 496 w 536"/>
                <a:gd name="T47" fmla="*/ 304 h 463"/>
                <a:gd name="T48" fmla="*/ 496 w 536"/>
                <a:gd name="T49" fmla="*/ 328 h 463"/>
                <a:gd name="T50" fmla="*/ 504 w 536"/>
                <a:gd name="T51" fmla="*/ 344 h 463"/>
                <a:gd name="T52" fmla="*/ 512 w 536"/>
                <a:gd name="T53" fmla="*/ 359 h 463"/>
                <a:gd name="T54" fmla="*/ 512 w 536"/>
                <a:gd name="T55" fmla="*/ 344 h 463"/>
                <a:gd name="T56" fmla="*/ 520 w 536"/>
                <a:gd name="T57" fmla="*/ 352 h 463"/>
                <a:gd name="T58" fmla="*/ 536 w 536"/>
                <a:gd name="T59" fmla="*/ 368 h 463"/>
                <a:gd name="T60" fmla="*/ 527 w 536"/>
                <a:gd name="T61" fmla="*/ 399 h 463"/>
                <a:gd name="T62" fmla="*/ 504 w 536"/>
                <a:gd name="T63" fmla="*/ 407 h 463"/>
                <a:gd name="T64" fmla="*/ 496 w 536"/>
                <a:gd name="T65" fmla="*/ 439 h 463"/>
                <a:gd name="T66" fmla="*/ 496 w 536"/>
                <a:gd name="T67" fmla="*/ 439 h 463"/>
                <a:gd name="T68" fmla="*/ 504 w 536"/>
                <a:gd name="T69" fmla="*/ 447 h 463"/>
                <a:gd name="T70" fmla="*/ 488 w 536"/>
                <a:gd name="T71" fmla="*/ 463 h 463"/>
                <a:gd name="T72" fmla="*/ 448 w 536"/>
                <a:gd name="T73" fmla="*/ 439 h 463"/>
                <a:gd name="T74" fmla="*/ 456 w 536"/>
                <a:gd name="T75" fmla="*/ 423 h 463"/>
                <a:gd name="T76" fmla="*/ 440 w 536"/>
                <a:gd name="T77" fmla="*/ 416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36" h="463">
                  <a:moveTo>
                    <a:pt x="96" y="431"/>
                  </a:moveTo>
                  <a:lnTo>
                    <a:pt x="88" y="375"/>
                  </a:lnTo>
                  <a:lnTo>
                    <a:pt x="88" y="160"/>
                  </a:lnTo>
                  <a:lnTo>
                    <a:pt x="72" y="160"/>
                  </a:lnTo>
                  <a:lnTo>
                    <a:pt x="64" y="144"/>
                  </a:lnTo>
                  <a:lnTo>
                    <a:pt x="64" y="136"/>
                  </a:lnTo>
                  <a:lnTo>
                    <a:pt x="64" y="128"/>
                  </a:lnTo>
                  <a:lnTo>
                    <a:pt x="48" y="120"/>
                  </a:lnTo>
                  <a:lnTo>
                    <a:pt x="48" y="112"/>
                  </a:lnTo>
                  <a:lnTo>
                    <a:pt x="64" y="104"/>
                  </a:lnTo>
                  <a:lnTo>
                    <a:pt x="64" y="96"/>
                  </a:lnTo>
                  <a:lnTo>
                    <a:pt x="64" y="88"/>
                  </a:lnTo>
                  <a:lnTo>
                    <a:pt x="56" y="88"/>
                  </a:lnTo>
                  <a:lnTo>
                    <a:pt x="56" y="80"/>
                  </a:lnTo>
                  <a:lnTo>
                    <a:pt x="48" y="88"/>
                  </a:lnTo>
                  <a:lnTo>
                    <a:pt x="40" y="80"/>
                  </a:lnTo>
                  <a:lnTo>
                    <a:pt x="24" y="72"/>
                  </a:lnTo>
                  <a:lnTo>
                    <a:pt x="32" y="72"/>
                  </a:lnTo>
                  <a:lnTo>
                    <a:pt x="16" y="48"/>
                  </a:lnTo>
                  <a:lnTo>
                    <a:pt x="8" y="40"/>
                  </a:lnTo>
                  <a:lnTo>
                    <a:pt x="8" y="32"/>
                  </a:lnTo>
                  <a:lnTo>
                    <a:pt x="0" y="9"/>
                  </a:lnTo>
                  <a:lnTo>
                    <a:pt x="304" y="0"/>
                  </a:lnTo>
                  <a:lnTo>
                    <a:pt x="312" y="9"/>
                  </a:lnTo>
                  <a:lnTo>
                    <a:pt x="328" y="24"/>
                  </a:lnTo>
                  <a:lnTo>
                    <a:pt x="328" y="32"/>
                  </a:lnTo>
                  <a:lnTo>
                    <a:pt x="320" y="40"/>
                  </a:lnTo>
                  <a:lnTo>
                    <a:pt x="320" y="64"/>
                  </a:lnTo>
                  <a:lnTo>
                    <a:pt x="344" y="104"/>
                  </a:lnTo>
                  <a:lnTo>
                    <a:pt x="376" y="128"/>
                  </a:lnTo>
                  <a:lnTo>
                    <a:pt x="392" y="136"/>
                  </a:lnTo>
                  <a:lnTo>
                    <a:pt x="392" y="176"/>
                  </a:lnTo>
                  <a:lnTo>
                    <a:pt x="408" y="176"/>
                  </a:lnTo>
                  <a:lnTo>
                    <a:pt x="408" y="160"/>
                  </a:lnTo>
                  <a:lnTo>
                    <a:pt x="424" y="168"/>
                  </a:lnTo>
                  <a:lnTo>
                    <a:pt x="440" y="176"/>
                  </a:lnTo>
                  <a:lnTo>
                    <a:pt x="440" y="184"/>
                  </a:lnTo>
                  <a:lnTo>
                    <a:pt x="432" y="200"/>
                  </a:lnTo>
                  <a:lnTo>
                    <a:pt x="432" y="216"/>
                  </a:lnTo>
                  <a:lnTo>
                    <a:pt x="424" y="224"/>
                  </a:lnTo>
                  <a:lnTo>
                    <a:pt x="424" y="240"/>
                  </a:lnTo>
                  <a:lnTo>
                    <a:pt x="432" y="256"/>
                  </a:lnTo>
                  <a:lnTo>
                    <a:pt x="456" y="264"/>
                  </a:lnTo>
                  <a:lnTo>
                    <a:pt x="456" y="272"/>
                  </a:lnTo>
                  <a:lnTo>
                    <a:pt x="472" y="272"/>
                  </a:lnTo>
                  <a:lnTo>
                    <a:pt x="480" y="280"/>
                  </a:lnTo>
                  <a:lnTo>
                    <a:pt x="496" y="288"/>
                  </a:lnTo>
                  <a:lnTo>
                    <a:pt x="496" y="304"/>
                  </a:lnTo>
                  <a:lnTo>
                    <a:pt x="504" y="320"/>
                  </a:lnTo>
                  <a:lnTo>
                    <a:pt x="496" y="328"/>
                  </a:lnTo>
                  <a:lnTo>
                    <a:pt x="496" y="335"/>
                  </a:lnTo>
                  <a:lnTo>
                    <a:pt x="504" y="344"/>
                  </a:lnTo>
                  <a:lnTo>
                    <a:pt x="512" y="352"/>
                  </a:lnTo>
                  <a:lnTo>
                    <a:pt x="512" y="359"/>
                  </a:lnTo>
                  <a:lnTo>
                    <a:pt x="512" y="352"/>
                  </a:lnTo>
                  <a:lnTo>
                    <a:pt x="512" y="344"/>
                  </a:lnTo>
                  <a:lnTo>
                    <a:pt x="520" y="344"/>
                  </a:lnTo>
                  <a:lnTo>
                    <a:pt x="520" y="352"/>
                  </a:lnTo>
                  <a:lnTo>
                    <a:pt x="527" y="359"/>
                  </a:lnTo>
                  <a:lnTo>
                    <a:pt x="536" y="368"/>
                  </a:lnTo>
                  <a:lnTo>
                    <a:pt x="527" y="368"/>
                  </a:lnTo>
                  <a:lnTo>
                    <a:pt x="527" y="399"/>
                  </a:lnTo>
                  <a:lnTo>
                    <a:pt x="520" y="399"/>
                  </a:lnTo>
                  <a:lnTo>
                    <a:pt x="504" y="407"/>
                  </a:lnTo>
                  <a:lnTo>
                    <a:pt x="496" y="431"/>
                  </a:lnTo>
                  <a:lnTo>
                    <a:pt x="496" y="439"/>
                  </a:lnTo>
                  <a:lnTo>
                    <a:pt x="488" y="439"/>
                  </a:lnTo>
                  <a:lnTo>
                    <a:pt x="496" y="439"/>
                  </a:lnTo>
                  <a:lnTo>
                    <a:pt x="496" y="447"/>
                  </a:lnTo>
                  <a:lnTo>
                    <a:pt x="504" y="447"/>
                  </a:lnTo>
                  <a:lnTo>
                    <a:pt x="496" y="447"/>
                  </a:lnTo>
                  <a:lnTo>
                    <a:pt x="488" y="463"/>
                  </a:lnTo>
                  <a:lnTo>
                    <a:pt x="440" y="463"/>
                  </a:lnTo>
                  <a:lnTo>
                    <a:pt x="448" y="439"/>
                  </a:lnTo>
                  <a:lnTo>
                    <a:pt x="456" y="431"/>
                  </a:lnTo>
                  <a:lnTo>
                    <a:pt x="456" y="423"/>
                  </a:lnTo>
                  <a:lnTo>
                    <a:pt x="448" y="416"/>
                  </a:lnTo>
                  <a:lnTo>
                    <a:pt x="440" y="416"/>
                  </a:lnTo>
                  <a:lnTo>
                    <a:pt x="96" y="431"/>
                  </a:lnTo>
                  <a:close/>
                </a:path>
              </a:pathLst>
            </a:custGeom>
            <a:grpFill/>
            <a:ln w="9525" cap="rnd">
              <a:solidFill>
                <a:srgbClr val="000000"/>
              </a:solidFill>
              <a:prstDash val="solid"/>
              <a:round/>
              <a:headEnd/>
              <a:tailEnd/>
            </a:ln>
          </p:spPr>
          <p:txBody>
            <a:bodyPr/>
            <a:lstStyle/>
            <a:p>
              <a:pPr fontAlgn="base">
                <a:spcBef>
                  <a:spcPct val="0"/>
                </a:spcBef>
                <a:spcAft>
                  <a:spcPct val="0"/>
                </a:spcAft>
              </a:pPr>
              <a:endParaRPr lang="en-US" dirty="0">
                <a:solidFill>
                  <a:srgbClr val="000000"/>
                </a:solidFill>
              </a:endParaRPr>
            </a:p>
          </p:txBody>
        </p:sp>
      </p:grpSp>
      <p:grpSp>
        <p:nvGrpSpPr>
          <p:cNvPr id="23" name="Group 123"/>
          <p:cNvGrpSpPr>
            <a:grpSpLocks/>
          </p:cNvGrpSpPr>
          <p:nvPr/>
        </p:nvGrpSpPr>
        <p:grpSpPr bwMode="auto">
          <a:xfrm>
            <a:off x="5010150" y="3691225"/>
            <a:ext cx="635000" cy="581025"/>
            <a:chOff x="3156" y="2390"/>
            <a:chExt cx="400" cy="366"/>
          </a:xfrm>
          <a:solidFill>
            <a:schemeClr val="bg1"/>
          </a:solidFill>
        </p:grpSpPr>
        <p:sp>
          <p:nvSpPr>
            <p:cNvPr id="402553" name="Freeform 121"/>
            <p:cNvSpPr>
              <a:spLocks/>
            </p:cNvSpPr>
            <p:nvPr/>
          </p:nvSpPr>
          <p:spPr bwMode="auto">
            <a:xfrm>
              <a:off x="3156" y="2390"/>
              <a:ext cx="400" cy="366"/>
            </a:xfrm>
            <a:custGeom>
              <a:avLst/>
              <a:gdLst>
                <a:gd name="T0" fmla="*/ 296 w 400"/>
                <a:gd name="T1" fmla="*/ 343 h 366"/>
                <a:gd name="T2" fmla="*/ 296 w 400"/>
                <a:gd name="T3" fmla="*/ 343 h 366"/>
                <a:gd name="T4" fmla="*/ 296 w 400"/>
                <a:gd name="T5" fmla="*/ 335 h 366"/>
                <a:gd name="T6" fmla="*/ 288 w 400"/>
                <a:gd name="T7" fmla="*/ 319 h 366"/>
                <a:gd name="T8" fmla="*/ 288 w 400"/>
                <a:gd name="T9" fmla="*/ 311 h 366"/>
                <a:gd name="T10" fmla="*/ 280 w 400"/>
                <a:gd name="T11" fmla="*/ 303 h 366"/>
                <a:gd name="T12" fmla="*/ 288 w 400"/>
                <a:gd name="T13" fmla="*/ 295 h 366"/>
                <a:gd name="T14" fmla="*/ 288 w 400"/>
                <a:gd name="T15" fmla="*/ 287 h 366"/>
                <a:gd name="T16" fmla="*/ 296 w 400"/>
                <a:gd name="T17" fmla="*/ 287 h 366"/>
                <a:gd name="T18" fmla="*/ 288 w 400"/>
                <a:gd name="T19" fmla="*/ 279 h 366"/>
                <a:gd name="T20" fmla="*/ 296 w 400"/>
                <a:gd name="T21" fmla="*/ 279 h 366"/>
                <a:gd name="T22" fmla="*/ 296 w 400"/>
                <a:gd name="T23" fmla="*/ 271 h 366"/>
                <a:gd name="T24" fmla="*/ 296 w 400"/>
                <a:gd name="T25" fmla="*/ 263 h 366"/>
                <a:gd name="T26" fmla="*/ 296 w 400"/>
                <a:gd name="T27" fmla="*/ 255 h 366"/>
                <a:gd name="T28" fmla="*/ 304 w 400"/>
                <a:gd name="T29" fmla="*/ 255 h 366"/>
                <a:gd name="T30" fmla="*/ 304 w 400"/>
                <a:gd name="T31" fmla="*/ 247 h 366"/>
                <a:gd name="T32" fmla="*/ 312 w 400"/>
                <a:gd name="T33" fmla="*/ 239 h 366"/>
                <a:gd name="T34" fmla="*/ 312 w 400"/>
                <a:gd name="T35" fmla="*/ 231 h 366"/>
                <a:gd name="T36" fmla="*/ 328 w 400"/>
                <a:gd name="T37" fmla="*/ 215 h 366"/>
                <a:gd name="T38" fmla="*/ 336 w 400"/>
                <a:gd name="T39" fmla="*/ 207 h 366"/>
                <a:gd name="T40" fmla="*/ 336 w 400"/>
                <a:gd name="T41" fmla="*/ 183 h 366"/>
                <a:gd name="T42" fmla="*/ 344 w 400"/>
                <a:gd name="T43" fmla="*/ 175 h 366"/>
                <a:gd name="T44" fmla="*/ 352 w 400"/>
                <a:gd name="T45" fmla="*/ 167 h 366"/>
                <a:gd name="T46" fmla="*/ 360 w 400"/>
                <a:gd name="T47" fmla="*/ 151 h 366"/>
                <a:gd name="T48" fmla="*/ 352 w 400"/>
                <a:gd name="T49" fmla="*/ 151 h 366"/>
                <a:gd name="T50" fmla="*/ 360 w 400"/>
                <a:gd name="T51" fmla="*/ 143 h 366"/>
                <a:gd name="T52" fmla="*/ 368 w 400"/>
                <a:gd name="T53" fmla="*/ 143 h 366"/>
                <a:gd name="T54" fmla="*/ 368 w 400"/>
                <a:gd name="T55" fmla="*/ 135 h 366"/>
                <a:gd name="T56" fmla="*/ 368 w 400"/>
                <a:gd name="T57" fmla="*/ 127 h 366"/>
                <a:gd name="T58" fmla="*/ 368 w 400"/>
                <a:gd name="T59" fmla="*/ 119 h 366"/>
                <a:gd name="T60" fmla="*/ 368 w 400"/>
                <a:gd name="T61" fmla="*/ 111 h 366"/>
                <a:gd name="T62" fmla="*/ 376 w 400"/>
                <a:gd name="T63" fmla="*/ 95 h 366"/>
                <a:gd name="T64" fmla="*/ 384 w 400"/>
                <a:gd name="T65" fmla="*/ 87 h 366"/>
                <a:gd name="T66" fmla="*/ 384 w 400"/>
                <a:gd name="T67" fmla="*/ 79 h 366"/>
                <a:gd name="T68" fmla="*/ 376 w 400"/>
                <a:gd name="T69" fmla="*/ 79 h 366"/>
                <a:gd name="T70" fmla="*/ 384 w 400"/>
                <a:gd name="T71" fmla="*/ 79 h 366"/>
                <a:gd name="T72" fmla="*/ 384 w 400"/>
                <a:gd name="T73" fmla="*/ 71 h 366"/>
                <a:gd name="T74" fmla="*/ 400 w 400"/>
                <a:gd name="T75" fmla="*/ 63 h 366"/>
                <a:gd name="T76" fmla="*/ 400 w 400"/>
                <a:gd name="T77" fmla="*/ 55 h 366"/>
                <a:gd name="T78" fmla="*/ 392 w 400"/>
                <a:gd name="T79" fmla="*/ 47 h 366"/>
                <a:gd name="T80" fmla="*/ 344 w 400"/>
                <a:gd name="T81" fmla="*/ 47 h 366"/>
                <a:gd name="T82" fmla="*/ 352 w 400"/>
                <a:gd name="T83" fmla="*/ 23 h 366"/>
                <a:gd name="T84" fmla="*/ 360 w 400"/>
                <a:gd name="T85" fmla="*/ 15 h 366"/>
                <a:gd name="T86" fmla="*/ 360 w 400"/>
                <a:gd name="T87" fmla="*/ 7 h 366"/>
                <a:gd name="T88" fmla="*/ 352 w 400"/>
                <a:gd name="T89" fmla="*/ 0 h 366"/>
                <a:gd name="T90" fmla="*/ 344 w 400"/>
                <a:gd name="T91" fmla="*/ 0 h 366"/>
                <a:gd name="T92" fmla="*/ 0 w 400"/>
                <a:gd name="T93" fmla="*/ 15 h 366"/>
                <a:gd name="T94" fmla="*/ 16 w 400"/>
                <a:gd name="T95" fmla="*/ 127 h 366"/>
                <a:gd name="T96" fmla="*/ 8 w 400"/>
                <a:gd name="T97" fmla="*/ 303 h 366"/>
                <a:gd name="T98" fmla="*/ 16 w 400"/>
                <a:gd name="T99" fmla="*/ 311 h 366"/>
                <a:gd name="T100" fmla="*/ 40 w 400"/>
                <a:gd name="T101" fmla="*/ 311 h 366"/>
                <a:gd name="T102" fmla="*/ 48 w 400"/>
                <a:gd name="T103" fmla="*/ 311 h 366"/>
                <a:gd name="T104" fmla="*/ 48 w 400"/>
                <a:gd name="T105" fmla="*/ 366 h 366"/>
                <a:gd name="T106" fmla="*/ 288 w 400"/>
                <a:gd name="T107" fmla="*/ 359 h 366"/>
                <a:gd name="T108" fmla="*/ 296 w 400"/>
                <a:gd name="T109" fmla="*/ 343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00" h="366">
                  <a:moveTo>
                    <a:pt x="296" y="343"/>
                  </a:moveTo>
                  <a:lnTo>
                    <a:pt x="296" y="343"/>
                  </a:lnTo>
                  <a:lnTo>
                    <a:pt x="296" y="335"/>
                  </a:lnTo>
                  <a:lnTo>
                    <a:pt x="288" y="319"/>
                  </a:lnTo>
                  <a:lnTo>
                    <a:pt x="288" y="311"/>
                  </a:lnTo>
                  <a:lnTo>
                    <a:pt x="280" y="303"/>
                  </a:lnTo>
                  <a:lnTo>
                    <a:pt x="288" y="295"/>
                  </a:lnTo>
                  <a:lnTo>
                    <a:pt x="288" y="287"/>
                  </a:lnTo>
                  <a:lnTo>
                    <a:pt x="296" y="287"/>
                  </a:lnTo>
                  <a:lnTo>
                    <a:pt x="288" y="279"/>
                  </a:lnTo>
                  <a:lnTo>
                    <a:pt x="296" y="279"/>
                  </a:lnTo>
                  <a:lnTo>
                    <a:pt x="296" y="271"/>
                  </a:lnTo>
                  <a:lnTo>
                    <a:pt x="296" y="263"/>
                  </a:lnTo>
                  <a:lnTo>
                    <a:pt x="296" y="255"/>
                  </a:lnTo>
                  <a:lnTo>
                    <a:pt x="304" y="255"/>
                  </a:lnTo>
                  <a:lnTo>
                    <a:pt x="304" y="247"/>
                  </a:lnTo>
                  <a:lnTo>
                    <a:pt x="312" y="239"/>
                  </a:lnTo>
                  <a:lnTo>
                    <a:pt x="312" y="231"/>
                  </a:lnTo>
                  <a:lnTo>
                    <a:pt x="328" y="215"/>
                  </a:lnTo>
                  <a:lnTo>
                    <a:pt x="336" y="207"/>
                  </a:lnTo>
                  <a:lnTo>
                    <a:pt x="336" y="183"/>
                  </a:lnTo>
                  <a:lnTo>
                    <a:pt x="344" y="175"/>
                  </a:lnTo>
                  <a:lnTo>
                    <a:pt x="352" y="167"/>
                  </a:lnTo>
                  <a:lnTo>
                    <a:pt x="360" y="151"/>
                  </a:lnTo>
                  <a:lnTo>
                    <a:pt x="352" y="151"/>
                  </a:lnTo>
                  <a:lnTo>
                    <a:pt x="360" y="143"/>
                  </a:lnTo>
                  <a:lnTo>
                    <a:pt x="368" y="143"/>
                  </a:lnTo>
                  <a:lnTo>
                    <a:pt x="368" y="135"/>
                  </a:lnTo>
                  <a:lnTo>
                    <a:pt x="368" y="127"/>
                  </a:lnTo>
                  <a:lnTo>
                    <a:pt x="368" y="119"/>
                  </a:lnTo>
                  <a:lnTo>
                    <a:pt x="368" y="111"/>
                  </a:lnTo>
                  <a:lnTo>
                    <a:pt x="376" y="95"/>
                  </a:lnTo>
                  <a:lnTo>
                    <a:pt x="384" y="87"/>
                  </a:lnTo>
                  <a:lnTo>
                    <a:pt x="384" y="79"/>
                  </a:lnTo>
                  <a:lnTo>
                    <a:pt x="376" y="79"/>
                  </a:lnTo>
                  <a:lnTo>
                    <a:pt x="384" y="79"/>
                  </a:lnTo>
                  <a:lnTo>
                    <a:pt x="384" y="71"/>
                  </a:lnTo>
                  <a:lnTo>
                    <a:pt x="400" y="63"/>
                  </a:lnTo>
                  <a:lnTo>
                    <a:pt x="400" y="55"/>
                  </a:lnTo>
                  <a:lnTo>
                    <a:pt x="392" y="47"/>
                  </a:lnTo>
                  <a:lnTo>
                    <a:pt x="344" y="47"/>
                  </a:lnTo>
                  <a:lnTo>
                    <a:pt x="352" y="23"/>
                  </a:lnTo>
                  <a:lnTo>
                    <a:pt x="360" y="15"/>
                  </a:lnTo>
                  <a:lnTo>
                    <a:pt x="360" y="7"/>
                  </a:lnTo>
                  <a:lnTo>
                    <a:pt x="352" y="0"/>
                  </a:lnTo>
                  <a:lnTo>
                    <a:pt x="344" y="0"/>
                  </a:lnTo>
                  <a:lnTo>
                    <a:pt x="0" y="15"/>
                  </a:lnTo>
                  <a:lnTo>
                    <a:pt x="16" y="127"/>
                  </a:lnTo>
                  <a:lnTo>
                    <a:pt x="8" y="303"/>
                  </a:lnTo>
                  <a:lnTo>
                    <a:pt x="16" y="311"/>
                  </a:lnTo>
                  <a:lnTo>
                    <a:pt x="40" y="311"/>
                  </a:lnTo>
                  <a:lnTo>
                    <a:pt x="48" y="311"/>
                  </a:lnTo>
                  <a:lnTo>
                    <a:pt x="48" y="366"/>
                  </a:lnTo>
                  <a:lnTo>
                    <a:pt x="288" y="359"/>
                  </a:lnTo>
                  <a:lnTo>
                    <a:pt x="296" y="34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FFFFFF"/>
                </a:solidFill>
              </a:endParaRPr>
            </a:p>
          </p:txBody>
        </p:sp>
        <p:sp>
          <p:nvSpPr>
            <p:cNvPr id="402554" name="Freeform 122"/>
            <p:cNvSpPr>
              <a:spLocks/>
            </p:cNvSpPr>
            <p:nvPr/>
          </p:nvSpPr>
          <p:spPr bwMode="auto">
            <a:xfrm>
              <a:off x="3156" y="2390"/>
              <a:ext cx="400" cy="366"/>
            </a:xfrm>
            <a:custGeom>
              <a:avLst/>
              <a:gdLst>
                <a:gd name="T0" fmla="*/ 296 w 400"/>
                <a:gd name="T1" fmla="*/ 343 h 366"/>
                <a:gd name="T2" fmla="*/ 296 w 400"/>
                <a:gd name="T3" fmla="*/ 343 h 366"/>
                <a:gd name="T4" fmla="*/ 296 w 400"/>
                <a:gd name="T5" fmla="*/ 335 h 366"/>
                <a:gd name="T6" fmla="*/ 288 w 400"/>
                <a:gd name="T7" fmla="*/ 319 h 366"/>
                <a:gd name="T8" fmla="*/ 288 w 400"/>
                <a:gd name="T9" fmla="*/ 311 h 366"/>
                <a:gd name="T10" fmla="*/ 280 w 400"/>
                <a:gd name="T11" fmla="*/ 303 h 366"/>
                <a:gd name="T12" fmla="*/ 288 w 400"/>
                <a:gd name="T13" fmla="*/ 295 h 366"/>
                <a:gd name="T14" fmla="*/ 288 w 400"/>
                <a:gd name="T15" fmla="*/ 287 h 366"/>
                <a:gd name="T16" fmla="*/ 296 w 400"/>
                <a:gd name="T17" fmla="*/ 287 h 366"/>
                <a:gd name="T18" fmla="*/ 288 w 400"/>
                <a:gd name="T19" fmla="*/ 279 h 366"/>
                <a:gd name="T20" fmla="*/ 296 w 400"/>
                <a:gd name="T21" fmla="*/ 279 h 366"/>
                <a:gd name="T22" fmla="*/ 296 w 400"/>
                <a:gd name="T23" fmla="*/ 271 h 366"/>
                <a:gd name="T24" fmla="*/ 296 w 400"/>
                <a:gd name="T25" fmla="*/ 263 h 366"/>
                <a:gd name="T26" fmla="*/ 296 w 400"/>
                <a:gd name="T27" fmla="*/ 255 h 366"/>
                <a:gd name="T28" fmla="*/ 304 w 400"/>
                <a:gd name="T29" fmla="*/ 255 h 366"/>
                <a:gd name="T30" fmla="*/ 304 w 400"/>
                <a:gd name="T31" fmla="*/ 247 h 366"/>
                <a:gd name="T32" fmla="*/ 312 w 400"/>
                <a:gd name="T33" fmla="*/ 239 h 366"/>
                <a:gd name="T34" fmla="*/ 312 w 400"/>
                <a:gd name="T35" fmla="*/ 231 h 366"/>
                <a:gd name="T36" fmla="*/ 328 w 400"/>
                <a:gd name="T37" fmla="*/ 215 h 366"/>
                <a:gd name="T38" fmla="*/ 336 w 400"/>
                <a:gd name="T39" fmla="*/ 207 h 366"/>
                <a:gd name="T40" fmla="*/ 336 w 400"/>
                <a:gd name="T41" fmla="*/ 183 h 366"/>
                <a:gd name="T42" fmla="*/ 344 w 400"/>
                <a:gd name="T43" fmla="*/ 175 h 366"/>
                <a:gd name="T44" fmla="*/ 352 w 400"/>
                <a:gd name="T45" fmla="*/ 167 h 366"/>
                <a:gd name="T46" fmla="*/ 360 w 400"/>
                <a:gd name="T47" fmla="*/ 151 h 366"/>
                <a:gd name="T48" fmla="*/ 352 w 400"/>
                <a:gd name="T49" fmla="*/ 151 h 366"/>
                <a:gd name="T50" fmla="*/ 360 w 400"/>
                <a:gd name="T51" fmla="*/ 143 h 366"/>
                <a:gd name="T52" fmla="*/ 368 w 400"/>
                <a:gd name="T53" fmla="*/ 143 h 366"/>
                <a:gd name="T54" fmla="*/ 368 w 400"/>
                <a:gd name="T55" fmla="*/ 135 h 366"/>
                <a:gd name="T56" fmla="*/ 368 w 400"/>
                <a:gd name="T57" fmla="*/ 127 h 366"/>
                <a:gd name="T58" fmla="*/ 368 w 400"/>
                <a:gd name="T59" fmla="*/ 119 h 366"/>
                <a:gd name="T60" fmla="*/ 368 w 400"/>
                <a:gd name="T61" fmla="*/ 111 h 366"/>
                <a:gd name="T62" fmla="*/ 376 w 400"/>
                <a:gd name="T63" fmla="*/ 95 h 366"/>
                <a:gd name="T64" fmla="*/ 384 w 400"/>
                <a:gd name="T65" fmla="*/ 87 h 366"/>
                <a:gd name="T66" fmla="*/ 384 w 400"/>
                <a:gd name="T67" fmla="*/ 79 h 366"/>
                <a:gd name="T68" fmla="*/ 376 w 400"/>
                <a:gd name="T69" fmla="*/ 79 h 366"/>
                <a:gd name="T70" fmla="*/ 384 w 400"/>
                <a:gd name="T71" fmla="*/ 79 h 366"/>
                <a:gd name="T72" fmla="*/ 384 w 400"/>
                <a:gd name="T73" fmla="*/ 71 h 366"/>
                <a:gd name="T74" fmla="*/ 400 w 400"/>
                <a:gd name="T75" fmla="*/ 63 h 366"/>
                <a:gd name="T76" fmla="*/ 400 w 400"/>
                <a:gd name="T77" fmla="*/ 55 h 366"/>
                <a:gd name="T78" fmla="*/ 392 w 400"/>
                <a:gd name="T79" fmla="*/ 47 h 366"/>
                <a:gd name="T80" fmla="*/ 344 w 400"/>
                <a:gd name="T81" fmla="*/ 47 h 366"/>
                <a:gd name="T82" fmla="*/ 352 w 400"/>
                <a:gd name="T83" fmla="*/ 23 h 366"/>
                <a:gd name="T84" fmla="*/ 360 w 400"/>
                <a:gd name="T85" fmla="*/ 15 h 366"/>
                <a:gd name="T86" fmla="*/ 360 w 400"/>
                <a:gd name="T87" fmla="*/ 7 h 366"/>
                <a:gd name="T88" fmla="*/ 352 w 400"/>
                <a:gd name="T89" fmla="*/ 0 h 366"/>
                <a:gd name="T90" fmla="*/ 344 w 400"/>
                <a:gd name="T91" fmla="*/ 0 h 366"/>
                <a:gd name="T92" fmla="*/ 0 w 400"/>
                <a:gd name="T93" fmla="*/ 15 h 366"/>
                <a:gd name="T94" fmla="*/ 16 w 400"/>
                <a:gd name="T95" fmla="*/ 127 h 366"/>
                <a:gd name="T96" fmla="*/ 8 w 400"/>
                <a:gd name="T97" fmla="*/ 303 h 366"/>
                <a:gd name="T98" fmla="*/ 16 w 400"/>
                <a:gd name="T99" fmla="*/ 311 h 366"/>
                <a:gd name="T100" fmla="*/ 40 w 400"/>
                <a:gd name="T101" fmla="*/ 311 h 366"/>
                <a:gd name="T102" fmla="*/ 48 w 400"/>
                <a:gd name="T103" fmla="*/ 311 h 366"/>
                <a:gd name="T104" fmla="*/ 48 w 400"/>
                <a:gd name="T105" fmla="*/ 366 h 366"/>
                <a:gd name="T106" fmla="*/ 288 w 400"/>
                <a:gd name="T107" fmla="*/ 359 h 366"/>
                <a:gd name="T108" fmla="*/ 296 w 400"/>
                <a:gd name="T109" fmla="*/ 343 h 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00" h="366">
                  <a:moveTo>
                    <a:pt x="296" y="343"/>
                  </a:moveTo>
                  <a:lnTo>
                    <a:pt x="296" y="343"/>
                  </a:lnTo>
                  <a:lnTo>
                    <a:pt x="296" y="335"/>
                  </a:lnTo>
                  <a:lnTo>
                    <a:pt x="288" y="319"/>
                  </a:lnTo>
                  <a:lnTo>
                    <a:pt x="288" y="311"/>
                  </a:lnTo>
                  <a:lnTo>
                    <a:pt x="280" y="303"/>
                  </a:lnTo>
                  <a:lnTo>
                    <a:pt x="288" y="295"/>
                  </a:lnTo>
                  <a:lnTo>
                    <a:pt x="288" y="287"/>
                  </a:lnTo>
                  <a:lnTo>
                    <a:pt x="296" y="287"/>
                  </a:lnTo>
                  <a:lnTo>
                    <a:pt x="288" y="279"/>
                  </a:lnTo>
                  <a:lnTo>
                    <a:pt x="296" y="279"/>
                  </a:lnTo>
                  <a:lnTo>
                    <a:pt x="296" y="271"/>
                  </a:lnTo>
                  <a:lnTo>
                    <a:pt x="296" y="263"/>
                  </a:lnTo>
                  <a:lnTo>
                    <a:pt x="296" y="255"/>
                  </a:lnTo>
                  <a:lnTo>
                    <a:pt x="304" y="255"/>
                  </a:lnTo>
                  <a:lnTo>
                    <a:pt x="304" y="247"/>
                  </a:lnTo>
                  <a:lnTo>
                    <a:pt x="312" y="239"/>
                  </a:lnTo>
                  <a:lnTo>
                    <a:pt x="312" y="231"/>
                  </a:lnTo>
                  <a:lnTo>
                    <a:pt x="328" y="215"/>
                  </a:lnTo>
                  <a:lnTo>
                    <a:pt x="336" y="207"/>
                  </a:lnTo>
                  <a:lnTo>
                    <a:pt x="336" y="183"/>
                  </a:lnTo>
                  <a:lnTo>
                    <a:pt x="344" y="175"/>
                  </a:lnTo>
                  <a:lnTo>
                    <a:pt x="352" y="167"/>
                  </a:lnTo>
                  <a:lnTo>
                    <a:pt x="360" y="151"/>
                  </a:lnTo>
                  <a:lnTo>
                    <a:pt x="352" y="151"/>
                  </a:lnTo>
                  <a:lnTo>
                    <a:pt x="360" y="143"/>
                  </a:lnTo>
                  <a:lnTo>
                    <a:pt x="368" y="143"/>
                  </a:lnTo>
                  <a:lnTo>
                    <a:pt x="368" y="135"/>
                  </a:lnTo>
                  <a:lnTo>
                    <a:pt x="368" y="127"/>
                  </a:lnTo>
                  <a:lnTo>
                    <a:pt x="368" y="119"/>
                  </a:lnTo>
                  <a:lnTo>
                    <a:pt x="368" y="111"/>
                  </a:lnTo>
                  <a:lnTo>
                    <a:pt x="376" y="95"/>
                  </a:lnTo>
                  <a:lnTo>
                    <a:pt x="384" y="87"/>
                  </a:lnTo>
                  <a:lnTo>
                    <a:pt x="384" y="79"/>
                  </a:lnTo>
                  <a:lnTo>
                    <a:pt x="376" y="79"/>
                  </a:lnTo>
                  <a:lnTo>
                    <a:pt x="384" y="79"/>
                  </a:lnTo>
                  <a:lnTo>
                    <a:pt x="384" y="71"/>
                  </a:lnTo>
                  <a:lnTo>
                    <a:pt x="400" y="63"/>
                  </a:lnTo>
                  <a:lnTo>
                    <a:pt x="400" y="55"/>
                  </a:lnTo>
                  <a:lnTo>
                    <a:pt x="392" y="47"/>
                  </a:lnTo>
                  <a:lnTo>
                    <a:pt x="344" y="47"/>
                  </a:lnTo>
                  <a:lnTo>
                    <a:pt x="352" y="23"/>
                  </a:lnTo>
                  <a:lnTo>
                    <a:pt x="360" y="15"/>
                  </a:lnTo>
                  <a:lnTo>
                    <a:pt x="360" y="7"/>
                  </a:lnTo>
                  <a:lnTo>
                    <a:pt x="352" y="0"/>
                  </a:lnTo>
                  <a:lnTo>
                    <a:pt x="344" y="0"/>
                  </a:lnTo>
                  <a:lnTo>
                    <a:pt x="0" y="15"/>
                  </a:lnTo>
                  <a:lnTo>
                    <a:pt x="16" y="127"/>
                  </a:lnTo>
                  <a:lnTo>
                    <a:pt x="8" y="303"/>
                  </a:lnTo>
                  <a:lnTo>
                    <a:pt x="16" y="311"/>
                  </a:lnTo>
                  <a:lnTo>
                    <a:pt x="40" y="311"/>
                  </a:lnTo>
                  <a:lnTo>
                    <a:pt x="48" y="311"/>
                  </a:lnTo>
                  <a:lnTo>
                    <a:pt x="48" y="366"/>
                  </a:lnTo>
                  <a:lnTo>
                    <a:pt x="288" y="359"/>
                  </a:lnTo>
                  <a:lnTo>
                    <a:pt x="296" y="343"/>
                  </a:lnTo>
                  <a:close/>
                </a:path>
              </a:pathLst>
            </a:custGeom>
            <a:grpFill/>
            <a:ln w="9525" cap="rnd">
              <a:solidFill>
                <a:srgbClr val="000000"/>
              </a:solidFill>
              <a:prstDash val="solid"/>
              <a:round/>
              <a:headEnd/>
              <a:tailEnd/>
            </a:ln>
          </p:spPr>
          <p:txBody>
            <a:bodyPr/>
            <a:lstStyle/>
            <a:p>
              <a:pPr fontAlgn="base">
                <a:spcBef>
                  <a:spcPct val="0"/>
                </a:spcBef>
                <a:spcAft>
                  <a:spcPct val="0"/>
                </a:spcAft>
              </a:pPr>
              <a:endParaRPr lang="en-US" dirty="0">
                <a:solidFill>
                  <a:srgbClr val="FFFFFF"/>
                </a:solidFill>
              </a:endParaRPr>
            </a:p>
          </p:txBody>
        </p:sp>
      </p:grpSp>
      <p:grpSp>
        <p:nvGrpSpPr>
          <p:cNvPr id="24" name="Group 126"/>
          <p:cNvGrpSpPr>
            <a:grpSpLocks/>
          </p:cNvGrpSpPr>
          <p:nvPr/>
        </p:nvGrpSpPr>
        <p:grpSpPr bwMode="auto">
          <a:xfrm>
            <a:off x="5086350" y="4261138"/>
            <a:ext cx="711200" cy="631825"/>
            <a:chOff x="3204" y="2749"/>
            <a:chExt cx="448" cy="398"/>
          </a:xfrm>
          <a:gradFill>
            <a:gsLst>
              <a:gs pos="90000">
                <a:srgbClr val="0070C0"/>
              </a:gs>
              <a:gs pos="0">
                <a:schemeClr val="bg1">
                  <a:lumMod val="75000"/>
                </a:schemeClr>
              </a:gs>
            </a:gsLst>
            <a:lin ang="16200000" scaled="0"/>
          </a:gradFill>
        </p:grpSpPr>
        <p:sp>
          <p:nvSpPr>
            <p:cNvPr id="402556" name="Freeform 124"/>
            <p:cNvSpPr>
              <a:spLocks/>
            </p:cNvSpPr>
            <p:nvPr/>
          </p:nvSpPr>
          <p:spPr bwMode="auto">
            <a:xfrm>
              <a:off x="3204" y="2749"/>
              <a:ext cx="448" cy="398"/>
            </a:xfrm>
            <a:custGeom>
              <a:avLst/>
              <a:gdLst>
                <a:gd name="T0" fmla="*/ 32 w 448"/>
                <a:gd name="T1" fmla="*/ 279 h 398"/>
                <a:gd name="T2" fmla="*/ 32 w 448"/>
                <a:gd name="T3" fmla="*/ 247 h 398"/>
                <a:gd name="T4" fmla="*/ 40 w 448"/>
                <a:gd name="T5" fmla="*/ 191 h 398"/>
                <a:gd name="T6" fmla="*/ 24 w 448"/>
                <a:gd name="T7" fmla="*/ 159 h 398"/>
                <a:gd name="T8" fmla="*/ 0 w 448"/>
                <a:gd name="T9" fmla="*/ 7 h 398"/>
                <a:gd name="T10" fmla="*/ 248 w 448"/>
                <a:gd name="T11" fmla="*/ 7 h 398"/>
                <a:gd name="T12" fmla="*/ 256 w 448"/>
                <a:gd name="T13" fmla="*/ 24 h 398"/>
                <a:gd name="T14" fmla="*/ 256 w 448"/>
                <a:gd name="T15" fmla="*/ 39 h 398"/>
                <a:gd name="T16" fmla="*/ 256 w 448"/>
                <a:gd name="T17" fmla="*/ 63 h 398"/>
                <a:gd name="T18" fmla="*/ 264 w 448"/>
                <a:gd name="T19" fmla="*/ 79 h 398"/>
                <a:gd name="T20" fmla="*/ 248 w 448"/>
                <a:gd name="T21" fmla="*/ 87 h 398"/>
                <a:gd name="T22" fmla="*/ 248 w 448"/>
                <a:gd name="T23" fmla="*/ 103 h 398"/>
                <a:gd name="T24" fmla="*/ 232 w 448"/>
                <a:gd name="T25" fmla="*/ 135 h 398"/>
                <a:gd name="T26" fmla="*/ 224 w 448"/>
                <a:gd name="T27" fmla="*/ 151 h 398"/>
                <a:gd name="T28" fmla="*/ 224 w 448"/>
                <a:gd name="T29" fmla="*/ 167 h 398"/>
                <a:gd name="T30" fmla="*/ 208 w 448"/>
                <a:gd name="T31" fmla="*/ 191 h 398"/>
                <a:gd name="T32" fmla="*/ 216 w 448"/>
                <a:gd name="T33" fmla="*/ 207 h 398"/>
                <a:gd name="T34" fmla="*/ 368 w 448"/>
                <a:gd name="T35" fmla="*/ 223 h 398"/>
                <a:gd name="T36" fmla="*/ 392 w 448"/>
                <a:gd name="T37" fmla="*/ 263 h 398"/>
                <a:gd name="T38" fmla="*/ 368 w 448"/>
                <a:gd name="T39" fmla="*/ 271 h 398"/>
                <a:gd name="T40" fmla="*/ 352 w 448"/>
                <a:gd name="T41" fmla="*/ 255 h 398"/>
                <a:gd name="T42" fmla="*/ 328 w 448"/>
                <a:gd name="T43" fmla="*/ 271 h 398"/>
                <a:gd name="T44" fmla="*/ 344 w 448"/>
                <a:gd name="T45" fmla="*/ 295 h 398"/>
                <a:gd name="T46" fmla="*/ 376 w 448"/>
                <a:gd name="T47" fmla="*/ 287 h 398"/>
                <a:gd name="T48" fmla="*/ 383 w 448"/>
                <a:gd name="T49" fmla="*/ 295 h 398"/>
                <a:gd name="T50" fmla="*/ 383 w 448"/>
                <a:gd name="T51" fmla="*/ 303 h 398"/>
                <a:gd name="T52" fmla="*/ 400 w 448"/>
                <a:gd name="T53" fmla="*/ 295 h 398"/>
                <a:gd name="T54" fmla="*/ 416 w 448"/>
                <a:gd name="T55" fmla="*/ 295 h 398"/>
                <a:gd name="T56" fmla="*/ 424 w 448"/>
                <a:gd name="T57" fmla="*/ 311 h 398"/>
                <a:gd name="T58" fmla="*/ 392 w 448"/>
                <a:gd name="T59" fmla="*/ 319 h 398"/>
                <a:gd name="T60" fmla="*/ 392 w 448"/>
                <a:gd name="T61" fmla="*/ 351 h 398"/>
                <a:gd name="T62" fmla="*/ 407 w 448"/>
                <a:gd name="T63" fmla="*/ 359 h 398"/>
                <a:gd name="T64" fmla="*/ 440 w 448"/>
                <a:gd name="T65" fmla="*/ 374 h 398"/>
                <a:gd name="T66" fmla="*/ 440 w 448"/>
                <a:gd name="T67" fmla="*/ 383 h 398"/>
                <a:gd name="T68" fmla="*/ 424 w 448"/>
                <a:gd name="T69" fmla="*/ 398 h 398"/>
                <a:gd name="T70" fmla="*/ 416 w 448"/>
                <a:gd name="T71" fmla="*/ 374 h 398"/>
                <a:gd name="T72" fmla="*/ 383 w 448"/>
                <a:gd name="T73" fmla="*/ 359 h 398"/>
                <a:gd name="T74" fmla="*/ 352 w 448"/>
                <a:gd name="T75" fmla="*/ 343 h 398"/>
                <a:gd name="T76" fmla="*/ 360 w 448"/>
                <a:gd name="T77" fmla="*/ 359 h 398"/>
                <a:gd name="T78" fmla="*/ 352 w 448"/>
                <a:gd name="T79" fmla="*/ 374 h 398"/>
                <a:gd name="T80" fmla="*/ 344 w 448"/>
                <a:gd name="T81" fmla="*/ 391 h 398"/>
                <a:gd name="T82" fmla="*/ 328 w 448"/>
                <a:gd name="T83" fmla="*/ 367 h 398"/>
                <a:gd name="T84" fmla="*/ 312 w 448"/>
                <a:gd name="T85" fmla="*/ 374 h 398"/>
                <a:gd name="T86" fmla="*/ 288 w 448"/>
                <a:gd name="T87" fmla="*/ 391 h 398"/>
                <a:gd name="T88" fmla="*/ 296 w 448"/>
                <a:gd name="T89" fmla="*/ 374 h 398"/>
                <a:gd name="T90" fmla="*/ 264 w 448"/>
                <a:gd name="T91" fmla="*/ 383 h 398"/>
                <a:gd name="T92" fmla="*/ 232 w 448"/>
                <a:gd name="T93" fmla="*/ 351 h 398"/>
                <a:gd name="T94" fmla="*/ 224 w 448"/>
                <a:gd name="T95" fmla="*/ 335 h 398"/>
                <a:gd name="T96" fmla="*/ 208 w 448"/>
                <a:gd name="T97" fmla="*/ 335 h 398"/>
                <a:gd name="T98" fmla="*/ 200 w 448"/>
                <a:gd name="T99" fmla="*/ 319 h 398"/>
                <a:gd name="T100" fmla="*/ 168 w 448"/>
                <a:gd name="T101" fmla="*/ 335 h 398"/>
                <a:gd name="T102" fmla="*/ 168 w 448"/>
                <a:gd name="T103" fmla="*/ 359 h 398"/>
                <a:gd name="T104" fmla="*/ 88 w 448"/>
                <a:gd name="T105" fmla="*/ 335 h 398"/>
                <a:gd name="T106" fmla="*/ 80 w 448"/>
                <a:gd name="T107" fmla="*/ 319 h 398"/>
                <a:gd name="T108" fmla="*/ 72 w 448"/>
                <a:gd name="T109" fmla="*/ 319 h 398"/>
                <a:gd name="T110" fmla="*/ 72 w 448"/>
                <a:gd name="T111" fmla="*/ 327 h 398"/>
                <a:gd name="T112" fmla="*/ 32 w 448"/>
                <a:gd name="T113" fmla="*/ 343 h 398"/>
                <a:gd name="T114" fmla="*/ 32 w 448"/>
                <a:gd name="T115" fmla="*/ 311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48" h="398">
                  <a:moveTo>
                    <a:pt x="40" y="303"/>
                  </a:moveTo>
                  <a:lnTo>
                    <a:pt x="40" y="287"/>
                  </a:lnTo>
                  <a:lnTo>
                    <a:pt x="32" y="279"/>
                  </a:lnTo>
                  <a:lnTo>
                    <a:pt x="40" y="263"/>
                  </a:lnTo>
                  <a:lnTo>
                    <a:pt x="32" y="263"/>
                  </a:lnTo>
                  <a:lnTo>
                    <a:pt x="32" y="247"/>
                  </a:lnTo>
                  <a:lnTo>
                    <a:pt x="48" y="231"/>
                  </a:lnTo>
                  <a:lnTo>
                    <a:pt x="48" y="207"/>
                  </a:lnTo>
                  <a:lnTo>
                    <a:pt x="40" y="191"/>
                  </a:lnTo>
                  <a:lnTo>
                    <a:pt x="40" y="183"/>
                  </a:lnTo>
                  <a:lnTo>
                    <a:pt x="32" y="167"/>
                  </a:lnTo>
                  <a:lnTo>
                    <a:pt x="24" y="159"/>
                  </a:lnTo>
                  <a:lnTo>
                    <a:pt x="24" y="127"/>
                  </a:lnTo>
                  <a:lnTo>
                    <a:pt x="8" y="103"/>
                  </a:lnTo>
                  <a:lnTo>
                    <a:pt x="0" y="7"/>
                  </a:lnTo>
                  <a:lnTo>
                    <a:pt x="240" y="0"/>
                  </a:lnTo>
                  <a:lnTo>
                    <a:pt x="240" y="7"/>
                  </a:lnTo>
                  <a:lnTo>
                    <a:pt x="248" y="7"/>
                  </a:lnTo>
                  <a:lnTo>
                    <a:pt x="248" y="15"/>
                  </a:lnTo>
                  <a:lnTo>
                    <a:pt x="248" y="24"/>
                  </a:lnTo>
                  <a:lnTo>
                    <a:pt x="256" y="24"/>
                  </a:lnTo>
                  <a:lnTo>
                    <a:pt x="248" y="31"/>
                  </a:lnTo>
                  <a:lnTo>
                    <a:pt x="248" y="39"/>
                  </a:lnTo>
                  <a:lnTo>
                    <a:pt x="256" y="39"/>
                  </a:lnTo>
                  <a:lnTo>
                    <a:pt x="256" y="48"/>
                  </a:lnTo>
                  <a:lnTo>
                    <a:pt x="256" y="55"/>
                  </a:lnTo>
                  <a:lnTo>
                    <a:pt x="256" y="63"/>
                  </a:lnTo>
                  <a:lnTo>
                    <a:pt x="264" y="63"/>
                  </a:lnTo>
                  <a:lnTo>
                    <a:pt x="264" y="71"/>
                  </a:lnTo>
                  <a:lnTo>
                    <a:pt x="264" y="79"/>
                  </a:lnTo>
                  <a:lnTo>
                    <a:pt x="256" y="79"/>
                  </a:lnTo>
                  <a:lnTo>
                    <a:pt x="248" y="79"/>
                  </a:lnTo>
                  <a:lnTo>
                    <a:pt x="248" y="87"/>
                  </a:lnTo>
                  <a:lnTo>
                    <a:pt x="256" y="87"/>
                  </a:lnTo>
                  <a:lnTo>
                    <a:pt x="248" y="95"/>
                  </a:lnTo>
                  <a:lnTo>
                    <a:pt x="248" y="103"/>
                  </a:lnTo>
                  <a:lnTo>
                    <a:pt x="248" y="119"/>
                  </a:lnTo>
                  <a:lnTo>
                    <a:pt x="240" y="111"/>
                  </a:lnTo>
                  <a:lnTo>
                    <a:pt x="232" y="135"/>
                  </a:lnTo>
                  <a:lnTo>
                    <a:pt x="224" y="143"/>
                  </a:lnTo>
                  <a:lnTo>
                    <a:pt x="232" y="143"/>
                  </a:lnTo>
                  <a:lnTo>
                    <a:pt x="224" y="151"/>
                  </a:lnTo>
                  <a:lnTo>
                    <a:pt x="224" y="159"/>
                  </a:lnTo>
                  <a:lnTo>
                    <a:pt x="216" y="167"/>
                  </a:lnTo>
                  <a:lnTo>
                    <a:pt x="224" y="167"/>
                  </a:lnTo>
                  <a:lnTo>
                    <a:pt x="224" y="175"/>
                  </a:lnTo>
                  <a:lnTo>
                    <a:pt x="208" y="183"/>
                  </a:lnTo>
                  <a:lnTo>
                    <a:pt x="208" y="191"/>
                  </a:lnTo>
                  <a:lnTo>
                    <a:pt x="216" y="191"/>
                  </a:lnTo>
                  <a:lnTo>
                    <a:pt x="216" y="199"/>
                  </a:lnTo>
                  <a:lnTo>
                    <a:pt x="216" y="207"/>
                  </a:lnTo>
                  <a:lnTo>
                    <a:pt x="376" y="191"/>
                  </a:lnTo>
                  <a:lnTo>
                    <a:pt x="376" y="215"/>
                  </a:lnTo>
                  <a:lnTo>
                    <a:pt x="368" y="223"/>
                  </a:lnTo>
                  <a:lnTo>
                    <a:pt x="368" y="239"/>
                  </a:lnTo>
                  <a:lnTo>
                    <a:pt x="376" y="239"/>
                  </a:lnTo>
                  <a:lnTo>
                    <a:pt x="392" y="263"/>
                  </a:lnTo>
                  <a:lnTo>
                    <a:pt x="392" y="271"/>
                  </a:lnTo>
                  <a:lnTo>
                    <a:pt x="383" y="279"/>
                  </a:lnTo>
                  <a:lnTo>
                    <a:pt x="368" y="271"/>
                  </a:lnTo>
                  <a:lnTo>
                    <a:pt x="360" y="271"/>
                  </a:lnTo>
                  <a:lnTo>
                    <a:pt x="360" y="263"/>
                  </a:lnTo>
                  <a:lnTo>
                    <a:pt x="352" y="255"/>
                  </a:lnTo>
                  <a:lnTo>
                    <a:pt x="344" y="255"/>
                  </a:lnTo>
                  <a:lnTo>
                    <a:pt x="336" y="263"/>
                  </a:lnTo>
                  <a:lnTo>
                    <a:pt x="328" y="271"/>
                  </a:lnTo>
                  <a:lnTo>
                    <a:pt x="320" y="287"/>
                  </a:lnTo>
                  <a:lnTo>
                    <a:pt x="320" y="295"/>
                  </a:lnTo>
                  <a:lnTo>
                    <a:pt x="344" y="295"/>
                  </a:lnTo>
                  <a:lnTo>
                    <a:pt x="360" y="295"/>
                  </a:lnTo>
                  <a:lnTo>
                    <a:pt x="368" y="287"/>
                  </a:lnTo>
                  <a:lnTo>
                    <a:pt x="376" y="287"/>
                  </a:lnTo>
                  <a:lnTo>
                    <a:pt x="383" y="279"/>
                  </a:lnTo>
                  <a:lnTo>
                    <a:pt x="392" y="287"/>
                  </a:lnTo>
                  <a:lnTo>
                    <a:pt x="383" y="295"/>
                  </a:lnTo>
                  <a:lnTo>
                    <a:pt x="376" y="295"/>
                  </a:lnTo>
                  <a:lnTo>
                    <a:pt x="376" y="303"/>
                  </a:lnTo>
                  <a:lnTo>
                    <a:pt x="383" y="303"/>
                  </a:lnTo>
                  <a:lnTo>
                    <a:pt x="392" y="303"/>
                  </a:lnTo>
                  <a:lnTo>
                    <a:pt x="400" y="303"/>
                  </a:lnTo>
                  <a:lnTo>
                    <a:pt x="400" y="295"/>
                  </a:lnTo>
                  <a:lnTo>
                    <a:pt x="407" y="287"/>
                  </a:lnTo>
                  <a:lnTo>
                    <a:pt x="407" y="295"/>
                  </a:lnTo>
                  <a:lnTo>
                    <a:pt x="416" y="295"/>
                  </a:lnTo>
                  <a:lnTo>
                    <a:pt x="407" y="311"/>
                  </a:lnTo>
                  <a:lnTo>
                    <a:pt x="416" y="311"/>
                  </a:lnTo>
                  <a:lnTo>
                    <a:pt x="424" y="311"/>
                  </a:lnTo>
                  <a:lnTo>
                    <a:pt x="424" y="319"/>
                  </a:lnTo>
                  <a:lnTo>
                    <a:pt x="407" y="319"/>
                  </a:lnTo>
                  <a:lnTo>
                    <a:pt x="392" y="319"/>
                  </a:lnTo>
                  <a:lnTo>
                    <a:pt x="392" y="335"/>
                  </a:lnTo>
                  <a:lnTo>
                    <a:pt x="392" y="343"/>
                  </a:lnTo>
                  <a:lnTo>
                    <a:pt x="392" y="351"/>
                  </a:lnTo>
                  <a:lnTo>
                    <a:pt x="400" y="351"/>
                  </a:lnTo>
                  <a:lnTo>
                    <a:pt x="407" y="351"/>
                  </a:lnTo>
                  <a:lnTo>
                    <a:pt x="407" y="359"/>
                  </a:lnTo>
                  <a:lnTo>
                    <a:pt x="424" y="359"/>
                  </a:lnTo>
                  <a:lnTo>
                    <a:pt x="440" y="367"/>
                  </a:lnTo>
                  <a:lnTo>
                    <a:pt x="440" y="374"/>
                  </a:lnTo>
                  <a:lnTo>
                    <a:pt x="448" y="374"/>
                  </a:lnTo>
                  <a:lnTo>
                    <a:pt x="448" y="383"/>
                  </a:lnTo>
                  <a:lnTo>
                    <a:pt x="440" y="383"/>
                  </a:lnTo>
                  <a:lnTo>
                    <a:pt x="440" y="391"/>
                  </a:lnTo>
                  <a:lnTo>
                    <a:pt x="431" y="383"/>
                  </a:lnTo>
                  <a:lnTo>
                    <a:pt x="424" y="398"/>
                  </a:lnTo>
                  <a:lnTo>
                    <a:pt x="424" y="391"/>
                  </a:lnTo>
                  <a:lnTo>
                    <a:pt x="424" y="383"/>
                  </a:lnTo>
                  <a:lnTo>
                    <a:pt x="416" y="374"/>
                  </a:lnTo>
                  <a:lnTo>
                    <a:pt x="400" y="367"/>
                  </a:lnTo>
                  <a:lnTo>
                    <a:pt x="383" y="367"/>
                  </a:lnTo>
                  <a:lnTo>
                    <a:pt x="383" y="359"/>
                  </a:lnTo>
                  <a:lnTo>
                    <a:pt x="376" y="351"/>
                  </a:lnTo>
                  <a:lnTo>
                    <a:pt x="368" y="351"/>
                  </a:lnTo>
                  <a:lnTo>
                    <a:pt x="352" y="343"/>
                  </a:lnTo>
                  <a:lnTo>
                    <a:pt x="360" y="359"/>
                  </a:lnTo>
                  <a:lnTo>
                    <a:pt x="360" y="367"/>
                  </a:lnTo>
                  <a:lnTo>
                    <a:pt x="360" y="359"/>
                  </a:lnTo>
                  <a:lnTo>
                    <a:pt x="352" y="359"/>
                  </a:lnTo>
                  <a:lnTo>
                    <a:pt x="352" y="367"/>
                  </a:lnTo>
                  <a:lnTo>
                    <a:pt x="352" y="374"/>
                  </a:lnTo>
                  <a:lnTo>
                    <a:pt x="360" y="383"/>
                  </a:lnTo>
                  <a:lnTo>
                    <a:pt x="352" y="391"/>
                  </a:lnTo>
                  <a:lnTo>
                    <a:pt x="344" y="391"/>
                  </a:lnTo>
                  <a:lnTo>
                    <a:pt x="344" y="383"/>
                  </a:lnTo>
                  <a:lnTo>
                    <a:pt x="336" y="367"/>
                  </a:lnTo>
                  <a:lnTo>
                    <a:pt x="328" y="367"/>
                  </a:lnTo>
                  <a:lnTo>
                    <a:pt x="320" y="374"/>
                  </a:lnTo>
                  <a:lnTo>
                    <a:pt x="312" y="367"/>
                  </a:lnTo>
                  <a:lnTo>
                    <a:pt x="312" y="374"/>
                  </a:lnTo>
                  <a:lnTo>
                    <a:pt x="304" y="391"/>
                  </a:lnTo>
                  <a:lnTo>
                    <a:pt x="296" y="391"/>
                  </a:lnTo>
                  <a:lnTo>
                    <a:pt x="288" y="391"/>
                  </a:lnTo>
                  <a:lnTo>
                    <a:pt x="288" y="383"/>
                  </a:lnTo>
                  <a:lnTo>
                    <a:pt x="288" y="374"/>
                  </a:lnTo>
                  <a:lnTo>
                    <a:pt x="296" y="374"/>
                  </a:lnTo>
                  <a:lnTo>
                    <a:pt x="280" y="374"/>
                  </a:lnTo>
                  <a:lnTo>
                    <a:pt x="280" y="383"/>
                  </a:lnTo>
                  <a:lnTo>
                    <a:pt x="264" y="383"/>
                  </a:lnTo>
                  <a:lnTo>
                    <a:pt x="272" y="374"/>
                  </a:lnTo>
                  <a:lnTo>
                    <a:pt x="248" y="351"/>
                  </a:lnTo>
                  <a:lnTo>
                    <a:pt x="232" y="351"/>
                  </a:lnTo>
                  <a:lnTo>
                    <a:pt x="224" y="351"/>
                  </a:lnTo>
                  <a:lnTo>
                    <a:pt x="224" y="343"/>
                  </a:lnTo>
                  <a:lnTo>
                    <a:pt x="224" y="335"/>
                  </a:lnTo>
                  <a:lnTo>
                    <a:pt x="216" y="327"/>
                  </a:lnTo>
                  <a:lnTo>
                    <a:pt x="208" y="327"/>
                  </a:lnTo>
                  <a:lnTo>
                    <a:pt x="208" y="335"/>
                  </a:lnTo>
                  <a:lnTo>
                    <a:pt x="200" y="335"/>
                  </a:lnTo>
                  <a:lnTo>
                    <a:pt x="200" y="327"/>
                  </a:lnTo>
                  <a:lnTo>
                    <a:pt x="200" y="319"/>
                  </a:lnTo>
                  <a:lnTo>
                    <a:pt x="192" y="327"/>
                  </a:lnTo>
                  <a:lnTo>
                    <a:pt x="176" y="335"/>
                  </a:lnTo>
                  <a:lnTo>
                    <a:pt x="168" y="335"/>
                  </a:lnTo>
                  <a:lnTo>
                    <a:pt x="184" y="343"/>
                  </a:lnTo>
                  <a:lnTo>
                    <a:pt x="184" y="351"/>
                  </a:lnTo>
                  <a:lnTo>
                    <a:pt x="168" y="359"/>
                  </a:lnTo>
                  <a:lnTo>
                    <a:pt x="144" y="351"/>
                  </a:lnTo>
                  <a:lnTo>
                    <a:pt x="104" y="351"/>
                  </a:lnTo>
                  <a:lnTo>
                    <a:pt x="88" y="335"/>
                  </a:lnTo>
                  <a:lnTo>
                    <a:pt x="72" y="335"/>
                  </a:lnTo>
                  <a:lnTo>
                    <a:pt x="72" y="327"/>
                  </a:lnTo>
                  <a:lnTo>
                    <a:pt x="80" y="319"/>
                  </a:lnTo>
                  <a:lnTo>
                    <a:pt x="72" y="303"/>
                  </a:lnTo>
                  <a:lnTo>
                    <a:pt x="64" y="311"/>
                  </a:lnTo>
                  <a:lnTo>
                    <a:pt x="72" y="319"/>
                  </a:lnTo>
                  <a:lnTo>
                    <a:pt x="64" y="319"/>
                  </a:lnTo>
                  <a:lnTo>
                    <a:pt x="64" y="327"/>
                  </a:lnTo>
                  <a:lnTo>
                    <a:pt x="72" y="327"/>
                  </a:lnTo>
                  <a:lnTo>
                    <a:pt x="64" y="335"/>
                  </a:lnTo>
                  <a:lnTo>
                    <a:pt x="40" y="335"/>
                  </a:lnTo>
                  <a:lnTo>
                    <a:pt x="32" y="343"/>
                  </a:lnTo>
                  <a:lnTo>
                    <a:pt x="24" y="335"/>
                  </a:lnTo>
                  <a:lnTo>
                    <a:pt x="32" y="319"/>
                  </a:lnTo>
                  <a:lnTo>
                    <a:pt x="32" y="311"/>
                  </a:lnTo>
                  <a:lnTo>
                    <a:pt x="40"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557" name="Freeform 125"/>
            <p:cNvSpPr>
              <a:spLocks/>
            </p:cNvSpPr>
            <p:nvPr/>
          </p:nvSpPr>
          <p:spPr bwMode="auto">
            <a:xfrm>
              <a:off x="3204" y="2749"/>
              <a:ext cx="448" cy="398"/>
            </a:xfrm>
            <a:custGeom>
              <a:avLst/>
              <a:gdLst>
                <a:gd name="T0" fmla="*/ 32 w 448"/>
                <a:gd name="T1" fmla="*/ 279 h 398"/>
                <a:gd name="T2" fmla="*/ 32 w 448"/>
                <a:gd name="T3" fmla="*/ 247 h 398"/>
                <a:gd name="T4" fmla="*/ 40 w 448"/>
                <a:gd name="T5" fmla="*/ 191 h 398"/>
                <a:gd name="T6" fmla="*/ 24 w 448"/>
                <a:gd name="T7" fmla="*/ 159 h 398"/>
                <a:gd name="T8" fmla="*/ 0 w 448"/>
                <a:gd name="T9" fmla="*/ 7 h 398"/>
                <a:gd name="T10" fmla="*/ 248 w 448"/>
                <a:gd name="T11" fmla="*/ 7 h 398"/>
                <a:gd name="T12" fmla="*/ 256 w 448"/>
                <a:gd name="T13" fmla="*/ 24 h 398"/>
                <a:gd name="T14" fmla="*/ 256 w 448"/>
                <a:gd name="T15" fmla="*/ 39 h 398"/>
                <a:gd name="T16" fmla="*/ 256 w 448"/>
                <a:gd name="T17" fmla="*/ 63 h 398"/>
                <a:gd name="T18" fmla="*/ 264 w 448"/>
                <a:gd name="T19" fmla="*/ 79 h 398"/>
                <a:gd name="T20" fmla="*/ 248 w 448"/>
                <a:gd name="T21" fmla="*/ 87 h 398"/>
                <a:gd name="T22" fmla="*/ 248 w 448"/>
                <a:gd name="T23" fmla="*/ 103 h 398"/>
                <a:gd name="T24" fmla="*/ 232 w 448"/>
                <a:gd name="T25" fmla="*/ 135 h 398"/>
                <a:gd name="T26" fmla="*/ 224 w 448"/>
                <a:gd name="T27" fmla="*/ 151 h 398"/>
                <a:gd name="T28" fmla="*/ 224 w 448"/>
                <a:gd name="T29" fmla="*/ 167 h 398"/>
                <a:gd name="T30" fmla="*/ 208 w 448"/>
                <a:gd name="T31" fmla="*/ 191 h 398"/>
                <a:gd name="T32" fmla="*/ 216 w 448"/>
                <a:gd name="T33" fmla="*/ 207 h 398"/>
                <a:gd name="T34" fmla="*/ 368 w 448"/>
                <a:gd name="T35" fmla="*/ 223 h 398"/>
                <a:gd name="T36" fmla="*/ 392 w 448"/>
                <a:gd name="T37" fmla="*/ 263 h 398"/>
                <a:gd name="T38" fmla="*/ 368 w 448"/>
                <a:gd name="T39" fmla="*/ 271 h 398"/>
                <a:gd name="T40" fmla="*/ 352 w 448"/>
                <a:gd name="T41" fmla="*/ 255 h 398"/>
                <a:gd name="T42" fmla="*/ 328 w 448"/>
                <a:gd name="T43" fmla="*/ 271 h 398"/>
                <a:gd name="T44" fmla="*/ 344 w 448"/>
                <a:gd name="T45" fmla="*/ 295 h 398"/>
                <a:gd name="T46" fmla="*/ 376 w 448"/>
                <a:gd name="T47" fmla="*/ 287 h 398"/>
                <a:gd name="T48" fmla="*/ 383 w 448"/>
                <a:gd name="T49" fmla="*/ 295 h 398"/>
                <a:gd name="T50" fmla="*/ 383 w 448"/>
                <a:gd name="T51" fmla="*/ 303 h 398"/>
                <a:gd name="T52" fmla="*/ 400 w 448"/>
                <a:gd name="T53" fmla="*/ 295 h 398"/>
                <a:gd name="T54" fmla="*/ 416 w 448"/>
                <a:gd name="T55" fmla="*/ 295 h 398"/>
                <a:gd name="T56" fmla="*/ 424 w 448"/>
                <a:gd name="T57" fmla="*/ 311 h 398"/>
                <a:gd name="T58" fmla="*/ 392 w 448"/>
                <a:gd name="T59" fmla="*/ 319 h 398"/>
                <a:gd name="T60" fmla="*/ 392 w 448"/>
                <a:gd name="T61" fmla="*/ 351 h 398"/>
                <a:gd name="T62" fmla="*/ 407 w 448"/>
                <a:gd name="T63" fmla="*/ 359 h 398"/>
                <a:gd name="T64" fmla="*/ 440 w 448"/>
                <a:gd name="T65" fmla="*/ 374 h 398"/>
                <a:gd name="T66" fmla="*/ 440 w 448"/>
                <a:gd name="T67" fmla="*/ 383 h 398"/>
                <a:gd name="T68" fmla="*/ 424 w 448"/>
                <a:gd name="T69" fmla="*/ 398 h 398"/>
                <a:gd name="T70" fmla="*/ 416 w 448"/>
                <a:gd name="T71" fmla="*/ 374 h 398"/>
                <a:gd name="T72" fmla="*/ 383 w 448"/>
                <a:gd name="T73" fmla="*/ 359 h 398"/>
                <a:gd name="T74" fmla="*/ 352 w 448"/>
                <a:gd name="T75" fmla="*/ 343 h 398"/>
                <a:gd name="T76" fmla="*/ 360 w 448"/>
                <a:gd name="T77" fmla="*/ 359 h 398"/>
                <a:gd name="T78" fmla="*/ 352 w 448"/>
                <a:gd name="T79" fmla="*/ 374 h 398"/>
                <a:gd name="T80" fmla="*/ 344 w 448"/>
                <a:gd name="T81" fmla="*/ 391 h 398"/>
                <a:gd name="T82" fmla="*/ 328 w 448"/>
                <a:gd name="T83" fmla="*/ 367 h 398"/>
                <a:gd name="T84" fmla="*/ 312 w 448"/>
                <a:gd name="T85" fmla="*/ 374 h 398"/>
                <a:gd name="T86" fmla="*/ 288 w 448"/>
                <a:gd name="T87" fmla="*/ 391 h 398"/>
                <a:gd name="T88" fmla="*/ 296 w 448"/>
                <a:gd name="T89" fmla="*/ 374 h 398"/>
                <a:gd name="T90" fmla="*/ 264 w 448"/>
                <a:gd name="T91" fmla="*/ 383 h 398"/>
                <a:gd name="T92" fmla="*/ 232 w 448"/>
                <a:gd name="T93" fmla="*/ 351 h 398"/>
                <a:gd name="T94" fmla="*/ 224 w 448"/>
                <a:gd name="T95" fmla="*/ 335 h 398"/>
                <a:gd name="T96" fmla="*/ 208 w 448"/>
                <a:gd name="T97" fmla="*/ 335 h 398"/>
                <a:gd name="T98" fmla="*/ 200 w 448"/>
                <a:gd name="T99" fmla="*/ 319 h 398"/>
                <a:gd name="T100" fmla="*/ 168 w 448"/>
                <a:gd name="T101" fmla="*/ 335 h 398"/>
                <a:gd name="T102" fmla="*/ 168 w 448"/>
                <a:gd name="T103" fmla="*/ 359 h 398"/>
                <a:gd name="T104" fmla="*/ 88 w 448"/>
                <a:gd name="T105" fmla="*/ 335 h 398"/>
                <a:gd name="T106" fmla="*/ 80 w 448"/>
                <a:gd name="T107" fmla="*/ 319 h 398"/>
                <a:gd name="T108" fmla="*/ 72 w 448"/>
                <a:gd name="T109" fmla="*/ 319 h 398"/>
                <a:gd name="T110" fmla="*/ 72 w 448"/>
                <a:gd name="T111" fmla="*/ 327 h 398"/>
                <a:gd name="T112" fmla="*/ 32 w 448"/>
                <a:gd name="T113" fmla="*/ 343 h 398"/>
                <a:gd name="T114" fmla="*/ 32 w 448"/>
                <a:gd name="T115" fmla="*/ 311 h 3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48" h="398">
                  <a:moveTo>
                    <a:pt x="40" y="303"/>
                  </a:moveTo>
                  <a:lnTo>
                    <a:pt x="40" y="287"/>
                  </a:lnTo>
                  <a:lnTo>
                    <a:pt x="32" y="279"/>
                  </a:lnTo>
                  <a:lnTo>
                    <a:pt x="40" y="263"/>
                  </a:lnTo>
                  <a:lnTo>
                    <a:pt x="32" y="263"/>
                  </a:lnTo>
                  <a:lnTo>
                    <a:pt x="32" y="247"/>
                  </a:lnTo>
                  <a:lnTo>
                    <a:pt x="48" y="231"/>
                  </a:lnTo>
                  <a:lnTo>
                    <a:pt x="48" y="207"/>
                  </a:lnTo>
                  <a:lnTo>
                    <a:pt x="40" y="191"/>
                  </a:lnTo>
                  <a:lnTo>
                    <a:pt x="40" y="183"/>
                  </a:lnTo>
                  <a:lnTo>
                    <a:pt x="32" y="167"/>
                  </a:lnTo>
                  <a:lnTo>
                    <a:pt x="24" y="159"/>
                  </a:lnTo>
                  <a:lnTo>
                    <a:pt x="24" y="127"/>
                  </a:lnTo>
                  <a:lnTo>
                    <a:pt x="8" y="103"/>
                  </a:lnTo>
                  <a:lnTo>
                    <a:pt x="0" y="7"/>
                  </a:lnTo>
                  <a:lnTo>
                    <a:pt x="240" y="0"/>
                  </a:lnTo>
                  <a:lnTo>
                    <a:pt x="240" y="7"/>
                  </a:lnTo>
                  <a:lnTo>
                    <a:pt x="248" y="7"/>
                  </a:lnTo>
                  <a:lnTo>
                    <a:pt x="248" y="15"/>
                  </a:lnTo>
                  <a:lnTo>
                    <a:pt x="248" y="24"/>
                  </a:lnTo>
                  <a:lnTo>
                    <a:pt x="256" y="24"/>
                  </a:lnTo>
                  <a:lnTo>
                    <a:pt x="248" y="31"/>
                  </a:lnTo>
                  <a:lnTo>
                    <a:pt x="248" y="39"/>
                  </a:lnTo>
                  <a:lnTo>
                    <a:pt x="256" y="39"/>
                  </a:lnTo>
                  <a:lnTo>
                    <a:pt x="256" y="48"/>
                  </a:lnTo>
                  <a:lnTo>
                    <a:pt x="256" y="55"/>
                  </a:lnTo>
                  <a:lnTo>
                    <a:pt x="256" y="63"/>
                  </a:lnTo>
                  <a:lnTo>
                    <a:pt x="264" y="63"/>
                  </a:lnTo>
                  <a:lnTo>
                    <a:pt x="264" y="71"/>
                  </a:lnTo>
                  <a:lnTo>
                    <a:pt x="264" y="79"/>
                  </a:lnTo>
                  <a:lnTo>
                    <a:pt x="256" y="79"/>
                  </a:lnTo>
                  <a:lnTo>
                    <a:pt x="248" y="79"/>
                  </a:lnTo>
                  <a:lnTo>
                    <a:pt x="248" y="87"/>
                  </a:lnTo>
                  <a:lnTo>
                    <a:pt x="256" y="87"/>
                  </a:lnTo>
                  <a:lnTo>
                    <a:pt x="248" y="95"/>
                  </a:lnTo>
                  <a:lnTo>
                    <a:pt x="248" y="103"/>
                  </a:lnTo>
                  <a:lnTo>
                    <a:pt x="248" y="119"/>
                  </a:lnTo>
                  <a:lnTo>
                    <a:pt x="240" y="111"/>
                  </a:lnTo>
                  <a:lnTo>
                    <a:pt x="232" y="135"/>
                  </a:lnTo>
                  <a:lnTo>
                    <a:pt x="224" y="143"/>
                  </a:lnTo>
                  <a:lnTo>
                    <a:pt x="232" y="143"/>
                  </a:lnTo>
                  <a:lnTo>
                    <a:pt x="224" y="151"/>
                  </a:lnTo>
                  <a:lnTo>
                    <a:pt x="224" y="159"/>
                  </a:lnTo>
                  <a:lnTo>
                    <a:pt x="216" y="167"/>
                  </a:lnTo>
                  <a:lnTo>
                    <a:pt x="224" y="167"/>
                  </a:lnTo>
                  <a:lnTo>
                    <a:pt x="224" y="175"/>
                  </a:lnTo>
                  <a:lnTo>
                    <a:pt x="208" y="183"/>
                  </a:lnTo>
                  <a:lnTo>
                    <a:pt x="208" y="191"/>
                  </a:lnTo>
                  <a:lnTo>
                    <a:pt x="216" y="191"/>
                  </a:lnTo>
                  <a:lnTo>
                    <a:pt x="216" y="199"/>
                  </a:lnTo>
                  <a:lnTo>
                    <a:pt x="216" y="207"/>
                  </a:lnTo>
                  <a:lnTo>
                    <a:pt x="376" y="191"/>
                  </a:lnTo>
                  <a:lnTo>
                    <a:pt x="376" y="215"/>
                  </a:lnTo>
                  <a:lnTo>
                    <a:pt x="368" y="223"/>
                  </a:lnTo>
                  <a:lnTo>
                    <a:pt x="368" y="239"/>
                  </a:lnTo>
                  <a:lnTo>
                    <a:pt x="376" y="239"/>
                  </a:lnTo>
                  <a:lnTo>
                    <a:pt x="392" y="263"/>
                  </a:lnTo>
                  <a:lnTo>
                    <a:pt x="392" y="271"/>
                  </a:lnTo>
                  <a:lnTo>
                    <a:pt x="383" y="279"/>
                  </a:lnTo>
                  <a:lnTo>
                    <a:pt x="368" y="271"/>
                  </a:lnTo>
                  <a:lnTo>
                    <a:pt x="360" y="271"/>
                  </a:lnTo>
                  <a:lnTo>
                    <a:pt x="360" y="263"/>
                  </a:lnTo>
                  <a:lnTo>
                    <a:pt x="352" y="255"/>
                  </a:lnTo>
                  <a:lnTo>
                    <a:pt x="344" y="255"/>
                  </a:lnTo>
                  <a:lnTo>
                    <a:pt x="336" y="263"/>
                  </a:lnTo>
                  <a:lnTo>
                    <a:pt x="328" y="271"/>
                  </a:lnTo>
                  <a:lnTo>
                    <a:pt x="320" y="287"/>
                  </a:lnTo>
                  <a:lnTo>
                    <a:pt x="320" y="295"/>
                  </a:lnTo>
                  <a:lnTo>
                    <a:pt x="344" y="295"/>
                  </a:lnTo>
                  <a:lnTo>
                    <a:pt x="360" y="295"/>
                  </a:lnTo>
                  <a:lnTo>
                    <a:pt x="368" y="287"/>
                  </a:lnTo>
                  <a:lnTo>
                    <a:pt x="376" y="287"/>
                  </a:lnTo>
                  <a:lnTo>
                    <a:pt x="383" y="279"/>
                  </a:lnTo>
                  <a:lnTo>
                    <a:pt x="392" y="287"/>
                  </a:lnTo>
                  <a:lnTo>
                    <a:pt x="383" y="295"/>
                  </a:lnTo>
                  <a:lnTo>
                    <a:pt x="376" y="295"/>
                  </a:lnTo>
                  <a:lnTo>
                    <a:pt x="376" y="303"/>
                  </a:lnTo>
                  <a:lnTo>
                    <a:pt x="383" y="303"/>
                  </a:lnTo>
                  <a:lnTo>
                    <a:pt x="392" y="303"/>
                  </a:lnTo>
                  <a:lnTo>
                    <a:pt x="400" y="303"/>
                  </a:lnTo>
                  <a:lnTo>
                    <a:pt x="400" y="295"/>
                  </a:lnTo>
                  <a:lnTo>
                    <a:pt x="407" y="287"/>
                  </a:lnTo>
                  <a:lnTo>
                    <a:pt x="407" y="295"/>
                  </a:lnTo>
                  <a:lnTo>
                    <a:pt x="416" y="295"/>
                  </a:lnTo>
                  <a:lnTo>
                    <a:pt x="407" y="311"/>
                  </a:lnTo>
                  <a:lnTo>
                    <a:pt x="416" y="311"/>
                  </a:lnTo>
                  <a:lnTo>
                    <a:pt x="424" y="311"/>
                  </a:lnTo>
                  <a:lnTo>
                    <a:pt x="424" y="319"/>
                  </a:lnTo>
                  <a:lnTo>
                    <a:pt x="407" y="319"/>
                  </a:lnTo>
                  <a:lnTo>
                    <a:pt x="392" y="319"/>
                  </a:lnTo>
                  <a:lnTo>
                    <a:pt x="392" y="335"/>
                  </a:lnTo>
                  <a:lnTo>
                    <a:pt x="392" y="343"/>
                  </a:lnTo>
                  <a:lnTo>
                    <a:pt x="392" y="351"/>
                  </a:lnTo>
                  <a:lnTo>
                    <a:pt x="400" y="351"/>
                  </a:lnTo>
                  <a:lnTo>
                    <a:pt x="407" y="351"/>
                  </a:lnTo>
                  <a:lnTo>
                    <a:pt x="407" y="359"/>
                  </a:lnTo>
                  <a:lnTo>
                    <a:pt x="424" y="359"/>
                  </a:lnTo>
                  <a:lnTo>
                    <a:pt x="440" y="367"/>
                  </a:lnTo>
                  <a:lnTo>
                    <a:pt x="440" y="374"/>
                  </a:lnTo>
                  <a:lnTo>
                    <a:pt x="448" y="374"/>
                  </a:lnTo>
                  <a:lnTo>
                    <a:pt x="448" y="383"/>
                  </a:lnTo>
                  <a:lnTo>
                    <a:pt x="440" y="383"/>
                  </a:lnTo>
                  <a:lnTo>
                    <a:pt x="440" y="391"/>
                  </a:lnTo>
                  <a:lnTo>
                    <a:pt x="431" y="383"/>
                  </a:lnTo>
                  <a:lnTo>
                    <a:pt x="424" y="398"/>
                  </a:lnTo>
                  <a:lnTo>
                    <a:pt x="424" y="391"/>
                  </a:lnTo>
                  <a:lnTo>
                    <a:pt x="424" y="383"/>
                  </a:lnTo>
                  <a:lnTo>
                    <a:pt x="416" y="374"/>
                  </a:lnTo>
                  <a:lnTo>
                    <a:pt x="400" y="367"/>
                  </a:lnTo>
                  <a:lnTo>
                    <a:pt x="383" y="367"/>
                  </a:lnTo>
                  <a:lnTo>
                    <a:pt x="383" y="359"/>
                  </a:lnTo>
                  <a:lnTo>
                    <a:pt x="376" y="351"/>
                  </a:lnTo>
                  <a:lnTo>
                    <a:pt x="368" y="351"/>
                  </a:lnTo>
                  <a:lnTo>
                    <a:pt x="352" y="343"/>
                  </a:lnTo>
                  <a:lnTo>
                    <a:pt x="360" y="359"/>
                  </a:lnTo>
                  <a:lnTo>
                    <a:pt x="360" y="367"/>
                  </a:lnTo>
                  <a:lnTo>
                    <a:pt x="360" y="359"/>
                  </a:lnTo>
                  <a:lnTo>
                    <a:pt x="352" y="359"/>
                  </a:lnTo>
                  <a:lnTo>
                    <a:pt x="352" y="367"/>
                  </a:lnTo>
                  <a:lnTo>
                    <a:pt x="352" y="374"/>
                  </a:lnTo>
                  <a:lnTo>
                    <a:pt x="360" y="383"/>
                  </a:lnTo>
                  <a:lnTo>
                    <a:pt x="352" y="391"/>
                  </a:lnTo>
                  <a:lnTo>
                    <a:pt x="344" y="391"/>
                  </a:lnTo>
                  <a:lnTo>
                    <a:pt x="344" y="383"/>
                  </a:lnTo>
                  <a:lnTo>
                    <a:pt x="336" y="367"/>
                  </a:lnTo>
                  <a:lnTo>
                    <a:pt x="328" y="367"/>
                  </a:lnTo>
                  <a:lnTo>
                    <a:pt x="320" y="374"/>
                  </a:lnTo>
                  <a:lnTo>
                    <a:pt x="312" y="367"/>
                  </a:lnTo>
                  <a:lnTo>
                    <a:pt x="312" y="374"/>
                  </a:lnTo>
                  <a:lnTo>
                    <a:pt x="304" y="391"/>
                  </a:lnTo>
                  <a:lnTo>
                    <a:pt x="296" y="391"/>
                  </a:lnTo>
                  <a:lnTo>
                    <a:pt x="288" y="391"/>
                  </a:lnTo>
                  <a:lnTo>
                    <a:pt x="288" y="383"/>
                  </a:lnTo>
                  <a:lnTo>
                    <a:pt x="288" y="374"/>
                  </a:lnTo>
                  <a:lnTo>
                    <a:pt x="296" y="374"/>
                  </a:lnTo>
                  <a:lnTo>
                    <a:pt x="280" y="374"/>
                  </a:lnTo>
                  <a:lnTo>
                    <a:pt x="280" y="383"/>
                  </a:lnTo>
                  <a:lnTo>
                    <a:pt x="264" y="383"/>
                  </a:lnTo>
                  <a:lnTo>
                    <a:pt x="272" y="374"/>
                  </a:lnTo>
                  <a:lnTo>
                    <a:pt x="248" y="351"/>
                  </a:lnTo>
                  <a:lnTo>
                    <a:pt x="232" y="351"/>
                  </a:lnTo>
                  <a:lnTo>
                    <a:pt x="224" y="351"/>
                  </a:lnTo>
                  <a:lnTo>
                    <a:pt x="224" y="343"/>
                  </a:lnTo>
                  <a:lnTo>
                    <a:pt x="224" y="335"/>
                  </a:lnTo>
                  <a:lnTo>
                    <a:pt x="216" y="327"/>
                  </a:lnTo>
                  <a:lnTo>
                    <a:pt x="208" y="327"/>
                  </a:lnTo>
                  <a:lnTo>
                    <a:pt x="208" y="335"/>
                  </a:lnTo>
                  <a:lnTo>
                    <a:pt x="200" y="335"/>
                  </a:lnTo>
                  <a:lnTo>
                    <a:pt x="200" y="327"/>
                  </a:lnTo>
                  <a:lnTo>
                    <a:pt x="200" y="319"/>
                  </a:lnTo>
                  <a:lnTo>
                    <a:pt x="192" y="327"/>
                  </a:lnTo>
                  <a:lnTo>
                    <a:pt x="176" y="335"/>
                  </a:lnTo>
                  <a:lnTo>
                    <a:pt x="168" y="335"/>
                  </a:lnTo>
                  <a:lnTo>
                    <a:pt x="184" y="343"/>
                  </a:lnTo>
                  <a:lnTo>
                    <a:pt x="184" y="351"/>
                  </a:lnTo>
                  <a:lnTo>
                    <a:pt x="168" y="359"/>
                  </a:lnTo>
                  <a:lnTo>
                    <a:pt x="144" y="351"/>
                  </a:lnTo>
                  <a:lnTo>
                    <a:pt x="104" y="351"/>
                  </a:lnTo>
                  <a:lnTo>
                    <a:pt x="88" y="335"/>
                  </a:lnTo>
                  <a:lnTo>
                    <a:pt x="72" y="335"/>
                  </a:lnTo>
                  <a:lnTo>
                    <a:pt x="72" y="327"/>
                  </a:lnTo>
                  <a:lnTo>
                    <a:pt x="80" y="319"/>
                  </a:lnTo>
                  <a:lnTo>
                    <a:pt x="72" y="303"/>
                  </a:lnTo>
                  <a:lnTo>
                    <a:pt x="64" y="311"/>
                  </a:lnTo>
                  <a:lnTo>
                    <a:pt x="72" y="319"/>
                  </a:lnTo>
                  <a:lnTo>
                    <a:pt x="64" y="319"/>
                  </a:lnTo>
                  <a:lnTo>
                    <a:pt x="64" y="327"/>
                  </a:lnTo>
                  <a:lnTo>
                    <a:pt x="72" y="327"/>
                  </a:lnTo>
                  <a:lnTo>
                    <a:pt x="64" y="335"/>
                  </a:lnTo>
                  <a:lnTo>
                    <a:pt x="40" y="335"/>
                  </a:lnTo>
                  <a:lnTo>
                    <a:pt x="32" y="343"/>
                  </a:lnTo>
                  <a:lnTo>
                    <a:pt x="24" y="335"/>
                  </a:lnTo>
                  <a:lnTo>
                    <a:pt x="32" y="319"/>
                  </a:lnTo>
                  <a:lnTo>
                    <a:pt x="32" y="311"/>
                  </a:lnTo>
                  <a:lnTo>
                    <a:pt x="40" y="303"/>
                  </a:lnTo>
                  <a:close/>
                </a:path>
              </a:pathLst>
            </a:custGeom>
            <a:grpFill/>
            <a:ln w="9525" cap="rnd">
              <a:solidFill>
                <a:srgbClr val="000000"/>
              </a:solidFill>
              <a:prstDash val="solid"/>
              <a:round/>
              <a:headEnd/>
              <a:tailEnd/>
            </a:ln>
            <a:extLst/>
          </p:spPr>
          <p:txBody>
            <a:bodyPr/>
            <a:lstStyle/>
            <a:p>
              <a:pPr fontAlgn="base">
                <a:spcBef>
                  <a:spcPct val="0"/>
                </a:spcBef>
                <a:spcAft>
                  <a:spcPct val="0"/>
                </a:spcAft>
              </a:pPr>
              <a:endParaRPr lang="en-US" dirty="0">
                <a:solidFill>
                  <a:srgbClr val="000000"/>
                </a:solidFill>
              </a:endParaRPr>
            </a:p>
          </p:txBody>
        </p:sp>
      </p:grpSp>
      <p:grpSp>
        <p:nvGrpSpPr>
          <p:cNvPr id="25" name="Group 129"/>
          <p:cNvGrpSpPr>
            <a:grpSpLocks/>
          </p:cNvGrpSpPr>
          <p:nvPr/>
        </p:nvGrpSpPr>
        <p:grpSpPr bwMode="auto">
          <a:xfrm>
            <a:off x="5175250" y="2005300"/>
            <a:ext cx="660400" cy="722313"/>
            <a:chOff x="3260" y="1328"/>
            <a:chExt cx="416" cy="455"/>
          </a:xfrm>
          <a:noFill/>
        </p:grpSpPr>
        <p:sp>
          <p:nvSpPr>
            <p:cNvPr id="402559" name="Freeform 127"/>
            <p:cNvSpPr>
              <a:spLocks/>
            </p:cNvSpPr>
            <p:nvPr/>
          </p:nvSpPr>
          <p:spPr bwMode="auto">
            <a:xfrm>
              <a:off x="3260" y="1328"/>
              <a:ext cx="416" cy="455"/>
            </a:xfrm>
            <a:custGeom>
              <a:avLst/>
              <a:gdLst>
                <a:gd name="T0" fmla="*/ 168 w 416"/>
                <a:gd name="T1" fmla="*/ 439 h 455"/>
                <a:gd name="T2" fmla="*/ 144 w 416"/>
                <a:gd name="T3" fmla="*/ 431 h 455"/>
                <a:gd name="T4" fmla="*/ 136 w 416"/>
                <a:gd name="T5" fmla="*/ 407 h 455"/>
                <a:gd name="T6" fmla="*/ 136 w 416"/>
                <a:gd name="T7" fmla="*/ 391 h 455"/>
                <a:gd name="T8" fmla="*/ 136 w 416"/>
                <a:gd name="T9" fmla="*/ 375 h 455"/>
                <a:gd name="T10" fmla="*/ 128 w 416"/>
                <a:gd name="T11" fmla="*/ 351 h 455"/>
                <a:gd name="T12" fmla="*/ 120 w 416"/>
                <a:gd name="T13" fmla="*/ 311 h 455"/>
                <a:gd name="T14" fmla="*/ 72 w 416"/>
                <a:gd name="T15" fmla="*/ 279 h 455"/>
                <a:gd name="T16" fmla="*/ 48 w 416"/>
                <a:gd name="T17" fmla="*/ 255 h 455"/>
                <a:gd name="T18" fmla="*/ 32 w 416"/>
                <a:gd name="T19" fmla="*/ 248 h 455"/>
                <a:gd name="T20" fmla="*/ 8 w 416"/>
                <a:gd name="T21" fmla="*/ 231 h 455"/>
                <a:gd name="T22" fmla="*/ 16 w 416"/>
                <a:gd name="T23" fmla="*/ 215 h 455"/>
                <a:gd name="T24" fmla="*/ 8 w 416"/>
                <a:gd name="T25" fmla="*/ 200 h 455"/>
                <a:gd name="T26" fmla="*/ 8 w 416"/>
                <a:gd name="T27" fmla="*/ 184 h 455"/>
                <a:gd name="T28" fmla="*/ 8 w 416"/>
                <a:gd name="T29" fmla="*/ 152 h 455"/>
                <a:gd name="T30" fmla="*/ 0 w 416"/>
                <a:gd name="T31" fmla="*/ 136 h 455"/>
                <a:gd name="T32" fmla="*/ 8 w 416"/>
                <a:gd name="T33" fmla="*/ 120 h 455"/>
                <a:gd name="T34" fmla="*/ 40 w 416"/>
                <a:gd name="T35" fmla="*/ 96 h 455"/>
                <a:gd name="T36" fmla="*/ 32 w 416"/>
                <a:gd name="T37" fmla="*/ 40 h 455"/>
                <a:gd name="T38" fmla="*/ 48 w 416"/>
                <a:gd name="T39" fmla="*/ 24 h 455"/>
                <a:gd name="T40" fmla="*/ 64 w 416"/>
                <a:gd name="T41" fmla="*/ 32 h 455"/>
                <a:gd name="T42" fmla="*/ 88 w 416"/>
                <a:gd name="T43" fmla="*/ 24 h 455"/>
                <a:gd name="T44" fmla="*/ 112 w 416"/>
                <a:gd name="T45" fmla="*/ 16 h 455"/>
                <a:gd name="T46" fmla="*/ 136 w 416"/>
                <a:gd name="T47" fmla="*/ 0 h 455"/>
                <a:gd name="T48" fmla="*/ 136 w 416"/>
                <a:gd name="T49" fmla="*/ 16 h 455"/>
                <a:gd name="T50" fmla="*/ 136 w 416"/>
                <a:gd name="T51" fmla="*/ 32 h 455"/>
                <a:gd name="T52" fmla="*/ 144 w 416"/>
                <a:gd name="T53" fmla="*/ 32 h 455"/>
                <a:gd name="T54" fmla="*/ 168 w 416"/>
                <a:gd name="T55" fmla="*/ 40 h 455"/>
                <a:gd name="T56" fmla="*/ 192 w 416"/>
                <a:gd name="T57" fmla="*/ 56 h 455"/>
                <a:gd name="T58" fmla="*/ 224 w 416"/>
                <a:gd name="T59" fmla="*/ 64 h 455"/>
                <a:gd name="T60" fmla="*/ 280 w 416"/>
                <a:gd name="T61" fmla="*/ 88 h 455"/>
                <a:gd name="T62" fmla="*/ 336 w 416"/>
                <a:gd name="T63" fmla="*/ 96 h 455"/>
                <a:gd name="T64" fmla="*/ 344 w 416"/>
                <a:gd name="T65" fmla="*/ 104 h 455"/>
                <a:gd name="T66" fmla="*/ 360 w 416"/>
                <a:gd name="T67" fmla="*/ 136 h 455"/>
                <a:gd name="T68" fmla="*/ 351 w 416"/>
                <a:gd name="T69" fmla="*/ 152 h 455"/>
                <a:gd name="T70" fmla="*/ 368 w 416"/>
                <a:gd name="T71" fmla="*/ 160 h 455"/>
                <a:gd name="T72" fmla="*/ 375 w 416"/>
                <a:gd name="T73" fmla="*/ 176 h 455"/>
                <a:gd name="T74" fmla="*/ 360 w 416"/>
                <a:gd name="T75" fmla="*/ 191 h 455"/>
                <a:gd name="T76" fmla="*/ 360 w 416"/>
                <a:gd name="T77" fmla="*/ 208 h 455"/>
                <a:gd name="T78" fmla="*/ 351 w 416"/>
                <a:gd name="T79" fmla="*/ 231 h 455"/>
                <a:gd name="T80" fmla="*/ 368 w 416"/>
                <a:gd name="T81" fmla="*/ 224 h 455"/>
                <a:gd name="T82" fmla="*/ 375 w 416"/>
                <a:gd name="T83" fmla="*/ 208 h 455"/>
                <a:gd name="T84" fmla="*/ 392 w 416"/>
                <a:gd name="T85" fmla="*/ 191 h 455"/>
                <a:gd name="T86" fmla="*/ 392 w 416"/>
                <a:gd name="T87" fmla="*/ 176 h 455"/>
                <a:gd name="T88" fmla="*/ 416 w 416"/>
                <a:gd name="T89" fmla="*/ 152 h 455"/>
                <a:gd name="T90" fmla="*/ 416 w 416"/>
                <a:gd name="T91" fmla="*/ 167 h 455"/>
                <a:gd name="T92" fmla="*/ 408 w 416"/>
                <a:gd name="T93" fmla="*/ 184 h 455"/>
                <a:gd name="T94" fmla="*/ 408 w 416"/>
                <a:gd name="T95" fmla="*/ 200 h 455"/>
                <a:gd name="T96" fmla="*/ 392 w 416"/>
                <a:gd name="T97" fmla="*/ 255 h 455"/>
                <a:gd name="T98" fmla="*/ 384 w 416"/>
                <a:gd name="T99" fmla="*/ 271 h 455"/>
                <a:gd name="T100" fmla="*/ 384 w 416"/>
                <a:gd name="T101" fmla="*/ 303 h 455"/>
                <a:gd name="T102" fmla="*/ 375 w 416"/>
                <a:gd name="T103" fmla="*/ 327 h 455"/>
                <a:gd name="T104" fmla="*/ 375 w 416"/>
                <a:gd name="T105" fmla="*/ 383 h 455"/>
                <a:gd name="T106" fmla="*/ 384 w 416"/>
                <a:gd name="T107" fmla="*/ 407 h 455"/>
                <a:gd name="T108" fmla="*/ 384 w 416"/>
                <a:gd name="T109" fmla="*/ 431 h 455"/>
                <a:gd name="T110" fmla="*/ 176 w 416"/>
                <a:gd name="T111" fmla="*/ 455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16" h="455">
                  <a:moveTo>
                    <a:pt x="176" y="447"/>
                  </a:moveTo>
                  <a:lnTo>
                    <a:pt x="168" y="439"/>
                  </a:lnTo>
                  <a:lnTo>
                    <a:pt x="160" y="439"/>
                  </a:lnTo>
                  <a:lnTo>
                    <a:pt x="144" y="431"/>
                  </a:lnTo>
                  <a:lnTo>
                    <a:pt x="144" y="423"/>
                  </a:lnTo>
                  <a:lnTo>
                    <a:pt x="136" y="407"/>
                  </a:lnTo>
                  <a:lnTo>
                    <a:pt x="136" y="399"/>
                  </a:lnTo>
                  <a:lnTo>
                    <a:pt x="136" y="391"/>
                  </a:lnTo>
                  <a:lnTo>
                    <a:pt x="136" y="383"/>
                  </a:lnTo>
                  <a:lnTo>
                    <a:pt x="136" y="375"/>
                  </a:lnTo>
                  <a:lnTo>
                    <a:pt x="136" y="367"/>
                  </a:lnTo>
                  <a:lnTo>
                    <a:pt x="128" y="351"/>
                  </a:lnTo>
                  <a:lnTo>
                    <a:pt x="128" y="343"/>
                  </a:lnTo>
                  <a:lnTo>
                    <a:pt x="120" y="311"/>
                  </a:lnTo>
                  <a:lnTo>
                    <a:pt x="96" y="303"/>
                  </a:lnTo>
                  <a:lnTo>
                    <a:pt x="72" y="279"/>
                  </a:lnTo>
                  <a:lnTo>
                    <a:pt x="72" y="263"/>
                  </a:lnTo>
                  <a:lnTo>
                    <a:pt x="48" y="255"/>
                  </a:lnTo>
                  <a:lnTo>
                    <a:pt x="40" y="248"/>
                  </a:lnTo>
                  <a:lnTo>
                    <a:pt x="32" y="248"/>
                  </a:lnTo>
                  <a:lnTo>
                    <a:pt x="24" y="248"/>
                  </a:lnTo>
                  <a:lnTo>
                    <a:pt x="8" y="231"/>
                  </a:lnTo>
                  <a:lnTo>
                    <a:pt x="8" y="224"/>
                  </a:lnTo>
                  <a:lnTo>
                    <a:pt x="16" y="215"/>
                  </a:lnTo>
                  <a:lnTo>
                    <a:pt x="16" y="208"/>
                  </a:lnTo>
                  <a:lnTo>
                    <a:pt x="8" y="200"/>
                  </a:lnTo>
                  <a:lnTo>
                    <a:pt x="8" y="191"/>
                  </a:lnTo>
                  <a:lnTo>
                    <a:pt x="8" y="184"/>
                  </a:lnTo>
                  <a:lnTo>
                    <a:pt x="16" y="160"/>
                  </a:lnTo>
                  <a:lnTo>
                    <a:pt x="8" y="152"/>
                  </a:lnTo>
                  <a:lnTo>
                    <a:pt x="0" y="152"/>
                  </a:lnTo>
                  <a:lnTo>
                    <a:pt x="0" y="136"/>
                  </a:lnTo>
                  <a:lnTo>
                    <a:pt x="0" y="128"/>
                  </a:lnTo>
                  <a:lnTo>
                    <a:pt x="8" y="120"/>
                  </a:lnTo>
                  <a:lnTo>
                    <a:pt x="32" y="104"/>
                  </a:lnTo>
                  <a:lnTo>
                    <a:pt x="40" y="96"/>
                  </a:lnTo>
                  <a:lnTo>
                    <a:pt x="40" y="40"/>
                  </a:lnTo>
                  <a:lnTo>
                    <a:pt x="32" y="40"/>
                  </a:lnTo>
                  <a:lnTo>
                    <a:pt x="40" y="32"/>
                  </a:lnTo>
                  <a:lnTo>
                    <a:pt x="48" y="24"/>
                  </a:lnTo>
                  <a:lnTo>
                    <a:pt x="56" y="24"/>
                  </a:lnTo>
                  <a:lnTo>
                    <a:pt x="64" y="32"/>
                  </a:lnTo>
                  <a:lnTo>
                    <a:pt x="72" y="32"/>
                  </a:lnTo>
                  <a:lnTo>
                    <a:pt x="88" y="24"/>
                  </a:lnTo>
                  <a:lnTo>
                    <a:pt x="96" y="24"/>
                  </a:lnTo>
                  <a:lnTo>
                    <a:pt x="112" y="16"/>
                  </a:lnTo>
                  <a:lnTo>
                    <a:pt x="128" y="8"/>
                  </a:lnTo>
                  <a:lnTo>
                    <a:pt x="136" y="0"/>
                  </a:lnTo>
                  <a:lnTo>
                    <a:pt x="144" y="8"/>
                  </a:lnTo>
                  <a:lnTo>
                    <a:pt x="136" y="16"/>
                  </a:lnTo>
                  <a:lnTo>
                    <a:pt x="136" y="24"/>
                  </a:lnTo>
                  <a:lnTo>
                    <a:pt x="136" y="32"/>
                  </a:lnTo>
                  <a:lnTo>
                    <a:pt x="136" y="40"/>
                  </a:lnTo>
                  <a:lnTo>
                    <a:pt x="144" y="32"/>
                  </a:lnTo>
                  <a:lnTo>
                    <a:pt x="152" y="32"/>
                  </a:lnTo>
                  <a:lnTo>
                    <a:pt x="168" y="40"/>
                  </a:lnTo>
                  <a:lnTo>
                    <a:pt x="184" y="40"/>
                  </a:lnTo>
                  <a:lnTo>
                    <a:pt x="192" y="56"/>
                  </a:lnTo>
                  <a:lnTo>
                    <a:pt x="192" y="64"/>
                  </a:lnTo>
                  <a:lnTo>
                    <a:pt x="224" y="64"/>
                  </a:lnTo>
                  <a:lnTo>
                    <a:pt x="272" y="72"/>
                  </a:lnTo>
                  <a:lnTo>
                    <a:pt x="280" y="88"/>
                  </a:lnTo>
                  <a:lnTo>
                    <a:pt x="327" y="96"/>
                  </a:lnTo>
                  <a:lnTo>
                    <a:pt x="336" y="96"/>
                  </a:lnTo>
                  <a:lnTo>
                    <a:pt x="336" y="104"/>
                  </a:lnTo>
                  <a:lnTo>
                    <a:pt x="344" y="104"/>
                  </a:lnTo>
                  <a:lnTo>
                    <a:pt x="360" y="112"/>
                  </a:lnTo>
                  <a:lnTo>
                    <a:pt x="360" y="136"/>
                  </a:lnTo>
                  <a:lnTo>
                    <a:pt x="351" y="144"/>
                  </a:lnTo>
                  <a:lnTo>
                    <a:pt x="351" y="152"/>
                  </a:lnTo>
                  <a:lnTo>
                    <a:pt x="368" y="152"/>
                  </a:lnTo>
                  <a:lnTo>
                    <a:pt x="368" y="160"/>
                  </a:lnTo>
                  <a:lnTo>
                    <a:pt x="368" y="176"/>
                  </a:lnTo>
                  <a:lnTo>
                    <a:pt x="375" y="176"/>
                  </a:lnTo>
                  <a:lnTo>
                    <a:pt x="368" y="184"/>
                  </a:lnTo>
                  <a:lnTo>
                    <a:pt x="360" y="191"/>
                  </a:lnTo>
                  <a:lnTo>
                    <a:pt x="360" y="200"/>
                  </a:lnTo>
                  <a:lnTo>
                    <a:pt x="360" y="208"/>
                  </a:lnTo>
                  <a:lnTo>
                    <a:pt x="351" y="215"/>
                  </a:lnTo>
                  <a:lnTo>
                    <a:pt x="351" y="231"/>
                  </a:lnTo>
                  <a:lnTo>
                    <a:pt x="360" y="231"/>
                  </a:lnTo>
                  <a:lnTo>
                    <a:pt x="368" y="224"/>
                  </a:lnTo>
                  <a:lnTo>
                    <a:pt x="375" y="215"/>
                  </a:lnTo>
                  <a:lnTo>
                    <a:pt x="375" y="208"/>
                  </a:lnTo>
                  <a:lnTo>
                    <a:pt x="384" y="191"/>
                  </a:lnTo>
                  <a:lnTo>
                    <a:pt x="392" y="191"/>
                  </a:lnTo>
                  <a:lnTo>
                    <a:pt x="392" y="184"/>
                  </a:lnTo>
                  <a:lnTo>
                    <a:pt x="392" y="176"/>
                  </a:lnTo>
                  <a:lnTo>
                    <a:pt x="399" y="160"/>
                  </a:lnTo>
                  <a:lnTo>
                    <a:pt x="416" y="152"/>
                  </a:lnTo>
                  <a:lnTo>
                    <a:pt x="416" y="160"/>
                  </a:lnTo>
                  <a:lnTo>
                    <a:pt x="416" y="167"/>
                  </a:lnTo>
                  <a:lnTo>
                    <a:pt x="416" y="176"/>
                  </a:lnTo>
                  <a:lnTo>
                    <a:pt x="408" y="184"/>
                  </a:lnTo>
                  <a:lnTo>
                    <a:pt x="408" y="191"/>
                  </a:lnTo>
                  <a:lnTo>
                    <a:pt x="408" y="200"/>
                  </a:lnTo>
                  <a:lnTo>
                    <a:pt x="392" y="231"/>
                  </a:lnTo>
                  <a:lnTo>
                    <a:pt x="392" y="255"/>
                  </a:lnTo>
                  <a:lnTo>
                    <a:pt x="392" y="263"/>
                  </a:lnTo>
                  <a:lnTo>
                    <a:pt x="384" y="271"/>
                  </a:lnTo>
                  <a:lnTo>
                    <a:pt x="375" y="287"/>
                  </a:lnTo>
                  <a:lnTo>
                    <a:pt x="384" y="303"/>
                  </a:lnTo>
                  <a:lnTo>
                    <a:pt x="384" y="319"/>
                  </a:lnTo>
                  <a:lnTo>
                    <a:pt x="375" y="327"/>
                  </a:lnTo>
                  <a:lnTo>
                    <a:pt x="375" y="351"/>
                  </a:lnTo>
                  <a:lnTo>
                    <a:pt x="375" y="383"/>
                  </a:lnTo>
                  <a:lnTo>
                    <a:pt x="384" y="399"/>
                  </a:lnTo>
                  <a:lnTo>
                    <a:pt x="384" y="407"/>
                  </a:lnTo>
                  <a:lnTo>
                    <a:pt x="384" y="415"/>
                  </a:lnTo>
                  <a:lnTo>
                    <a:pt x="384" y="431"/>
                  </a:lnTo>
                  <a:lnTo>
                    <a:pt x="384" y="439"/>
                  </a:lnTo>
                  <a:lnTo>
                    <a:pt x="176" y="455"/>
                  </a:lnTo>
                  <a:lnTo>
                    <a:pt x="176" y="44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560" name="Freeform 128"/>
            <p:cNvSpPr>
              <a:spLocks/>
            </p:cNvSpPr>
            <p:nvPr/>
          </p:nvSpPr>
          <p:spPr bwMode="auto">
            <a:xfrm>
              <a:off x="3260" y="1328"/>
              <a:ext cx="416" cy="455"/>
            </a:xfrm>
            <a:custGeom>
              <a:avLst/>
              <a:gdLst>
                <a:gd name="T0" fmla="*/ 168 w 416"/>
                <a:gd name="T1" fmla="*/ 439 h 455"/>
                <a:gd name="T2" fmla="*/ 144 w 416"/>
                <a:gd name="T3" fmla="*/ 431 h 455"/>
                <a:gd name="T4" fmla="*/ 136 w 416"/>
                <a:gd name="T5" fmla="*/ 407 h 455"/>
                <a:gd name="T6" fmla="*/ 136 w 416"/>
                <a:gd name="T7" fmla="*/ 391 h 455"/>
                <a:gd name="T8" fmla="*/ 136 w 416"/>
                <a:gd name="T9" fmla="*/ 375 h 455"/>
                <a:gd name="T10" fmla="*/ 128 w 416"/>
                <a:gd name="T11" fmla="*/ 351 h 455"/>
                <a:gd name="T12" fmla="*/ 120 w 416"/>
                <a:gd name="T13" fmla="*/ 311 h 455"/>
                <a:gd name="T14" fmla="*/ 72 w 416"/>
                <a:gd name="T15" fmla="*/ 279 h 455"/>
                <a:gd name="T16" fmla="*/ 48 w 416"/>
                <a:gd name="T17" fmla="*/ 255 h 455"/>
                <a:gd name="T18" fmla="*/ 32 w 416"/>
                <a:gd name="T19" fmla="*/ 248 h 455"/>
                <a:gd name="T20" fmla="*/ 8 w 416"/>
                <a:gd name="T21" fmla="*/ 231 h 455"/>
                <a:gd name="T22" fmla="*/ 16 w 416"/>
                <a:gd name="T23" fmla="*/ 215 h 455"/>
                <a:gd name="T24" fmla="*/ 8 w 416"/>
                <a:gd name="T25" fmla="*/ 200 h 455"/>
                <a:gd name="T26" fmla="*/ 8 w 416"/>
                <a:gd name="T27" fmla="*/ 184 h 455"/>
                <a:gd name="T28" fmla="*/ 8 w 416"/>
                <a:gd name="T29" fmla="*/ 152 h 455"/>
                <a:gd name="T30" fmla="*/ 0 w 416"/>
                <a:gd name="T31" fmla="*/ 136 h 455"/>
                <a:gd name="T32" fmla="*/ 8 w 416"/>
                <a:gd name="T33" fmla="*/ 120 h 455"/>
                <a:gd name="T34" fmla="*/ 40 w 416"/>
                <a:gd name="T35" fmla="*/ 96 h 455"/>
                <a:gd name="T36" fmla="*/ 32 w 416"/>
                <a:gd name="T37" fmla="*/ 40 h 455"/>
                <a:gd name="T38" fmla="*/ 48 w 416"/>
                <a:gd name="T39" fmla="*/ 24 h 455"/>
                <a:gd name="T40" fmla="*/ 64 w 416"/>
                <a:gd name="T41" fmla="*/ 32 h 455"/>
                <a:gd name="T42" fmla="*/ 88 w 416"/>
                <a:gd name="T43" fmla="*/ 24 h 455"/>
                <a:gd name="T44" fmla="*/ 112 w 416"/>
                <a:gd name="T45" fmla="*/ 16 h 455"/>
                <a:gd name="T46" fmla="*/ 136 w 416"/>
                <a:gd name="T47" fmla="*/ 0 h 455"/>
                <a:gd name="T48" fmla="*/ 136 w 416"/>
                <a:gd name="T49" fmla="*/ 16 h 455"/>
                <a:gd name="T50" fmla="*/ 136 w 416"/>
                <a:gd name="T51" fmla="*/ 32 h 455"/>
                <a:gd name="T52" fmla="*/ 144 w 416"/>
                <a:gd name="T53" fmla="*/ 32 h 455"/>
                <a:gd name="T54" fmla="*/ 168 w 416"/>
                <a:gd name="T55" fmla="*/ 40 h 455"/>
                <a:gd name="T56" fmla="*/ 192 w 416"/>
                <a:gd name="T57" fmla="*/ 56 h 455"/>
                <a:gd name="T58" fmla="*/ 224 w 416"/>
                <a:gd name="T59" fmla="*/ 64 h 455"/>
                <a:gd name="T60" fmla="*/ 280 w 416"/>
                <a:gd name="T61" fmla="*/ 88 h 455"/>
                <a:gd name="T62" fmla="*/ 336 w 416"/>
                <a:gd name="T63" fmla="*/ 96 h 455"/>
                <a:gd name="T64" fmla="*/ 344 w 416"/>
                <a:gd name="T65" fmla="*/ 104 h 455"/>
                <a:gd name="T66" fmla="*/ 360 w 416"/>
                <a:gd name="T67" fmla="*/ 136 h 455"/>
                <a:gd name="T68" fmla="*/ 351 w 416"/>
                <a:gd name="T69" fmla="*/ 152 h 455"/>
                <a:gd name="T70" fmla="*/ 368 w 416"/>
                <a:gd name="T71" fmla="*/ 160 h 455"/>
                <a:gd name="T72" fmla="*/ 375 w 416"/>
                <a:gd name="T73" fmla="*/ 176 h 455"/>
                <a:gd name="T74" fmla="*/ 360 w 416"/>
                <a:gd name="T75" fmla="*/ 191 h 455"/>
                <a:gd name="T76" fmla="*/ 360 w 416"/>
                <a:gd name="T77" fmla="*/ 208 h 455"/>
                <a:gd name="T78" fmla="*/ 351 w 416"/>
                <a:gd name="T79" fmla="*/ 231 h 455"/>
                <a:gd name="T80" fmla="*/ 368 w 416"/>
                <a:gd name="T81" fmla="*/ 224 h 455"/>
                <a:gd name="T82" fmla="*/ 375 w 416"/>
                <a:gd name="T83" fmla="*/ 208 h 455"/>
                <a:gd name="T84" fmla="*/ 392 w 416"/>
                <a:gd name="T85" fmla="*/ 191 h 455"/>
                <a:gd name="T86" fmla="*/ 392 w 416"/>
                <a:gd name="T87" fmla="*/ 176 h 455"/>
                <a:gd name="T88" fmla="*/ 416 w 416"/>
                <a:gd name="T89" fmla="*/ 152 h 455"/>
                <a:gd name="T90" fmla="*/ 416 w 416"/>
                <a:gd name="T91" fmla="*/ 167 h 455"/>
                <a:gd name="T92" fmla="*/ 408 w 416"/>
                <a:gd name="T93" fmla="*/ 184 h 455"/>
                <a:gd name="T94" fmla="*/ 408 w 416"/>
                <a:gd name="T95" fmla="*/ 200 h 455"/>
                <a:gd name="T96" fmla="*/ 392 w 416"/>
                <a:gd name="T97" fmla="*/ 255 h 455"/>
                <a:gd name="T98" fmla="*/ 384 w 416"/>
                <a:gd name="T99" fmla="*/ 271 h 455"/>
                <a:gd name="T100" fmla="*/ 384 w 416"/>
                <a:gd name="T101" fmla="*/ 303 h 455"/>
                <a:gd name="T102" fmla="*/ 375 w 416"/>
                <a:gd name="T103" fmla="*/ 327 h 455"/>
                <a:gd name="T104" fmla="*/ 375 w 416"/>
                <a:gd name="T105" fmla="*/ 383 h 455"/>
                <a:gd name="T106" fmla="*/ 384 w 416"/>
                <a:gd name="T107" fmla="*/ 407 h 455"/>
                <a:gd name="T108" fmla="*/ 384 w 416"/>
                <a:gd name="T109" fmla="*/ 431 h 455"/>
                <a:gd name="T110" fmla="*/ 176 w 416"/>
                <a:gd name="T111" fmla="*/ 455 h 4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16" h="455">
                  <a:moveTo>
                    <a:pt x="176" y="447"/>
                  </a:moveTo>
                  <a:lnTo>
                    <a:pt x="168" y="439"/>
                  </a:lnTo>
                  <a:lnTo>
                    <a:pt x="160" y="439"/>
                  </a:lnTo>
                  <a:lnTo>
                    <a:pt x="144" y="431"/>
                  </a:lnTo>
                  <a:lnTo>
                    <a:pt x="144" y="423"/>
                  </a:lnTo>
                  <a:lnTo>
                    <a:pt x="136" y="407"/>
                  </a:lnTo>
                  <a:lnTo>
                    <a:pt x="136" y="399"/>
                  </a:lnTo>
                  <a:lnTo>
                    <a:pt x="136" y="391"/>
                  </a:lnTo>
                  <a:lnTo>
                    <a:pt x="136" y="383"/>
                  </a:lnTo>
                  <a:lnTo>
                    <a:pt x="136" y="375"/>
                  </a:lnTo>
                  <a:lnTo>
                    <a:pt x="136" y="367"/>
                  </a:lnTo>
                  <a:lnTo>
                    <a:pt x="128" y="351"/>
                  </a:lnTo>
                  <a:lnTo>
                    <a:pt x="128" y="343"/>
                  </a:lnTo>
                  <a:lnTo>
                    <a:pt x="120" y="311"/>
                  </a:lnTo>
                  <a:lnTo>
                    <a:pt x="96" y="303"/>
                  </a:lnTo>
                  <a:lnTo>
                    <a:pt x="72" y="279"/>
                  </a:lnTo>
                  <a:lnTo>
                    <a:pt x="72" y="263"/>
                  </a:lnTo>
                  <a:lnTo>
                    <a:pt x="48" y="255"/>
                  </a:lnTo>
                  <a:lnTo>
                    <a:pt x="40" y="248"/>
                  </a:lnTo>
                  <a:lnTo>
                    <a:pt x="32" y="248"/>
                  </a:lnTo>
                  <a:lnTo>
                    <a:pt x="24" y="248"/>
                  </a:lnTo>
                  <a:lnTo>
                    <a:pt x="8" y="231"/>
                  </a:lnTo>
                  <a:lnTo>
                    <a:pt x="8" y="224"/>
                  </a:lnTo>
                  <a:lnTo>
                    <a:pt x="16" y="215"/>
                  </a:lnTo>
                  <a:lnTo>
                    <a:pt x="16" y="208"/>
                  </a:lnTo>
                  <a:lnTo>
                    <a:pt x="8" y="200"/>
                  </a:lnTo>
                  <a:lnTo>
                    <a:pt x="8" y="191"/>
                  </a:lnTo>
                  <a:lnTo>
                    <a:pt x="8" y="184"/>
                  </a:lnTo>
                  <a:lnTo>
                    <a:pt x="16" y="160"/>
                  </a:lnTo>
                  <a:lnTo>
                    <a:pt x="8" y="152"/>
                  </a:lnTo>
                  <a:lnTo>
                    <a:pt x="0" y="152"/>
                  </a:lnTo>
                  <a:lnTo>
                    <a:pt x="0" y="136"/>
                  </a:lnTo>
                  <a:lnTo>
                    <a:pt x="0" y="128"/>
                  </a:lnTo>
                  <a:lnTo>
                    <a:pt x="8" y="120"/>
                  </a:lnTo>
                  <a:lnTo>
                    <a:pt x="32" y="104"/>
                  </a:lnTo>
                  <a:lnTo>
                    <a:pt x="40" y="96"/>
                  </a:lnTo>
                  <a:lnTo>
                    <a:pt x="40" y="40"/>
                  </a:lnTo>
                  <a:lnTo>
                    <a:pt x="32" y="40"/>
                  </a:lnTo>
                  <a:lnTo>
                    <a:pt x="40" y="32"/>
                  </a:lnTo>
                  <a:lnTo>
                    <a:pt x="48" y="24"/>
                  </a:lnTo>
                  <a:lnTo>
                    <a:pt x="56" y="24"/>
                  </a:lnTo>
                  <a:lnTo>
                    <a:pt x="64" y="32"/>
                  </a:lnTo>
                  <a:lnTo>
                    <a:pt x="72" y="32"/>
                  </a:lnTo>
                  <a:lnTo>
                    <a:pt x="88" y="24"/>
                  </a:lnTo>
                  <a:lnTo>
                    <a:pt x="96" y="24"/>
                  </a:lnTo>
                  <a:lnTo>
                    <a:pt x="112" y="16"/>
                  </a:lnTo>
                  <a:lnTo>
                    <a:pt x="128" y="8"/>
                  </a:lnTo>
                  <a:lnTo>
                    <a:pt x="136" y="0"/>
                  </a:lnTo>
                  <a:lnTo>
                    <a:pt x="144" y="8"/>
                  </a:lnTo>
                  <a:lnTo>
                    <a:pt x="136" y="16"/>
                  </a:lnTo>
                  <a:lnTo>
                    <a:pt x="136" y="24"/>
                  </a:lnTo>
                  <a:lnTo>
                    <a:pt x="136" y="32"/>
                  </a:lnTo>
                  <a:lnTo>
                    <a:pt x="136" y="40"/>
                  </a:lnTo>
                  <a:lnTo>
                    <a:pt x="144" y="32"/>
                  </a:lnTo>
                  <a:lnTo>
                    <a:pt x="152" y="32"/>
                  </a:lnTo>
                  <a:lnTo>
                    <a:pt x="168" y="40"/>
                  </a:lnTo>
                  <a:lnTo>
                    <a:pt x="184" y="40"/>
                  </a:lnTo>
                  <a:lnTo>
                    <a:pt x="192" y="56"/>
                  </a:lnTo>
                  <a:lnTo>
                    <a:pt x="192" y="64"/>
                  </a:lnTo>
                  <a:lnTo>
                    <a:pt x="224" y="64"/>
                  </a:lnTo>
                  <a:lnTo>
                    <a:pt x="272" y="72"/>
                  </a:lnTo>
                  <a:lnTo>
                    <a:pt x="280" y="88"/>
                  </a:lnTo>
                  <a:lnTo>
                    <a:pt x="327" y="96"/>
                  </a:lnTo>
                  <a:lnTo>
                    <a:pt x="336" y="96"/>
                  </a:lnTo>
                  <a:lnTo>
                    <a:pt x="336" y="104"/>
                  </a:lnTo>
                  <a:lnTo>
                    <a:pt x="344" y="104"/>
                  </a:lnTo>
                  <a:lnTo>
                    <a:pt x="360" y="112"/>
                  </a:lnTo>
                  <a:lnTo>
                    <a:pt x="360" y="136"/>
                  </a:lnTo>
                  <a:lnTo>
                    <a:pt x="351" y="144"/>
                  </a:lnTo>
                  <a:lnTo>
                    <a:pt x="351" y="152"/>
                  </a:lnTo>
                  <a:lnTo>
                    <a:pt x="368" y="152"/>
                  </a:lnTo>
                  <a:lnTo>
                    <a:pt x="368" y="160"/>
                  </a:lnTo>
                  <a:lnTo>
                    <a:pt x="368" y="176"/>
                  </a:lnTo>
                  <a:lnTo>
                    <a:pt x="375" y="176"/>
                  </a:lnTo>
                  <a:lnTo>
                    <a:pt x="368" y="184"/>
                  </a:lnTo>
                  <a:lnTo>
                    <a:pt x="360" y="191"/>
                  </a:lnTo>
                  <a:lnTo>
                    <a:pt x="360" y="200"/>
                  </a:lnTo>
                  <a:lnTo>
                    <a:pt x="360" y="208"/>
                  </a:lnTo>
                  <a:lnTo>
                    <a:pt x="351" y="215"/>
                  </a:lnTo>
                  <a:lnTo>
                    <a:pt x="351" y="231"/>
                  </a:lnTo>
                  <a:lnTo>
                    <a:pt x="360" y="231"/>
                  </a:lnTo>
                  <a:lnTo>
                    <a:pt x="368" y="224"/>
                  </a:lnTo>
                  <a:lnTo>
                    <a:pt x="375" y="215"/>
                  </a:lnTo>
                  <a:lnTo>
                    <a:pt x="375" y="208"/>
                  </a:lnTo>
                  <a:lnTo>
                    <a:pt x="384" y="191"/>
                  </a:lnTo>
                  <a:lnTo>
                    <a:pt x="392" y="191"/>
                  </a:lnTo>
                  <a:lnTo>
                    <a:pt x="392" y="184"/>
                  </a:lnTo>
                  <a:lnTo>
                    <a:pt x="392" y="176"/>
                  </a:lnTo>
                  <a:lnTo>
                    <a:pt x="399" y="160"/>
                  </a:lnTo>
                  <a:lnTo>
                    <a:pt x="416" y="152"/>
                  </a:lnTo>
                  <a:lnTo>
                    <a:pt x="416" y="160"/>
                  </a:lnTo>
                  <a:lnTo>
                    <a:pt x="416" y="167"/>
                  </a:lnTo>
                  <a:lnTo>
                    <a:pt x="416" y="176"/>
                  </a:lnTo>
                  <a:lnTo>
                    <a:pt x="408" y="184"/>
                  </a:lnTo>
                  <a:lnTo>
                    <a:pt x="408" y="191"/>
                  </a:lnTo>
                  <a:lnTo>
                    <a:pt x="408" y="200"/>
                  </a:lnTo>
                  <a:lnTo>
                    <a:pt x="392" y="231"/>
                  </a:lnTo>
                  <a:lnTo>
                    <a:pt x="392" y="255"/>
                  </a:lnTo>
                  <a:lnTo>
                    <a:pt x="392" y="263"/>
                  </a:lnTo>
                  <a:lnTo>
                    <a:pt x="384" y="271"/>
                  </a:lnTo>
                  <a:lnTo>
                    <a:pt x="375" y="287"/>
                  </a:lnTo>
                  <a:lnTo>
                    <a:pt x="384" y="303"/>
                  </a:lnTo>
                  <a:lnTo>
                    <a:pt x="384" y="319"/>
                  </a:lnTo>
                  <a:lnTo>
                    <a:pt x="375" y="327"/>
                  </a:lnTo>
                  <a:lnTo>
                    <a:pt x="375" y="351"/>
                  </a:lnTo>
                  <a:lnTo>
                    <a:pt x="375" y="383"/>
                  </a:lnTo>
                  <a:lnTo>
                    <a:pt x="384" y="399"/>
                  </a:lnTo>
                  <a:lnTo>
                    <a:pt x="384" y="407"/>
                  </a:lnTo>
                  <a:lnTo>
                    <a:pt x="384" y="415"/>
                  </a:lnTo>
                  <a:lnTo>
                    <a:pt x="384" y="431"/>
                  </a:lnTo>
                  <a:lnTo>
                    <a:pt x="384" y="439"/>
                  </a:lnTo>
                  <a:lnTo>
                    <a:pt x="176" y="455"/>
                  </a:lnTo>
                  <a:lnTo>
                    <a:pt x="176" y="447"/>
                  </a:lnTo>
                  <a:close/>
                </a:path>
              </a:pathLst>
            </a:custGeom>
            <a:grpFill/>
            <a:ln w="9525" cap="rnd">
              <a:solidFill>
                <a:srgbClr val="000000"/>
              </a:solidFill>
              <a:prstDash val="solid"/>
              <a:round/>
              <a:headEnd/>
              <a:tailEnd/>
            </a:ln>
          </p:spPr>
          <p:txBody>
            <a:bodyPr/>
            <a:lstStyle/>
            <a:p>
              <a:pPr fontAlgn="base">
                <a:spcBef>
                  <a:spcPct val="0"/>
                </a:spcBef>
                <a:spcAft>
                  <a:spcPct val="0"/>
                </a:spcAft>
              </a:pPr>
              <a:endParaRPr lang="en-US" dirty="0">
                <a:solidFill>
                  <a:srgbClr val="000000"/>
                </a:solidFill>
              </a:endParaRPr>
            </a:p>
          </p:txBody>
        </p:sp>
      </p:grpSp>
      <p:grpSp>
        <p:nvGrpSpPr>
          <p:cNvPr id="26" name="Group 132"/>
          <p:cNvGrpSpPr>
            <a:grpSpLocks/>
          </p:cNvGrpSpPr>
          <p:nvPr/>
        </p:nvGrpSpPr>
        <p:grpSpPr bwMode="auto">
          <a:xfrm>
            <a:off x="5365750" y="2702213"/>
            <a:ext cx="508000" cy="898525"/>
            <a:chOff x="3380" y="1767"/>
            <a:chExt cx="320" cy="566"/>
          </a:xfrm>
          <a:gradFill>
            <a:gsLst>
              <a:gs pos="90000">
                <a:srgbClr val="FF0000"/>
              </a:gs>
              <a:gs pos="0">
                <a:schemeClr val="bg1">
                  <a:lumMod val="75000"/>
                </a:schemeClr>
              </a:gs>
            </a:gsLst>
            <a:lin ang="16200000" scaled="0"/>
          </a:gradFill>
        </p:grpSpPr>
        <p:sp>
          <p:nvSpPr>
            <p:cNvPr id="402562" name="Freeform 130"/>
            <p:cNvSpPr>
              <a:spLocks/>
            </p:cNvSpPr>
            <p:nvPr/>
          </p:nvSpPr>
          <p:spPr bwMode="auto">
            <a:xfrm>
              <a:off x="3380" y="1767"/>
              <a:ext cx="320" cy="566"/>
            </a:xfrm>
            <a:custGeom>
              <a:avLst/>
              <a:gdLst>
                <a:gd name="T0" fmla="*/ 231 w 320"/>
                <a:gd name="T1" fmla="*/ 542 h 566"/>
                <a:gd name="T2" fmla="*/ 255 w 320"/>
                <a:gd name="T3" fmla="*/ 551 h 566"/>
                <a:gd name="T4" fmla="*/ 264 w 320"/>
                <a:gd name="T5" fmla="*/ 542 h 566"/>
                <a:gd name="T6" fmla="*/ 255 w 320"/>
                <a:gd name="T7" fmla="*/ 519 h 566"/>
                <a:gd name="T8" fmla="*/ 288 w 320"/>
                <a:gd name="T9" fmla="*/ 511 h 566"/>
                <a:gd name="T10" fmla="*/ 279 w 320"/>
                <a:gd name="T11" fmla="*/ 495 h 566"/>
                <a:gd name="T12" fmla="*/ 288 w 320"/>
                <a:gd name="T13" fmla="*/ 479 h 566"/>
                <a:gd name="T14" fmla="*/ 288 w 320"/>
                <a:gd name="T15" fmla="*/ 463 h 566"/>
                <a:gd name="T16" fmla="*/ 296 w 320"/>
                <a:gd name="T17" fmla="*/ 455 h 566"/>
                <a:gd name="T18" fmla="*/ 296 w 320"/>
                <a:gd name="T19" fmla="*/ 431 h 566"/>
                <a:gd name="T20" fmla="*/ 312 w 320"/>
                <a:gd name="T21" fmla="*/ 399 h 566"/>
                <a:gd name="T22" fmla="*/ 320 w 320"/>
                <a:gd name="T23" fmla="*/ 383 h 566"/>
                <a:gd name="T24" fmla="*/ 320 w 320"/>
                <a:gd name="T25" fmla="*/ 359 h 566"/>
                <a:gd name="T26" fmla="*/ 312 w 320"/>
                <a:gd name="T27" fmla="*/ 343 h 566"/>
                <a:gd name="T28" fmla="*/ 312 w 320"/>
                <a:gd name="T29" fmla="*/ 319 h 566"/>
                <a:gd name="T30" fmla="*/ 296 w 320"/>
                <a:gd name="T31" fmla="*/ 72 h 566"/>
                <a:gd name="T32" fmla="*/ 279 w 320"/>
                <a:gd name="T33" fmla="*/ 56 h 566"/>
                <a:gd name="T34" fmla="*/ 279 w 320"/>
                <a:gd name="T35" fmla="*/ 40 h 566"/>
                <a:gd name="T36" fmla="*/ 264 w 320"/>
                <a:gd name="T37" fmla="*/ 16 h 566"/>
                <a:gd name="T38" fmla="*/ 264 w 320"/>
                <a:gd name="T39" fmla="*/ 0 h 566"/>
                <a:gd name="T40" fmla="*/ 64 w 320"/>
                <a:gd name="T41" fmla="*/ 16 h 566"/>
                <a:gd name="T42" fmla="*/ 72 w 320"/>
                <a:gd name="T43" fmla="*/ 40 h 566"/>
                <a:gd name="T44" fmla="*/ 88 w 320"/>
                <a:gd name="T45" fmla="*/ 48 h 566"/>
                <a:gd name="T46" fmla="*/ 96 w 320"/>
                <a:gd name="T47" fmla="*/ 64 h 566"/>
                <a:gd name="T48" fmla="*/ 88 w 320"/>
                <a:gd name="T49" fmla="*/ 88 h 566"/>
                <a:gd name="T50" fmla="*/ 80 w 320"/>
                <a:gd name="T51" fmla="*/ 96 h 566"/>
                <a:gd name="T52" fmla="*/ 80 w 320"/>
                <a:gd name="T53" fmla="*/ 112 h 566"/>
                <a:gd name="T54" fmla="*/ 64 w 320"/>
                <a:gd name="T55" fmla="*/ 120 h 566"/>
                <a:gd name="T56" fmla="*/ 32 w 320"/>
                <a:gd name="T57" fmla="*/ 128 h 566"/>
                <a:gd name="T58" fmla="*/ 32 w 320"/>
                <a:gd name="T59" fmla="*/ 152 h 566"/>
                <a:gd name="T60" fmla="*/ 40 w 320"/>
                <a:gd name="T61" fmla="*/ 176 h 566"/>
                <a:gd name="T62" fmla="*/ 32 w 320"/>
                <a:gd name="T63" fmla="*/ 192 h 566"/>
                <a:gd name="T64" fmla="*/ 24 w 320"/>
                <a:gd name="T65" fmla="*/ 207 h 566"/>
                <a:gd name="T66" fmla="*/ 8 w 320"/>
                <a:gd name="T67" fmla="*/ 223 h 566"/>
                <a:gd name="T68" fmla="*/ 8 w 320"/>
                <a:gd name="T69" fmla="*/ 231 h 566"/>
                <a:gd name="T70" fmla="*/ 0 w 320"/>
                <a:gd name="T71" fmla="*/ 247 h 566"/>
                <a:gd name="T72" fmla="*/ 24 w 320"/>
                <a:gd name="T73" fmla="*/ 311 h 566"/>
                <a:gd name="T74" fmla="*/ 72 w 320"/>
                <a:gd name="T75" fmla="*/ 343 h 566"/>
                <a:gd name="T76" fmla="*/ 88 w 320"/>
                <a:gd name="T77" fmla="*/ 383 h 566"/>
                <a:gd name="T78" fmla="*/ 104 w 320"/>
                <a:gd name="T79" fmla="*/ 375 h 566"/>
                <a:gd name="T80" fmla="*/ 120 w 320"/>
                <a:gd name="T81" fmla="*/ 391 h 566"/>
                <a:gd name="T82" fmla="*/ 112 w 320"/>
                <a:gd name="T83" fmla="*/ 423 h 566"/>
                <a:gd name="T84" fmla="*/ 104 w 320"/>
                <a:gd name="T85" fmla="*/ 447 h 566"/>
                <a:gd name="T86" fmla="*/ 136 w 320"/>
                <a:gd name="T87" fmla="*/ 471 h 566"/>
                <a:gd name="T88" fmla="*/ 152 w 320"/>
                <a:gd name="T89" fmla="*/ 479 h 566"/>
                <a:gd name="T90" fmla="*/ 176 w 320"/>
                <a:gd name="T91" fmla="*/ 495 h 566"/>
                <a:gd name="T92" fmla="*/ 184 w 320"/>
                <a:gd name="T93" fmla="*/ 527 h 566"/>
                <a:gd name="T94" fmla="*/ 176 w 320"/>
                <a:gd name="T95" fmla="*/ 542 h 566"/>
                <a:gd name="T96" fmla="*/ 192 w 320"/>
                <a:gd name="T97" fmla="*/ 559 h 566"/>
                <a:gd name="T98" fmla="*/ 192 w 320"/>
                <a:gd name="T99" fmla="*/ 559 h 566"/>
                <a:gd name="T100" fmla="*/ 200 w 320"/>
                <a:gd name="T101" fmla="*/ 551 h 566"/>
                <a:gd name="T102" fmla="*/ 207 w 320"/>
                <a:gd name="T103" fmla="*/ 551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20" h="566">
                  <a:moveTo>
                    <a:pt x="216" y="542"/>
                  </a:moveTo>
                  <a:lnTo>
                    <a:pt x="231" y="542"/>
                  </a:lnTo>
                  <a:lnTo>
                    <a:pt x="240" y="542"/>
                  </a:lnTo>
                  <a:lnTo>
                    <a:pt x="255" y="551"/>
                  </a:lnTo>
                  <a:lnTo>
                    <a:pt x="264" y="551"/>
                  </a:lnTo>
                  <a:lnTo>
                    <a:pt x="264" y="542"/>
                  </a:lnTo>
                  <a:lnTo>
                    <a:pt x="255" y="535"/>
                  </a:lnTo>
                  <a:lnTo>
                    <a:pt x="255" y="519"/>
                  </a:lnTo>
                  <a:lnTo>
                    <a:pt x="272" y="511"/>
                  </a:lnTo>
                  <a:lnTo>
                    <a:pt x="288" y="511"/>
                  </a:lnTo>
                  <a:lnTo>
                    <a:pt x="288" y="503"/>
                  </a:lnTo>
                  <a:lnTo>
                    <a:pt x="279" y="495"/>
                  </a:lnTo>
                  <a:lnTo>
                    <a:pt x="288" y="487"/>
                  </a:lnTo>
                  <a:lnTo>
                    <a:pt x="288" y="479"/>
                  </a:lnTo>
                  <a:lnTo>
                    <a:pt x="288" y="471"/>
                  </a:lnTo>
                  <a:lnTo>
                    <a:pt x="288" y="463"/>
                  </a:lnTo>
                  <a:lnTo>
                    <a:pt x="288" y="455"/>
                  </a:lnTo>
                  <a:lnTo>
                    <a:pt x="296" y="455"/>
                  </a:lnTo>
                  <a:lnTo>
                    <a:pt x="296" y="447"/>
                  </a:lnTo>
                  <a:lnTo>
                    <a:pt x="296" y="431"/>
                  </a:lnTo>
                  <a:lnTo>
                    <a:pt x="303" y="423"/>
                  </a:lnTo>
                  <a:lnTo>
                    <a:pt x="312" y="399"/>
                  </a:lnTo>
                  <a:lnTo>
                    <a:pt x="320" y="391"/>
                  </a:lnTo>
                  <a:lnTo>
                    <a:pt x="320" y="383"/>
                  </a:lnTo>
                  <a:lnTo>
                    <a:pt x="320" y="375"/>
                  </a:lnTo>
                  <a:lnTo>
                    <a:pt x="320" y="359"/>
                  </a:lnTo>
                  <a:lnTo>
                    <a:pt x="320" y="343"/>
                  </a:lnTo>
                  <a:lnTo>
                    <a:pt x="312" y="343"/>
                  </a:lnTo>
                  <a:lnTo>
                    <a:pt x="312" y="335"/>
                  </a:lnTo>
                  <a:lnTo>
                    <a:pt x="312" y="319"/>
                  </a:lnTo>
                  <a:lnTo>
                    <a:pt x="312" y="311"/>
                  </a:lnTo>
                  <a:lnTo>
                    <a:pt x="296" y="72"/>
                  </a:lnTo>
                  <a:lnTo>
                    <a:pt x="288" y="72"/>
                  </a:lnTo>
                  <a:lnTo>
                    <a:pt x="279" y="56"/>
                  </a:lnTo>
                  <a:lnTo>
                    <a:pt x="279" y="48"/>
                  </a:lnTo>
                  <a:lnTo>
                    <a:pt x="279" y="40"/>
                  </a:lnTo>
                  <a:lnTo>
                    <a:pt x="264" y="32"/>
                  </a:lnTo>
                  <a:lnTo>
                    <a:pt x="264" y="16"/>
                  </a:lnTo>
                  <a:lnTo>
                    <a:pt x="264" y="8"/>
                  </a:lnTo>
                  <a:lnTo>
                    <a:pt x="264" y="0"/>
                  </a:lnTo>
                  <a:lnTo>
                    <a:pt x="56" y="16"/>
                  </a:lnTo>
                  <a:lnTo>
                    <a:pt x="64" y="16"/>
                  </a:lnTo>
                  <a:lnTo>
                    <a:pt x="72" y="32"/>
                  </a:lnTo>
                  <a:lnTo>
                    <a:pt x="72" y="40"/>
                  </a:lnTo>
                  <a:lnTo>
                    <a:pt x="80" y="40"/>
                  </a:lnTo>
                  <a:lnTo>
                    <a:pt x="88" y="48"/>
                  </a:lnTo>
                  <a:lnTo>
                    <a:pt x="96" y="48"/>
                  </a:lnTo>
                  <a:lnTo>
                    <a:pt x="96" y="64"/>
                  </a:lnTo>
                  <a:lnTo>
                    <a:pt x="96" y="72"/>
                  </a:lnTo>
                  <a:lnTo>
                    <a:pt x="88" y="88"/>
                  </a:lnTo>
                  <a:lnTo>
                    <a:pt x="80" y="88"/>
                  </a:lnTo>
                  <a:lnTo>
                    <a:pt x="80" y="96"/>
                  </a:lnTo>
                  <a:lnTo>
                    <a:pt x="80" y="104"/>
                  </a:lnTo>
                  <a:lnTo>
                    <a:pt x="80" y="112"/>
                  </a:lnTo>
                  <a:lnTo>
                    <a:pt x="64" y="112"/>
                  </a:lnTo>
                  <a:lnTo>
                    <a:pt x="64" y="120"/>
                  </a:lnTo>
                  <a:lnTo>
                    <a:pt x="48" y="120"/>
                  </a:lnTo>
                  <a:lnTo>
                    <a:pt x="32" y="128"/>
                  </a:lnTo>
                  <a:lnTo>
                    <a:pt x="32" y="144"/>
                  </a:lnTo>
                  <a:lnTo>
                    <a:pt x="32" y="152"/>
                  </a:lnTo>
                  <a:lnTo>
                    <a:pt x="40" y="168"/>
                  </a:lnTo>
                  <a:lnTo>
                    <a:pt x="40" y="176"/>
                  </a:lnTo>
                  <a:lnTo>
                    <a:pt x="32" y="183"/>
                  </a:lnTo>
                  <a:lnTo>
                    <a:pt x="32" y="192"/>
                  </a:lnTo>
                  <a:lnTo>
                    <a:pt x="32" y="199"/>
                  </a:lnTo>
                  <a:lnTo>
                    <a:pt x="24" y="207"/>
                  </a:lnTo>
                  <a:lnTo>
                    <a:pt x="8" y="207"/>
                  </a:lnTo>
                  <a:lnTo>
                    <a:pt x="8" y="223"/>
                  </a:lnTo>
                  <a:lnTo>
                    <a:pt x="16" y="223"/>
                  </a:lnTo>
                  <a:lnTo>
                    <a:pt x="8" y="231"/>
                  </a:lnTo>
                  <a:lnTo>
                    <a:pt x="8" y="239"/>
                  </a:lnTo>
                  <a:lnTo>
                    <a:pt x="0" y="247"/>
                  </a:lnTo>
                  <a:lnTo>
                    <a:pt x="0" y="271"/>
                  </a:lnTo>
                  <a:lnTo>
                    <a:pt x="24" y="311"/>
                  </a:lnTo>
                  <a:lnTo>
                    <a:pt x="56" y="335"/>
                  </a:lnTo>
                  <a:lnTo>
                    <a:pt x="72" y="343"/>
                  </a:lnTo>
                  <a:lnTo>
                    <a:pt x="72" y="383"/>
                  </a:lnTo>
                  <a:lnTo>
                    <a:pt x="88" y="383"/>
                  </a:lnTo>
                  <a:lnTo>
                    <a:pt x="88" y="367"/>
                  </a:lnTo>
                  <a:lnTo>
                    <a:pt x="104" y="375"/>
                  </a:lnTo>
                  <a:lnTo>
                    <a:pt x="120" y="383"/>
                  </a:lnTo>
                  <a:lnTo>
                    <a:pt x="120" y="391"/>
                  </a:lnTo>
                  <a:lnTo>
                    <a:pt x="112" y="407"/>
                  </a:lnTo>
                  <a:lnTo>
                    <a:pt x="112" y="423"/>
                  </a:lnTo>
                  <a:lnTo>
                    <a:pt x="104" y="431"/>
                  </a:lnTo>
                  <a:lnTo>
                    <a:pt x="104" y="447"/>
                  </a:lnTo>
                  <a:lnTo>
                    <a:pt x="112" y="463"/>
                  </a:lnTo>
                  <a:lnTo>
                    <a:pt x="136" y="471"/>
                  </a:lnTo>
                  <a:lnTo>
                    <a:pt x="136" y="479"/>
                  </a:lnTo>
                  <a:lnTo>
                    <a:pt x="152" y="479"/>
                  </a:lnTo>
                  <a:lnTo>
                    <a:pt x="160" y="487"/>
                  </a:lnTo>
                  <a:lnTo>
                    <a:pt x="176" y="495"/>
                  </a:lnTo>
                  <a:lnTo>
                    <a:pt x="176" y="511"/>
                  </a:lnTo>
                  <a:lnTo>
                    <a:pt x="184" y="527"/>
                  </a:lnTo>
                  <a:lnTo>
                    <a:pt x="176" y="535"/>
                  </a:lnTo>
                  <a:lnTo>
                    <a:pt x="176" y="542"/>
                  </a:lnTo>
                  <a:lnTo>
                    <a:pt x="184" y="551"/>
                  </a:lnTo>
                  <a:lnTo>
                    <a:pt x="192" y="559"/>
                  </a:lnTo>
                  <a:lnTo>
                    <a:pt x="192" y="566"/>
                  </a:lnTo>
                  <a:lnTo>
                    <a:pt x="192" y="559"/>
                  </a:lnTo>
                  <a:lnTo>
                    <a:pt x="192" y="551"/>
                  </a:lnTo>
                  <a:lnTo>
                    <a:pt x="200" y="551"/>
                  </a:lnTo>
                  <a:lnTo>
                    <a:pt x="200" y="559"/>
                  </a:lnTo>
                  <a:lnTo>
                    <a:pt x="207" y="551"/>
                  </a:lnTo>
                  <a:lnTo>
                    <a:pt x="216" y="5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FF0000"/>
                </a:solidFill>
              </a:endParaRPr>
            </a:p>
          </p:txBody>
        </p:sp>
        <p:sp>
          <p:nvSpPr>
            <p:cNvPr id="402563" name="Freeform 131"/>
            <p:cNvSpPr>
              <a:spLocks/>
            </p:cNvSpPr>
            <p:nvPr/>
          </p:nvSpPr>
          <p:spPr bwMode="auto">
            <a:xfrm>
              <a:off x="3380" y="1767"/>
              <a:ext cx="320" cy="566"/>
            </a:xfrm>
            <a:custGeom>
              <a:avLst/>
              <a:gdLst>
                <a:gd name="T0" fmla="*/ 231 w 320"/>
                <a:gd name="T1" fmla="*/ 542 h 566"/>
                <a:gd name="T2" fmla="*/ 255 w 320"/>
                <a:gd name="T3" fmla="*/ 551 h 566"/>
                <a:gd name="T4" fmla="*/ 264 w 320"/>
                <a:gd name="T5" fmla="*/ 542 h 566"/>
                <a:gd name="T6" fmla="*/ 255 w 320"/>
                <a:gd name="T7" fmla="*/ 519 h 566"/>
                <a:gd name="T8" fmla="*/ 288 w 320"/>
                <a:gd name="T9" fmla="*/ 511 h 566"/>
                <a:gd name="T10" fmla="*/ 279 w 320"/>
                <a:gd name="T11" fmla="*/ 495 h 566"/>
                <a:gd name="T12" fmla="*/ 288 w 320"/>
                <a:gd name="T13" fmla="*/ 479 h 566"/>
                <a:gd name="T14" fmla="*/ 288 w 320"/>
                <a:gd name="T15" fmla="*/ 463 h 566"/>
                <a:gd name="T16" fmla="*/ 296 w 320"/>
                <a:gd name="T17" fmla="*/ 455 h 566"/>
                <a:gd name="T18" fmla="*/ 296 w 320"/>
                <a:gd name="T19" fmla="*/ 431 h 566"/>
                <a:gd name="T20" fmla="*/ 312 w 320"/>
                <a:gd name="T21" fmla="*/ 399 h 566"/>
                <a:gd name="T22" fmla="*/ 320 w 320"/>
                <a:gd name="T23" fmla="*/ 383 h 566"/>
                <a:gd name="T24" fmla="*/ 320 w 320"/>
                <a:gd name="T25" fmla="*/ 359 h 566"/>
                <a:gd name="T26" fmla="*/ 312 w 320"/>
                <a:gd name="T27" fmla="*/ 343 h 566"/>
                <a:gd name="T28" fmla="*/ 312 w 320"/>
                <a:gd name="T29" fmla="*/ 319 h 566"/>
                <a:gd name="T30" fmla="*/ 296 w 320"/>
                <a:gd name="T31" fmla="*/ 72 h 566"/>
                <a:gd name="T32" fmla="*/ 279 w 320"/>
                <a:gd name="T33" fmla="*/ 56 h 566"/>
                <a:gd name="T34" fmla="*/ 279 w 320"/>
                <a:gd name="T35" fmla="*/ 40 h 566"/>
                <a:gd name="T36" fmla="*/ 264 w 320"/>
                <a:gd name="T37" fmla="*/ 16 h 566"/>
                <a:gd name="T38" fmla="*/ 264 w 320"/>
                <a:gd name="T39" fmla="*/ 0 h 566"/>
                <a:gd name="T40" fmla="*/ 64 w 320"/>
                <a:gd name="T41" fmla="*/ 16 h 566"/>
                <a:gd name="T42" fmla="*/ 72 w 320"/>
                <a:gd name="T43" fmla="*/ 40 h 566"/>
                <a:gd name="T44" fmla="*/ 88 w 320"/>
                <a:gd name="T45" fmla="*/ 48 h 566"/>
                <a:gd name="T46" fmla="*/ 96 w 320"/>
                <a:gd name="T47" fmla="*/ 64 h 566"/>
                <a:gd name="T48" fmla="*/ 88 w 320"/>
                <a:gd name="T49" fmla="*/ 88 h 566"/>
                <a:gd name="T50" fmla="*/ 80 w 320"/>
                <a:gd name="T51" fmla="*/ 96 h 566"/>
                <a:gd name="T52" fmla="*/ 80 w 320"/>
                <a:gd name="T53" fmla="*/ 112 h 566"/>
                <a:gd name="T54" fmla="*/ 64 w 320"/>
                <a:gd name="T55" fmla="*/ 120 h 566"/>
                <a:gd name="T56" fmla="*/ 32 w 320"/>
                <a:gd name="T57" fmla="*/ 128 h 566"/>
                <a:gd name="T58" fmla="*/ 32 w 320"/>
                <a:gd name="T59" fmla="*/ 152 h 566"/>
                <a:gd name="T60" fmla="*/ 40 w 320"/>
                <a:gd name="T61" fmla="*/ 176 h 566"/>
                <a:gd name="T62" fmla="*/ 32 w 320"/>
                <a:gd name="T63" fmla="*/ 192 h 566"/>
                <a:gd name="T64" fmla="*/ 24 w 320"/>
                <a:gd name="T65" fmla="*/ 207 h 566"/>
                <a:gd name="T66" fmla="*/ 8 w 320"/>
                <a:gd name="T67" fmla="*/ 223 h 566"/>
                <a:gd name="T68" fmla="*/ 8 w 320"/>
                <a:gd name="T69" fmla="*/ 231 h 566"/>
                <a:gd name="T70" fmla="*/ 0 w 320"/>
                <a:gd name="T71" fmla="*/ 247 h 566"/>
                <a:gd name="T72" fmla="*/ 24 w 320"/>
                <a:gd name="T73" fmla="*/ 311 h 566"/>
                <a:gd name="T74" fmla="*/ 72 w 320"/>
                <a:gd name="T75" fmla="*/ 343 h 566"/>
                <a:gd name="T76" fmla="*/ 88 w 320"/>
                <a:gd name="T77" fmla="*/ 383 h 566"/>
                <a:gd name="T78" fmla="*/ 104 w 320"/>
                <a:gd name="T79" fmla="*/ 375 h 566"/>
                <a:gd name="T80" fmla="*/ 120 w 320"/>
                <a:gd name="T81" fmla="*/ 391 h 566"/>
                <a:gd name="T82" fmla="*/ 112 w 320"/>
                <a:gd name="T83" fmla="*/ 423 h 566"/>
                <a:gd name="T84" fmla="*/ 104 w 320"/>
                <a:gd name="T85" fmla="*/ 447 h 566"/>
                <a:gd name="T86" fmla="*/ 136 w 320"/>
                <a:gd name="T87" fmla="*/ 471 h 566"/>
                <a:gd name="T88" fmla="*/ 152 w 320"/>
                <a:gd name="T89" fmla="*/ 479 h 566"/>
                <a:gd name="T90" fmla="*/ 176 w 320"/>
                <a:gd name="T91" fmla="*/ 495 h 566"/>
                <a:gd name="T92" fmla="*/ 184 w 320"/>
                <a:gd name="T93" fmla="*/ 527 h 566"/>
                <a:gd name="T94" fmla="*/ 176 w 320"/>
                <a:gd name="T95" fmla="*/ 542 h 566"/>
                <a:gd name="T96" fmla="*/ 192 w 320"/>
                <a:gd name="T97" fmla="*/ 559 h 566"/>
                <a:gd name="T98" fmla="*/ 192 w 320"/>
                <a:gd name="T99" fmla="*/ 559 h 566"/>
                <a:gd name="T100" fmla="*/ 200 w 320"/>
                <a:gd name="T101" fmla="*/ 551 h 566"/>
                <a:gd name="T102" fmla="*/ 207 w 320"/>
                <a:gd name="T103" fmla="*/ 551 h 5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20" h="566">
                  <a:moveTo>
                    <a:pt x="216" y="542"/>
                  </a:moveTo>
                  <a:lnTo>
                    <a:pt x="231" y="542"/>
                  </a:lnTo>
                  <a:lnTo>
                    <a:pt x="240" y="542"/>
                  </a:lnTo>
                  <a:lnTo>
                    <a:pt x="255" y="551"/>
                  </a:lnTo>
                  <a:lnTo>
                    <a:pt x="264" y="551"/>
                  </a:lnTo>
                  <a:lnTo>
                    <a:pt x="264" y="542"/>
                  </a:lnTo>
                  <a:lnTo>
                    <a:pt x="255" y="535"/>
                  </a:lnTo>
                  <a:lnTo>
                    <a:pt x="255" y="519"/>
                  </a:lnTo>
                  <a:lnTo>
                    <a:pt x="272" y="511"/>
                  </a:lnTo>
                  <a:lnTo>
                    <a:pt x="288" y="511"/>
                  </a:lnTo>
                  <a:lnTo>
                    <a:pt x="288" y="503"/>
                  </a:lnTo>
                  <a:lnTo>
                    <a:pt x="279" y="495"/>
                  </a:lnTo>
                  <a:lnTo>
                    <a:pt x="288" y="487"/>
                  </a:lnTo>
                  <a:lnTo>
                    <a:pt x="288" y="479"/>
                  </a:lnTo>
                  <a:lnTo>
                    <a:pt x="288" y="471"/>
                  </a:lnTo>
                  <a:lnTo>
                    <a:pt x="288" y="463"/>
                  </a:lnTo>
                  <a:lnTo>
                    <a:pt x="288" y="455"/>
                  </a:lnTo>
                  <a:lnTo>
                    <a:pt x="296" y="455"/>
                  </a:lnTo>
                  <a:lnTo>
                    <a:pt x="296" y="447"/>
                  </a:lnTo>
                  <a:lnTo>
                    <a:pt x="296" y="431"/>
                  </a:lnTo>
                  <a:lnTo>
                    <a:pt x="303" y="423"/>
                  </a:lnTo>
                  <a:lnTo>
                    <a:pt x="312" y="399"/>
                  </a:lnTo>
                  <a:lnTo>
                    <a:pt x="320" y="391"/>
                  </a:lnTo>
                  <a:lnTo>
                    <a:pt x="320" y="383"/>
                  </a:lnTo>
                  <a:lnTo>
                    <a:pt x="320" y="375"/>
                  </a:lnTo>
                  <a:lnTo>
                    <a:pt x="320" y="359"/>
                  </a:lnTo>
                  <a:lnTo>
                    <a:pt x="320" y="343"/>
                  </a:lnTo>
                  <a:lnTo>
                    <a:pt x="312" y="343"/>
                  </a:lnTo>
                  <a:lnTo>
                    <a:pt x="312" y="335"/>
                  </a:lnTo>
                  <a:lnTo>
                    <a:pt x="312" y="319"/>
                  </a:lnTo>
                  <a:lnTo>
                    <a:pt x="312" y="311"/>
                  </a:lnTo>
                  <a:lnTo>
                    <a:pt x="296" y="72"/>
                  </a:lnTo>
                  <a:lnTo>
                    <a:pt x="288" y="72"/>
                  </a:lnTo>
                  <a:lnTo>
                    <a:pt x="279" y="56"/>
                  </a:lnTo>
                  <a:lnTo>
                    <a:pt x="279" y="48"/>
                  </a:lnTo>
                  <a:lnTo>
                    <a:pt x="279" y="40"/>
                  </a:lnTo>
                  <a:lnTo>
                    <a:pt x="264" y="32"/>
                  </a:lnTo>
                  <a:lnTo>
                    <a:pt x="264" y="16"/>
                  </a:lnTo>
                  <a:lnTo>
                    <a:pt x="264" y="8"/>
                  </a:lnTo>
                  <a:lnTo>
                    <a:pt x="264" y="0"/>
                  </a:lnTo>
                  <a:lnTo>
                    <a:pt x="56" y="16"/>
                  </a:lnTo>
                  <a:lnTo>
                    <a:pt x="64" y="16"/>
                  </a:lnTo>
                  <a:lnTo>
                    <a:pt x="72" y="32"/>
                  </a:lnTo>
                  <a:lnTo>
                    <a:pt x="72" y="40"/>
                  </a:lnTo>
                  <a:lnTo>
                    <a:pt x="80" y="40"/>
                  </a:lnTo>
                  <a:lnTo>
                    <a:pt x="88" y="48"/>
                  </a:lnTo>
                  <a:lnTo>
                    <a:pt x="96" y="48"/>
                  </a:lnTo>
                  <a:lnTo>
                    <a:pt x="96" y="64"/>
                  </a:lnTo>
                  <a:lnTo>
                    <a:pt x="96" y="72"/>
                  </a:lnTo>
                  <a:lnTo>
                    <a:pt x="88" y="88"/>
                  </a:lnTo>
                  <a:lnTo>
                    <a:pt x="80" y="88"/>
                  </a:lnTo>
                  <a:lnTo>
                    <a:pt x="80" y="96"/>
                  </a:lnTo>
                  <a:lnTo>
                    <a:pt x="80" y="104"/>
                  </a:lnTo>
                  <a:lnTo>
                    <a:pt x="80" y="112"/>
                  </a:lnTo>
                  <a:lnTo>
                    <a:pt x="64" y="112"/>
                  </a:lnTo>
                  <a:lnTo>
                    <a:pt x="64" y="120"/>
                  </a:lnTo>
                  <a:lnTo>
                    <a:pt x="48" y="120"/>
                  </a:lnTo>
                  <a:lnTo>
                    <a:pt x="32" y="128"/>
                  </a:lnTo>
                  <a:lnTo>
                    <a:pt x="32" y="144"/>
                  </a:lnTo>
                  <a:lnTo>
                    <a:pt x="32" y="152"/>
                  </a:lnTo>
                  <a:lnTo>
                    <a:pt x="40" y="168"/>
                  </a:lnTo>
                  <a:lnTo>
                    <a:pt x="40" y="176"/>
                  </a:lnTo>
                  <a:lnTo>
                    <a:pt x="32" y="183"/>
                  </a:lnTo>
                  <a:lnTo>
                    <a:pt x="32" y="192"/>
                  </a:lnTo>
                  <a:lnTo>
                    <a:pt x="32" y="199"/>
                  </a:lnTo>
                  <a:lnTo>
                    <a:pt x="24" y="207"/>
                  </a:lnTo>
                  <a:lnTo>
                    <a:pt x="8" y="207"/>
                  </a:lnTo>
                  <a:lnTo>
                    <a:pt x="8" y="223"/>
                  </a:lnTo>
                  <a:lnTo>
                    <a:pt x="16" y="223"/>
                  </a:lnTo>
                  <a:lnTo>
                    <a:pt x="8" y="231"/>
                  </a:lnTo>
                  <a:lnTo>
                    <a:pt x="8" y="239"/>
                  </a:lnTo>
                  <a:lnTo>
                    <a:pt x="0" y="247"/>
                  </a:lnTo>
                  <a:lnTo>
                    <a:pt x="0" y="271"/>
                  </a:lnTo>
                  <a:lnTo>
                    <a:pt x="24" y="311"/>
                  </a:lnTo>
                  <a:lnTo>
                    <a:pt x="56" y="335"/>
                  </a:lnTo>
                  <a:lnTo>
                    <a:pt x="72" y="343"/>
                  </a:lnTo>
                  <a:lnTo>
                    <a:pt x="72" y="383"/>
                  </a:lnTo>
                  <a:lnTo>
                    <a:pt x="88" y="383"/>
                  </a:lnTo>
                  <a:lnTo>
                    <a:pt x="88" y="367"/>
                  </a:lnTo>
                  <a:lnTo>
                    <a:pt x="104" y="375"/>
                  </a:lnTo>
                  <a:lnTo>
                    <a:pt x="120" y="383"/>
                  </a:lnTo>
                  <a:lnTo>
                    <a:pt x="120" y="391"/>
                  </a:lnTo>
                  <a:lnTo>
                    <a:pt x="112" y="407"/>
                  </a:lnTo>
                  <a:lnTo>
                    <a:pt x="112" y="423"/>
                  </a:lnTo>
                  <a:lnTo>
                    <a:pt x="104" y="431"/>
                  </a:lnTo>
                  <a:lnTo>
                    <a:pt x="104" y="447"/>
                  </a:lnTo>
                  <a:lnTo>
                    <a:pt x="112" y="463"/>
                  </a:lnTo>
                  <a:lnTo>
                    <a:pt x="136" y="471"/>
                  </a:lnTo>
                  <a:lnTo>
                    <a:pt x="136" y="479"/>
                  </a:lnTo>
                  <a:lnTo>
                    <a:pt x="152" y="479"/>
                  </a:lnTo>
                  <a:lnTo>
                    <a:pt x="160" y="487"/>
                  </a:lnTo>
                  <a:lnTo>
                    <a:pt x="176" y="495"/>
                  </a:lnTo>
                  <a:lnTo>
                    <a:pt x="176" y="511"/>
                  </a:lnTo>
                  <a:lnTo>
                    <a:pt x="184" y="527"/>
                  </a:lnTo>
                  <a:lnTo>
                    <a:pt x="176" y="535"/>
                  </a:lnTo>
                  <a:lnTo>
                    <a:pt x="176" y="542"/>
                  </a:lnTo>
                  <a:lnTo>
                    <a:pt x="184" y="551"/>
                  </a:lnTo>
                  <a:lnTo>
                    <a:pt x="192" y="559"/>
                  </a:lnTo>
                  <a:lnTo>
                    <a:pt x="192" y="566"/>
                  </a:lnTo>
                  <a:lnTo>
                    <a:pt x="192" y="559"/>
                  </a:lnTo>
                  <a:lnTo>
                    <a:pt x="192" y="551"/>
                  </a:lnTo>
                  <a:lnTo>
                    <a:pt x="200" y="551"/>
                  </a:lnTo>
                  <a:lnTo>
                    <a:pt x="200" y="559"/>
                  </a:lnTo>
                  <a:lnTo>
                    <a:pt x="207" y="551"/>
                  </a:lnTo>
                  <a:lnTo>
                    <a:pt x="216" y="542"/>
                  </a:lnTo>
                  <a:close/>
                </a:path>
              </a:pathLst>
            </a:custGeom>
            <a:grpFill/>
            <a:ln w="9525" cap="rnd">
              <a:solidFill>
                <a:srgbClr val="000000"/>
              </a:solidFill>
              <a:prstDash val="solid"/>
              <a:round/>
              <a:headEnd/>
              <a:tailEnd/>
            </a:ln>
          </p:spPr>
          <p:txBody>
            <a:bodyPr/>
            <a:lstStyle/>
            <a:p>
              <a:pPr fontAlgn="base">
                <a:spcBef>
                  <a:spcPct val="0"/>
                </a:spcBef>
                <a:spcAft>
                  <a:spcPct val="0"/>
                </a:spcAft>
              </a:pPr>
              <a:endParaRPr lang="en-US" dirty="0">
                <a:solidFill>
                  <a:srgbClr val="FF0000"/>
                </a:solidFill>
              </a:endParaRPr>
            </a:p>
          </p:txBody>
        </p:sp>
      </p:grpSp>
      <p:grpSp>
        <p:nvGrpSpPr>
          <p:cNvPr id="27" name="Group 135"/>
          <p:cNvGrpSpPr>
            <a:grpSpLocks/>
          </p:cNvGrpSpPr>
          <p:nvPr/>
        </p:nvGrpSpPr>
        <p:grpSpPr bwMode="auto">
          <a:xfrm>
            <a:off x="5911850" y="2132300"/>
            <a:ext cx="482600" cy="671513"/>
            <a:chOff x="3724" y="1408"/>
            <a:chExt cx="304" cy="423"/>
          </a:xfrm>
          <a:solidFill>
            <a:schemeClr val="bg1"/>
          </a:solidFill>
        </p:grpSpPr>
        <p:sp>
          <p:nvSpPr>
            <p:cNvPr id="402565" name="Freeform 133"/>
            <p:cNvSpPr>
              <a:spLocks/>
            </p:cNvSpPr>
            <p:nvPr/>
          </p:nvSpPr>
          <p:spPr bwMode="auto">
            <a:xfrm>
              <a:off x="3724" y="1408"/>
              <a:ext cx="304" cy="423"/>
            </a:xfrm>
            <a:custGeom>
              <a:avLst/>
              <a:gdLst>
                <a:gd name="T0" fmla="*/ 247 w 304"/>
                <a:gd name="T1" fmla="*/ 391 h 423"/>
                <a:gd name="T2" fmla="*/ 264 w 304"/>
                <a:gd name="T3" fmla="*/ 367 h 423"/>
                <a:gd name="T4" fmla="*/ 264 w 304"/>
                <a:gd name="T5" fmla="*/ 343 h 423"/>
                <a:gd name="T6" fmla="*/ 280 w 304"/>
                <a:gd name="T7" fmla="*/ 335 h 423"/>
                <a:gd name="T8" fmla="*/ 288 w 304"/>
                <a:gd name="T9" fmla="*/ 319 h 423"/>
                <a:gd name="T10" fmla="*/ 288 w 304"/>
                <a:gd name="T11" fmla="*/ 303 h 423"/>
                <a:gd name="T12" fmla="*/ 295 w 304"/>
                <a:gd name="T13" fmla="*/ 295 h 423"/>
                <a:gd name="T14" fmla="*/ 304 w 304"/>
                <a:gd name="T15" fmla="*/ 295 h 423"/>
                <a:gd name="T16" fmla="*/ 295 w 304"/>
                <a:gd name="T17" fmla="*/ 199 h 423"/>
                <a:gd name="T18" fmla="*/ 264 w 304"/>
                <a:gd name="T19" fmla="*/ 159 h 423"/>
                <a:gd name="T20" fmla="*/ 247 w 304"/>
                <a:gd name="T21" fmla="*/ 168 h 423"/>
                <a:gd name="T22" fmla="*/ 232 w 304"/>
                <a:gd name="T23" fmla="*/ 175 h 423"/>
                <a:gd name="T24" fmla="*/ 223 w 304"/>
                <a:gd name="T25" fmla="*/ 199 h 423"/>
                <a:gd name="T26" fmla="*/ 216 w 304"/>
                <a:gd name="T27" fmla="*/ 207 h 423"/>
                <a:gd name="T28" fmla="*/ 208 w 304"/>
                <a:gd name="T29" fmla="*/ 215 h 423"/>
                <a:gd name="T30" fmla="*/ 192 w 304"/>
                <a:gd name="T31" fmla="*/ 207 h 423"/>
                <a:gd name="T32" fmla="*/ 192 w 304"/>
                <a:gd name="T33" fmla="*/ 175 h 423"/>
                <a:gd name="T34" fmla="*/ 208 w 304"/>
                <a:gd name="T35" fmla="*/ 168 h 423"/>
                <a:gd name="T36" fmla="*/ 223 w 304"/>
                <a:gd name="T37" fmla="*/ 135 h 423"/>
                <a:gd name="T38" fmla="*/ 223 w 304"/>
                <a:gd name="T39" fmla="*/ 104 h 423"/>
                <a:gd name="T40" fmla="*/ 216 w 304"/>
                <a:gd name="T41" fmla="*/ 80 h 423"/>
                <a:gd name="T42" fmla="*/ 208 w 304"/>
                <a:gd name="T43" fmla="*/ 64 h 423"/>
                <a:gd name="T44" fmla="*/ 223 w 304"/>
                <a:gd name="T45" fmla="*/ 64 h 423"/>
                <a:gd name="T46" fmla="*/ 199 w 304"/>
                <a:gd name="T47" fmla="*/ 40 h 423"/>
                <a:gd name="T48" fmla="*/ 175 w 304"/>
                <a:gd name="T49" fmla="*/ 32 h 423"/>
                <a:gd name="T50" fmla="*/ 160 w 304"/>
                <a:gd name="T51" fmla="*/ 24 h 423"/>
                <a:gd name="T52" fmla="*/ 127 w 304"/>
                <a:gd name="T53" fmla="*/ 8 h 423"/>
                <a:gd name="T54" fmla="*/ 103 w 304"/>
                <a:gd name="T55" fmla="*/ 0 h 423"/>
                <a:gd name="T56" fmla="*/ 96 w 304"/>
                <a:gd name="T57" fmla="*/ 8 h 423"/>
                <a:gd name="T58" fmla="*/ 88 w 304"/>
                <a:gd name="T59" fmla="*/ 16 h 423"/>
                <a:gd name="T60" fmla="*/ 96 w 304"/>
                <a:gd name="T61" fmla="*/ 40 h 423"/>
                <a:gd name="T62" fmla="*/ 88 w 304"/>
                <a:gd name="T63" fmla="*/ 48 h 423"/>
                <a:gd name="T64" fmla="*/ 72 w 304"/>
                <a:gd name="T65" fmla="*/ 72 h 423"/>
                <a:gd name="T66" fmla="*/ 72 w 304"/>
                <a:gd name="T67" fmla="*/ 104 h 423"/>
                <a:gd name="T68" fmla="*/ 55 w 304"/>
                <a:gd name="T69" fmla="*/ 111 h 423"/>
                <a:gd name="T70" fmla="*/ 55 w 304"/>
                <a:gd name="T71" fmla="*/ 80 h 423"/>
                <a:gd name="T72" fmla="*/ 48 w 304"/>
                <a:gd name="T73" fmla="*/ 80 h 423"/>
                <a:gd name="T74" fmla="*/ 31 w 304"/>
                <a:gd name="T75" fmla="*/ 96 h 423"/>
                <a:gd name="T76" fmla="*/ 24 w 304"/>
                <a:gd name="T77" fmla="*/ 120 h 423"/>
                <a:gd name="T78" fmla="*/ 16 w 304"/>
                <a:gd name="T79" fmla="*/ 128 h 423"/>
                <a:gd name="T80" fmla="*/ 16 w 304"/>
                <a:gd name="T81" fmla="*/ 151 h 423"/>
                <a:gd name="T82" fmla="*/ 0 w 304"/>
                <a:gd name="T83" fmla="*/ 191 h 423"/>
                <a:gd name="T84" fmla="*/ 7 w 304"/>
                <a:gd name="T85" fmla="*/ 215 h 423"/>
                <a:gd name="T86" fmla="*/ 0 w 304"/>
                <a:gd name="T87" fmla="*/ 223 h 423"/>
                <a:gd name="T88" fmla="*/ 16 w 304"/>
                <a:gd name="T89" fmla="*/ 271 h 423"/>
                <a:gd name="T90" fmla="*/ 40 w 304"/>
                <a:gd name="T91" fmla="*/ 303 h 423"/>
                <a:gd name="T92" fmla="*/ 31 w 304"/>
                <a:gd name="T93" fmla="*/ 367 h 423"/>
                <a:gd name="T94" fmla="*/ 16 w 304"/>
                <a:gd name="T95" fmla="*/ 399 h 423"/>
                <a:gd name="T96" fmla="*/ 7 w 304"/>
                <a:gd name="T97" fmla="*/ 423 h 423"/>
                <a:gd name="T98" fmla="*/ 151 w 304"/>
                <a:gd name="T99" fmla="*/ 407 h 423"/>
                <a:gd name="T100" fmla="*/ 247 w 304"/>
                <a:gd name="T101" fmla="*/ 407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04" h="423">
                  <a:moveTo>
                    <a:pt x="247" y="399"/>
                  </a:moveTo>
                  <a:lnTo>
                    <a:pt x="247" y="391"/>
                  </a:lnTo>
                  <a:lnTo>
                    <a:pt x="264" y="375"/>
                  </a:lnTo>
                  <a:lnTo>
                    <a:pt x="264" y="367"/>
                  </a:lnTo>
                  <a:lnTo>
                    <a:pt x="264" y="359"/>
                  </a:lnTo>
                  <a:lnTo>
                    <a:pt x="264" y="343"/>
                  </a:lnTo>
                  <a:lnTo>
                    <a:pt x="271" y="335"/>
                  </a:lnTo>
                  <a:lnTo>
                    <a:pt x="280" y="335"/>
                  </a:lnTo>
                  <a:lnTo>
                    <a:pt x="288" y="327"/>
                  </a:lnTo>
                  <a:lnTo>
                    <a:pt x="288" y="319"/>
                  </a:lnTo>
                  <a:lnTo>
                    <a:pt x="288" y="311"/>
                  </a:lnTo>
                  <a:lnTo>
                    <a:pt x="288" y="303"/>
                  </a:lnTo>
                  <a:lnTo>
                    <a:pt x="288" y="295"/>
                  </a:lnTo>
                  <a:lnTo>
                    <a:pt x="295" y="295"/>
                  </a:lnTo>
                  <a:lnTo>
                    <a:pt x="304" y="303"/>
                  </a:lnTo>
                  <a:lnTo>
                    <a:pt x="304" y="295"/>
                  </a:lnTo>
                  <a:lnTo>
                    <a:pt x="304" y="263"/>
                  </a:lnTo>
                  <a:lnTo>
                    <a:pt x="295" y="199"/>
                  </a:lnTo>
                  <a:lnTo>
                    <a:pt x="271" y="159"/>
                  </a:lnTo>
                  <a:lnTo>
                    <a:pt x="264" y="159"/>
                  </a:lnTo>
                  <a:lnTo>
                    <a:pt x="256" y="159"/>
                  </a:lnTo>
                  <a:lnTo>
                    <a:pt x="247" y="168"/>
                  </a:lnTo>
                  <a:lnTo>
                    <a:pt x="240" y="168"/>
                  </a:lnTo>
                  <a:lnTo>
                    <a:pt x="232" y="175"/>
                  </a:lnTo>
                  <a:lnTo>
                    <a:pt x="232" y="183"/>
                  </a:lnTo>
                  <a:lnTo>
                    <a:pt x="223" y="199"/>
                  </a:lnTo>
                  <a:lnTo>
                    <a:pt x="216" y="199"/>
                  </a:lnTo>
                  <a:lnTo>
                    <a:pt x="216" y="207"/>
                  </a:lnTo>
                  <a:lnTo>
                    <a:pt x="216" y="215"/>
                  </a:lnTo>
                  <a:lnTo>
                    <a:pt x="208" y="215"/>
                  </a:lnTo>
                  <a:lnTo>
                    <a:pt x="199" y="207"/>
                  </a:lnTo>
                  <a:lnTo>
                    <a:pt x="192" y="207"/>
                  </a:lnTo>
                  <a:lnTo>
                    <a:pt x="192" y="191"/>
                  </a:lnTo>
                  <a:lnTo>
                    <a:pt x="192" y="175"/>
                  </a:lnTo>
                  <a:lnTo>
                    <a:pt x="199" y="175"/>
                  </a:lnTo>
                  <a:lnTo>
                    <a:pt x="208" y="168"/>
                  </a:lnTo>
                  <a:lnTo>
                    <a:pt x="216" y="144"/>
                  </a:lnTo>
                  <a:lnTo>
                    <a:pt x="223" y="135"/>
                  </a:lnTo>
                  <a:lnTo>
                    <a:pt x="223" y="128"/>
                  </a:lnTo>
                  <a:lnTo>
                    <a:pt x="223" y="104"/>
                  </a:lnTo>
                  <a:lnTo>
                    <a:pt x="223" y="96"/>
                  </a:lnTo>
                  <a:lnTo>
                    <a:pt x="216" y="80"/>
                  </a:lnTo>
                  <a:lnTo>
                    <a:pt x="208" y="72"/>
                  </a:lnTo>
                  <a:lnTo>
                    <a:pt x="208" y="64"/>
                  </a:lnTo>
                  <a:lnTo>
                    <a:pt x="216" y="64"/>
                  </a:lnTo>
                  <a:lnTo>
                    <a:pt x="223" y="64"/>
                  </a:lnTo>
                  <a:lnTo>
                    <a:pt x="216" y="56"/>
                  </a:lnTo>
                  <a:lnTo>
                    <a:pt x="199" y="40"/>
                  </a:lnTo>
                  <a:lnTo>
                    <a:pt x="192" y="40"/>
                  </a:lnTo>
                  <a:lnTo>
                    <a:pt x="175" y="32"/>
                  </a:lnTo>
                  <a:lnTo>
                    <a:pt x="168" y="24"/>
                  </a:lnTo>
                  <a:lnTo>
                    <a:pt x="160" y="24"/>
                  </a:lnTo>
                  <a:lnTo>
                    <a:pt x="144" y="16"/>
                  </a:lnTo>
                  <a:lnTo>
                    <a:pt x="127" y="8"/>
                  </a:lnTo>
                  <a:lnTo>
                    <a:pt x="112" y="0"/>
                  </a:lnTo>
                  <a:lnTo>
                    <a:pt x="103" y="0"/>
                  </a:lnTo>
                  <a:lnTo>
                    <a:pt x="103" y="8"/>
                  </a:lnTo>
                  <a:lnTo>
                    <a:pt x="96" y="8"/>
                  </a:lnTo>
                  <a:lnTo>
                    <a:pt x="96" y="16"/>
                  </a:lnTo>
                  <a:lnTo>
                    <a:pt x="88" y="16"/>
                  </a:lnTo>
                  <a:lnTo>
                    <a:pt x="88" y="32"/>
                  </a:lnTo>
                  <a:lnTo>
                    <a:pt x="96" y="40"/>
                  </a:lnTo>
                  <a:lnTo>
                    <a:pt x="96" y="48"/>
                  </a:lnTo>
                  <a:lnTo>
                    <a:pt x="88" y="48"/>
                  </a:lnTo>
                  <a:lnTo>
                    <a:pt x="72" y="56"/>
                  </a:lnTo>
                  <a:lnTo>
                    <a:pt x="72" y="72"/>
                  </a:lnTo>
                  <a:lnTo>
                    <a:pt x="72" y="96"/>
                  </a:lnTo>
                  <a:lnTo>
                    <a:pt x="72" y="104"/>
                  </a:lnTo>
                  <a:lnTo>
                    <a:pt x="64" y="111"/>
                  </a:lnTo>
                  <a:lnTo>
                    <a:pt x="55" y="111"/>
                  </a:lnTo>
                  <a:lnTo>
                    <a:pt x="55" y="104"/>
                  </a:lnTo>
                  <a:lnTo>
                    <a:pt x="55" y="80"/>
                  </a:lnTo>
                  <a:lnTo>
                    <a:pt x="55" y="72"/>
                  </a:lnTo>
                  <a:lnTo>
                    <a:pt x="48" y="80"/>
                  </a:lnTo>
                  <a:lnTo>
                    <a:pt x="40" y="96"/>
                  </a:lnTo>
                  <a:lnTo>
                    <a:pt x="31" y="96"/>
                  </a:lnTo>
                  <a:lnTo>
                    <a:pt x="24" y="104"/>
                  </a:lnTo>
                  <a:lnTo>
                    <a:pt x="24" y="120"/>
                  </a:lnTo>
                  <a:lnTo>
                    <a:pt x="16" y="120"/>
                  </a:lnTo>
                  <a:lnTo>
                    <a:pt x="16" y="128"/>
                  </a:lnTo>
                  <a:lnTo>
                    <a:pt x="16" y="135"/>
                  </a:lnTo>
                  <a:lnTo>
                    <a:pt x="16" y="151"/>
                  </a:lnTo>
                  <a:lnTo>
                    <a:pt x="7" y="183"/>
                  </a:lnTo>
                  <a:lnTo>
                    <a:pt x="0" y="191"/>
                  </a:lnTo>
                  <a:lnTo>
                    <a:pt x="7" y="207"/>
                  </a:lnTo>
                  <a:lnTo>
                    <a:pt x="7" y="215"/>
                  </a:lnTo>
                  <a:lnTo>
                    <a:pt x="7" y="223"/>
                  </a:lnTo>
                  <a:lnTo>
                    <a:pt x="0" y="223"/>
                  </a:lnTo>
                  <a:lnTo>
                    <a:pt x="0" y="231"/>
                  </a:lnTo>
                  <a:lnTo>
                    <a:pt x="16" y="271"/>
                  </a:lnTo>
                  <a:lnTo>
                    <a:pt x="31" y="279"/>
                  </a:lnTo>
                  <a:lnTo>
                    <a:pt x="40" y="303"/>
                  </a:lnTo>
                  <a:lnTo>
                    <a:pt x="40" y="343"/>
                  </a:lnTo>
                  <a:lnTo>
                    <a:pt x="31" y="367"/>
                  </a:lnTo>
                  <a:lnTo>
                    <a:pt x="24" y="383"/>
                  </a:lnTo>
                  <a:lnTo>
                    <a:pt x="16" y="399"/>
                  </a:lnTo>
                  <a:lnTo>
                    <a:pt x="16" y="407"/>
                  </a:lnTo>
                  <a:lnTo>
                    <a:pt x="7" y="423"/>
                  </a:lnTo>
                  <a:lnTo>
                    <a:pt x="0" y="423"/>
                  </a:lnTo>
                  <a:lnTo>
                    <a:pt x="151" y="407"/>
                  </a:lnTo>
                  <a:lnTo>
                    <a:pt x="151" y="423"/>
                  </a:lnTo>
                  <a:lnTo>
                    <a:pt x="247" y="407"/>
                  </a:lnTo>
                  <a:lnTo>
                    <a:pt x="247" y="3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566" name="Freeform 134"/>
            <p:cNvSpPr>
              <a:spLocks/>
            </p:cNvSpPr>
            <p:nvPr/>
          </p:nvSpPr>
          <p:spPr bwMode="auto">
            <a:xfrm>
              <a:off x="3724" y="1408"/>
              <a:ext cx="304" cy="423"/>
            </a:xfrm>
            <a:custGeom>
              <a:avLst/>
              <a:gdLst>
                <a:gd name="T0" fmla="*/ 247 w 304"/>
                <a:gd name="T1" fmla="*/ 391 h 423"/>
                <a:gd name="T2" fmla="*/ 264 w 304"/>
                <a:gd name="T3" fmla="*/ 367 h 423"/>
                <a:gd name="T4" fmla="*/ 264 w 304"/>
                <a:gd name="T5" fmla="*/ 343 h 423"/>
                <a:gd name="T6" fmla="*/ 280 w 304"/>
                <a:gd name="T7" fmla="*/ 335 h 423"/>
                <a:gd name="T8" fmla="*/ 288 w 304"/>
                <a:gd name="T9" fmla="*/ 319 h 423"/>
                <a:gd name="T10" fmla="*/ 288 w 304"/>
                <a:gd name="T11" fmla="*/ 303 h 423"/>
                <a:gd name="T12" fmla="*/ 295 w 304"/>
                <a:gd name="T13" fmla="*/ 295 h 423"/>
                <a:gd name="T14" fmla="*/ 304 w 304"/>
                <a:gd name="T15" fmla="*/ 295 h 423"/>
                <a:gd name="T16" fmla="*/ 295 w 304"/>
                <a:gd name="T17" fmla="*/ 199 h 423"/>
                <a:gd name="T18" fmla="*/ 264 w 304"/>
                <a:gd name="T19" fmla="*/ 159 h 423"/>
                <a:gd name="T20" fmla="*/ 247 w 304"/>
                <a:gd name="T21" fmla="*/ 168 h 423"/>
                <a:gd name="T22" fmla="*/ 232 w 304"/>
                <a:gd name="T23" fmla="*/ 175 h 423"/>
                <a:gd name="T24" fmla="*/ 223 w 304"/>
                <a:gd name="T25" fmla="*/ 199 h 423"/>
                <a:gd name="T26" fmla="*/ 216 w 304"/>
                <a:gd name="T27" fmla="*/ 207 h 423"/>
                <a:gd name="T28" fmla="*/ 208 w 304"/>
                <a:gd name="T29" fmla="*/ 215 h 423"/>
                <a:gd name="T30" fmla="*/ 192 w 304"/>
                <a:gd name="T31" fmla="*/ 207 h 423"/>
                <a:gd name="T32" fmla="*/ 192 w 304"/>
                <a:gd name="T33" fmla="*/ 175 h 423"/>
                <a:gd name="T34" fmla="*/ 208 w 304"/>
                <a:gd name="T35" fmla="*/ 168 h 423"/>
                <a:gd name="T36" fmla="*/ 223 w 304"/>
                <a:gd name="T37" fmla="*/ 135 h 423"/>
                <a:gd name="T38" fmla="*/ 223 w 304"/>
                <a:gd name="T39" fmla="*/ 104 h 423"/>
                <a:gd name="T40" fmla="*/ 216 w 304"/>
                <a:gd name="T41" fmla="*/ 80 h 423"/>
                <a:gd name="T42" fmla="*/ 208 w 304"/>
                <a:gd name="T43" fmla="*/ 64 h 423"/>
                <a:gd name="T44" fmla="*/ 223 w 304"/>
                <a:gd name="T45" fmla="*/ 64 h 423"/>
                <a:gd name="T46" fmla="*/ 199 w 304"/>
                <a:gd name="T47" fmla="*/ 40 h 423"/>
                <a:gd name="T48" fmla="*/ 175 w 304"/>
                <a:gd name="T49" fmla="*/ 32 h 423"/>
                <a:gd name="T50" fmla="*/ 160 w 304"/>
                <a:gd name="T51" fmla="*/ 24 h 423"/>
                <a:gd name="T52" fmla="*/ 127 w 304"/>
                <a:gd name="T53" fmla="*/ 8 h 423"/>
                <a:gd name="T54" fmla="*/ 103 w 304"/>
                <a:gd name="T55" fmla="*/ 0 h 423"/>
                <a:gd name="T56" fmla="*/ 96 w 304"/>
                <a:gd name="T57" fmla="*/ 8 h 423"/>
                <a:gd name="T58" fmla="*/ 88 w 304"/>
                <a:gd name="T59" fmla="*/ 16 h 423"/>
                <a:gd name="T60" fmla="*/ 96 w 304"/>
                <a:gd name="T61" fmla="*/ 40 h 423"/>
                <a:gd name="T62" fmla="*/ 88 w 304"/>
                <a:gd name="T63" fmla="*/ 48 h 423"/>
                <a:gd name="T64" fmla="*/ 72 w 304"/>
                <a:gd name="T65" fmla="*/ 72 h 423"/>
                <a:gd name="T66" fmla="*/ 72 w 304"/>
                <a:gd name="T67" fmla="*/ 104 h 423"/>
                <a:gd name="T68" fmla="*/ 55 w 304"/>
                <a:gd name="T69" fmla="*/ 111 h 423"/>
                <a:gd name="T70" fmla="*/ 55 w 304"/>
                <a:gd name="T71" fmla="*/ 80 h 423"/>
                <a:gd name="T72" fmla="*/ 48 w 304"/>
                <a:gd name="T73" fmla="*/ 80 h 423"/>
                <a:gd name="T74" fmla="*/ 31 w 304"/>
                <a:gd name="T75" fmla="*/ 96 h 423"/>
                <a:gd name="T76" fmla="*/ 24 w 304"/>
                <a:gd name="T77" fmla="*/ 120 h 423"/>
                <a:gd name="T78" fmla="*/ 16 w 304"/>
                <a:gd name="T79" fmla="*/ 128 h 423"/>
                <a:gd name="T80" fmla="*/ 16 w 304"/>
                <a:gd name="T81" fmla="*/ 151 h 423"/>
                <a:gd name="T82" fmla="*/ 0 w 304"/>
                <a:gd name="T83" fmla="*/ 191 h 423"/>
                <a:gd name="T84" fmla="*/ 7 w 304"/>
                <a:gd name="T85" fmla="*/ 215 h 423"/>
                <a:gd name="T86" fmla="*/ 0 w 304"/>
                <a:gd name="T87" fmla="*/ 223 h 423"/>
                <a:gd name="T88" fmla="*/ 16 w 304"/>
                <a:gd name="T89" fmla="*/ 271 h 423"/>
                <a:gd name="T90" fmla="*/ 40 w 304"/>
                <a:gd name="T91" fmla="*/ 303 h 423"/>
                <a:gd name="T92" fmla="*/ 31 w 304"/>
                <a:gd name="T93" fmla="*/ 367 h 423"/>
                <a:gd name="T94" fmla="*/ 16 w 304"/>
                <a:gd name="T95" fmla="*/ 399 h 423"/>
                <a:gd name="T96" fmla="*/ 7 w 304"/>
                <a:gd name="T97" fmla="*/ 423 h 423"/>
                <a:gd name="T98" fmla="*/ 151 w 304"/>
                <a:gd name="T99" fmla="*/ 407 h 423"/>
                <a:gd name="T100" fmla="*/ 247 w 304"/>
                <a:gd name="T101" fmla="*/ 407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04" h="423">
                  <a:moveTo>
                    <a:pt x="247" y="399"/>
                  </a:moveTo>
                  <a:lnTo>
                    <a:pt x="247" y="391"/>
                  </a:lnTo>
                  <a:lnTo>
                    <a:pt x="264" y="375"/>
                  </a:lnTo>
                  <a:lnTo>
                    <a:pt x="264" y="367"/>
                  </a:lnTo>
                  <a:lnTo>
                    <a:pt x="264" y="359"/>
                  </a:lnTo>
                  <a:lnTo>
                    <a:pt x="264" y="343"/>
                  </a:lnTo>
                  <a:lnTo>
                    <a:pt x="271" y="335"/>
                  </a:lnTo>
                  <a:lnTo>
                    <a:pt x="280" y="335"/>
                  </a:lnTo>
                  <a:lnTo>
                    <a:pt x="288" y="327"/>
                  </a:lnTo>
                  <a:lnTo>
                    <a:pt x="288" y="319"/>
                  </a:lnTo>
                  <a:lnTo>
                    <a:pt x="288" y="311"/>
                  </a:lnTo>
                  <a:lnTo>
                    <a:pt x="288" y="303"/>
                  </a:lnTo>
                  <a:lnTo>
                    <a:pt x="288" y="295"/>
                  </a:lnTo>
                  <a:lnTo>
                    <a:pt x="295" y="295"/>
                  </a:lnTo>
                  <a:lnTo>
                    <a:pt x="304" y="303"/>
                  </a:lnTo>
                  <a:lnTo>
                    <a:pt x="304" y="295"/>
                  </a:lnTo>
                  <a:lnTo>
                    <a:pt x="304" y="263"/>
                  </a:lnTo>
                  <a:lnTo>
                    <a:pt x="295" y="199"/>
                  </a:lnTo>
                  <a:lnTo>
                    <a:pt x="271" y="159"/>
                  </a:lnTo>
                  <a:lnTo>
                    <a:pt x="264" y="159"/>
                  </a:lnTo>
                  <a:lnTo>
                    <a:pt x="256" y="159"/>
                  </a:lnTo>
                  <a:lnTo>
                    <a:pt x="247" y="168"/>
                  </a:lnTo>
                  <a:lnTo>
                    <a:pt x="240" y="168"/>
                  </a:lnTo>
                  <a:lnTo>
                    <a:pt x="232" y="175"/>
                  </a:lnTo>
                  <a:lnTo>
                    <a:pt x="232" y="183"/>
                  </a:lnTo>
                  <a:lnTo>
                    <a:pt x="223" y="199"/>
                  </a:lnTo>
                  <a:lnTo>
                    <a:pt x="216" y="199"/>
                  </a:lnTo>
                  <a:lnTo>
                    <a:pt x="216" y="207"/>
                  </a:lnTo>
                  <a:lnTo>
                    <a:pt x="216" y="215"/>
                  </a:lnTo>
                  <a:lnTo>
                    <a:pt x="208" y="215"/>
                  </a:lnTo>
                  <a:lnTo>
                    <a:pt x="199" y="207"/>
                  </a:lnTo>
                  <a:lnTo>
                    <a:pt x="192" y="207"/>
                  </a:lnTo>
                  <a:lnTo>
                    <a:pt x="192" y="191"/>
                  </a:lnTo>
                  <a:lnTo>
                    <a:pt x="192" y="175"/>
                  </a:lnTo>
                  <a:lnTo>
                    <a:pt x="199" y="175"/>
                  </a:lnTo>
                  <a:lnTo>
                    <a:pt x="208" y="168"/>
                  </a:lnTo>
                  <a:lnTo>
                    <a:pt x="216" y="144"/>
                  </a:lnTo>
                  <a:lnTo>
                    <a:pt x="223" y="135"/>
                  </a:lnTo>
                  <a:lnTo>
                    <a:pt x="223" y="128"/>
                  </a:lnTo>
                  <a:lnTo>
                    <a:pt x="223" y="104"/>
                  </a:lnTo>
                  <a:lnTo>
                    <a:pt x="223" y="96"/>
                  </a:lnTo>
                  <a:lnTo>
                    <a:pt x="216" y="80"/>
                  </a:lnTo>
                  <a:lnTo>
                    <a:pt x="208" y="72"/>
                  </a:lnTo>
                  <a:lnTo>
                    <a:pt x="208" y="64"/>
                  </a:lnTo>
                  <a:lnTo>
                    <a:pt x="216" y="64"/>
                  </a:lnTo>
                  <a:lnTo>
                    <a:pt x="223" y="64"/>
                  </a:lnTo>
                  <a:lnTo>
                    <a:pt x="216" y="56"/>
                  </a:lnTo>
                  <a:lnTo>
                    <a:pt x="199" y="40"/>
                  </a:lnTo>
                  <a:lnTo>
                    <a:pt x="192" y="40"/>
                  </a:lnTo>
                  <a:lnTo>
                    <a:pt x="175" y="32"/>
                  </a:lnTo>
                  <a:lnTo>
                    <a:pt x="168" y="24"/>
                  </a:lnTo>
                  <a:lnTo>
                    <a:pt x="160" y="24"/>
                  </a:lnTo>
                  <a:lnTo>
                    <a:pt x="144" y="16"/>
                  </a:lnTo>
                  <a:lnTo>
                    <a:pt x="127" y="8"/>
                  </a:lnTo>
                  <a:lnTo>
                    <a:pt x="112" y="0"/>
                  </a:lnTo>
                  <a:lnTo>
                    <a:pt x="103" y="0"/>
                  </a:lnTo>
                  <a:lnTo>
                    <a:pt x="103" y="8"/>
                  </a:lnTo>
                  <a:lnTo>
                    <a:pt x="96" y="8"/>
                  </a:lnTo>
                  <a:lnTo>
                    <a:pt x="96" y="16"/>
                  </a:lnTo>
                  <a:lnTo>
                    <a:pt x="88" y="16"/>
                  </a:lnTo>
                  <a:lnTo>
                    <a:pt x="88" y="32"/>
                  </a:lnTo>
                  <a:lnTo>
                    <a:pt x="96" y="40"/>
                  </a:lnTo>
                  <a:lnTo>
                    <a:pt x="96" y="48"/>
                  </a:lnTo>
                  <a:lnTo>
                    <a:pt x="88" y="48"/>
                  </a:lnTo>
                  <a:lnTo>
                    <a:pt x="72" y="56"/>
                  </a:lnTo>
                  <a:lnTo>
                    <a:pt x="72" y="72"/>
                  </a:lnTo>
                  <a:lnTo>
                    <a:pt x="72" y="96"/>
                  </a:lnTo>
                  <a:lnTo>
                    <a:pt x="72" y="104"/>
                  </a:lnTo>
                  <a:lnTo>
                    <a:pt x="64" y="111"/>
                  </a:lnTo>
                  <a:lnTo>
                    <a:pt x="55" y="111"/>
                  </a:lnTo>
                  <a:lnTo>
                    <a:pt x="55" y="104"/>
                  </a:lnTo>
                  <a:lnTo>
                    <a:pt x="55" y="80"/>
                  </a:lnTo>
                  <a:lnTo>
                    <a:pt x="55" y="72"/>
                  </a:lnTo>
                  <a:lnTo>
                    <a:pt x="48" y="80"/>
                  </a:lnTo>
                  <a:lnTo>
                    <a:pt x="40" y="96"/>
                  </a:lnTo>
                  <a:lnTo>
                    <a:pt x="31" y="96"/>
                  </a:lnTo>
                  <a:lnTo>
                    <a:pt x="24" y="104"/>
                  </a:lnTo>
                  <a:lnTo>
                    <a:pt x="24" y="120"/>
                  </a:lnTo>
                  <a:lnTo>
                    <a:pt x="16" y="120"/>
                  </a:lnTo>
                  <a:lnTo>
                    <a:pt x="16" y="128"/>
                  </a:lnTo>
                  <a:lnTo>
                    <a:pt x="16" y="135"/>
                  </a:lnTo>
                  <a:lnTo>
                    <a:pt x="16" y="151"/>
                  </a:lnTo>
                  <a:lnTo>
                    <a:pt x="7" y="183"/>
                  </a:lnTo>
                  <a:lnTo>
                    <a:pt x="0" y="191"/>
                  </a:lnTo>
                  <a:lnTo>
                    <a:pt x="7" y="207"/>
                  </a:lnTo>
                  <a:lnTo>
                    <a:pt x="7" y="215"/>
                  </a:lnTo>
                  <a:lnTo>
                    <a:pt x="7" y="223"/>
                  </a:lnTo>
                  <a:lnTo>
                    <a:pt x="0" y="223"/>
                  </a:lnTo>
                  <a:lnTo>
                    <a:pt x="0" y="231"/>
                  </a:lnTo>
                  <a:lnTo>
                    <a:pt x="16" y="271"/>
                  </a:lnTo>
                  <a:lnTo>
                    <a:pt x="31" y="279"/>
                  </a:lnTo>
                  <a:lnTo>
                    <a:pt x="40" y="303"/>
                  </a:lnTo>
                  <a:lnTo>
                    <a:pt x="40" y="343"/>
                  </a:lnTo>
                  <a:lnTo>
                    <a:pt x="31" y="367"/>
                  </a:lnTo>
                  <a:lnTo>
                    <a:pt x="24" y="383"/>
                  </a:lnTo>
                  <a:lnTo>
                    <a:pt x="16" y="399"/>
                  </a:lnTo>
                  <a:lnTo>
                    <a:pt x="16" y="407"/>
                  </a:lnTo>
                  <a:lnTo>
                    <a:pt x="7" y="423"/>
                  </a:lnTo>
                  <a:lnTo>
                    <a:pt x="0" y="423"/>
                  </a:lnTo>
                  <a:lnTo>
                    <a:pt x="151" y="407"/>
                  </a:lnTo>
                  <a:lnTo>
                    <a:pt x="151" y="423"/>
                  </a:lnTo>
                  <a:lnTo>
                    <a:pt x="247" y="407"/>
                  </a:lnTo>
                  <a:lnTo>
                    <a:pt x="247" y="399"/>
                  </a:lnTo>
                  <a:close/>
                </a:path>
              </a:pathLst>
            </a:custGeom>
            <a:grpFill/>
            <a:ln w="9525" cap="rnd">
              <a:solidFill>
                <a:srgbClr val="000000"/>
              </a:solidFill>
              <a:prstDash val="solid"/>
              <a:round/>
              <a:headEnd/>
              <a:tailEnd/>
            </a:ln>
          </p:spPr>
          <p:txBody>
            <a:bodyPr/>
            <a:lstStyle/>
            <a:p>
              <a:pPr fontAlgn="base">
                <a:spcBef>
                  <a:spcPct val="0"/>
                </a:spcBef>
                <a:spcAft>
                  <a:spcPct val="0"/>
                </a:spcAft>
              </a:pPr>
              <a:endParaRPr lang="en-US" dirty="0">
                <a:solidFill>
                  <a:srgbClr val="000000"/>
                </a:solidFill>
              </a:endParaRPr>
            </a:p>
          </p:txBody>
        </p:sp>
      </p:grpSp>
      <p:grpSp>
        <p:nvGrpSpPr>
          <p:cNvPr id="28" name="Group 138"/>
          <p:cNvGrpSpPr>
            <a:grpSpLocks/>
          </p:cNvGrpSpPr>
          <p:nvPr/>
        </p:nvGrpSpPr>
        <p:grpSpPr bwMode="auto">
          <a:xfrm>
            <a:off x="6153150" y="2670463"/>
            <a:ext cx="533400" cy="595312"/>
            <a:chOff x="3875" y="1751"/>
            <a:chExt cx="336" cy="375"/>
          </a:xfrm>
          <a:solidFill>
            <a:schemeClr val="bg1"/>
          </a:solidFill>
        </p:grpSpPr>
        <p:sp>
          <p:nvSpPr>
            <p:cNvPr id="402568" name="Freeform 136"/>
            <p:cNvSpPr>
              <a:spLocks/>
            </p:cNvSpPr>
            <p:nvPr/>
          </p:nvSpPr>
          <p:spPr bwMode="auto">
            <a:xfrm>
              <a:off x="3875" y="1751"/>
              <a:ext cx="336" cy="375"/>
            </a:xfrm>
            <a:custGeom>
              <a:avLst/>
              <a:gdLst>
                <a:gd name="T0" fmla="*/ 96 w 336"/>
                <a:gd name="T1" fmla="*/ 64 h 375"/>
                <a:gd name="T2" fmla="*/ 105 w 336"/>
                <a:gd name="T3" fmla="*/ 56 h 375"/>
                <a:gd name="T4" fmla="*/ 137 w 336"/>
                <a:gd name="T5" fmla="*/ 72 h 375"/>
                <a:gd name="T6" fmla="*/ 153 w 336"/>
                <a:gd name="T7" fmla="*/ 64 h 375"/>
                <a:gd name="T8" fmla="*/ 144 w 336"/>
                <a:gd name="T9" fmla="*/ 72 h 375"/>
                <a:gd name="T10" fmla="*/ 144 w 336"/>
                <a:gd name="T11" fmla="*/ 80 h 375"/>
                <a:gd name="T12" fmla="*/ 161 w 336"/>
                <a:gd name="T13" fmla="*/ 72 h 375"/>
                <a:gd name="T14" fmla="*/ 177 w 336"/>
                <a:gd name="T15" fmla="*/ 80 h 375"/>
                <a:gd name="T16" fmla="*/ 198 w 336"/>
                <a:gd name="T17" fmla="*/ 64 h 375"/>
                <a:gd name="T18" fmla="*/ 225 w 336"/>
                <a:gd name="T19" fmla="*/ 64 h 375"/>
                <a:gd name="T20" fmla="*/ 279 w 336"/>
                <a:gd name="T21" fmla="*/ 6 h 375"/>
                <a:gd name="T22" fmla="*/ 336 w 336"/>
                <a:gd name="T23" fmla="*/ 136 h 375"/>
                <a:gd name="T24" fmla="*/ 328 w 336"/>
                <a:gd name="T25" fmla="*/ 144 h 375"/>
                <a:gd name="T26" fmla="*/ 336 w 336"/>
                <a:gd name="T27" fmla="*/ 175 h 375"/>
                <a:gd name="T28" fmla="*/ 328 w 336"/>
                <a:gd name="T29" fmla="*/ 215 h 375"/>
                <a:gd name="T30" fmla="*/ 328 w 336"/>
                <a:gd name="T31" fmla="*/ 239 h 375"/>
                <a:gd name="T32" fmla="*/ 304 w 336"/>
                <a:gd name="T33" fmla="*/ 263 h 375"/>
                <a:gd name="T34" fmla="*/ 288 w 336"/>
                <a:gd name="T35" fmla="*/ 271 h 375"/>
                <a:gd name="T36" fmla="*/ 264 w 336"/>
                <a:gd name="T37" fmla="*/ 311 h 375"/>
                <a:gd name="T38" fmla="*/ 256 w 336"/>
                <a:gd name="T39" fmla="*/ 327 h 375"/>
                <a:gd name="T40" fmla="*/ 240 w 336"/>
                <a:gd name="T41" fmla="*/ 311 h 375"/>
                <a:gd name="T42" fmla="*/ 240 w 336"/>
                <a:gd name="T43" fmla="*/ 335 h 375"/>
                <a:gd name="T44" fmla="*/ 240 w 336"/>
                <a:gd name="T45" fmla="*/ 359 h 375"/>
                <a:gd name="T46" fmla="*/ 225 w 336"/>
                <a:gd name="T47" fmla="*/ 375 h 375"/>
                <a:gd name="T48" fmla="*/ 208 w 336"/>
                <a:gd name="T49" fmla="*/ 375 h 375"/>
                <a:gd name="T50" fmla="*/ 192 w 336"/>
                <a:gd name="T51" fmla="*/ 367 h 375"/>
                <a:gd name="T52" fmla="*/ 185 w 336"/>
                <a:gd name="T53" fmla="*/ 351 h 375"/>
                <a:gd name="T54" fmla="*/ 168 w 336"/>
                <a:gd name="T55" fmla="*/ 367 h 375"/>
                <a:gd name="T56" fmla="*/ 144 w 336"/>
                <a:gd name="T57" fmla="*/ 367 h 375"/>
                <a:gd name="T58" fmla="*/ 129 w 336"/>
                <a:gd name="T59" fmla="*/ 359 h 375"/>
                <a:gd name="T60" fmla="*/ 120 w 336"/>
                <a:gd name="T61" fmla="*/ 367 h 375"/>
                <a:gd name="T62" fmla="*/ 81 w 336"/>
                <a:gd name="T63" fmla="*/ 359 h 375"/>
                <a:gd name="T64" fmla="*/ 72 w 336"/>
                <a:gd name="T65" fmla="*/ 335 h 375"/>
                <a:gd name="T66" fmla="*/ 33 w 336"/>
                <a:gd name="T67" fmla="*/ 335 h 375"/>
                <a:gd name="T68" fmla="*/ 96 w 336"/>
                <a:gd name="T69" fmla="*/ 64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36" h="375">
                  <a:moveTo>
                    <a:pt x="96" y="64"/>
                  </a:moveTo>
                  <a:lnTo>
                    <a:pt x="96" y="64"/>
                  </a:lnTo>
                  <a:lnTo>
                    <a:pt x="105" y="64"/>
                  </a:lnTo>
                  <a:lnTo>
                    <a:pt x="105" y="56"/>
                  </a:lnTo>
                  <a:lnTo>
                    <a:pt x="129" y="56"/>
                  </a:lnTo>
                  <a:lnTo>
                    <a:pt x="137" y="72"/>
                  </a:lnTo>
                  <a:lnTo>
                    <a:pt x="144" y="72"/>
                  </a:lnTo>
                  <a:lnTo>
                    <a:pt x="153" y="64"/>
                  </a:lnTo>
                  <a:lnTo>
                    <a:pt x="161" y="72"/>
                  </a:lnTo>
                  <a:lnTo>
                    <a:pt x="144" y="72"/>
                  </a:lnTo>
                  <a:lnTo>
                    <a:pt x="137" y="80"/>
                  </a:lnTo>
                  <a:lnTo>
                    <a:pt x="144" y="80"/>
                  </a:lnTo>
                  <a:lnTo>
                    <a:pt x="153" y="80"/>
                  </a:lnTo>
                  <a:lnTo>
                    <a:pt x="161" y="72"/>
                  </a:lnTo>
                  <a:lnTo>
                    <a:pt x="168" y="80"/>
                  </a:lnTo>
                  <a:lnTo>
                    <a:pt x="177" y="80"/>
                  </a:lnTo>
                  <a:lnTo>
                    <a:pt x="192" y="72"/>
                  </a:lnTo>
                  <a:lnTo>
                    <a:pt x="198" y="64"/>
                  </a:lnTo>
                  <a:lnTo>
                    <a:pt x="208" y="64"/>
                  </a:lnTo>
                  <a:lnTo>
                    <a:pt x="225" y="64"/>
                  </a:lnTo>
                  <a:lnTo>
                    <a:pt x="240" y="48"/>
                  </a:lnTo>
                  <a:lnTo>
                    <a:pt x="279" y="6"/>
                  </a:lnTo>
                  <a:lnTo>
                    <a:pt x="312" y="0"/>
                  </a:lnTo>
                  <a:lnTo>
                    <a:pt x="336" y="136"/>
                  </a:lnTo>
                  <a:lnTo>
                    <a:pt x="328" y="136"/>
                  </a:lnTo>
                  <a:lnTo>
                    <a:pt x="328" y="144"/>
                  </a:lnTo>
                  <a:lnTo>
                    <a:pt x="336" y="151"/>
                  </a:lnTo>
                  <a:lnTo>
                    <a:pt x="336" y="175"/>
                  </a:lnTo>
                  <a:lnTo>
                    <a:pt x="328" y="175"/>
                  </a:lnTo>
                  <a:lnTo>
                    <a:pt x="328" y="215"/>
                  </a:lnTo>
                  <a:lnTo>
                    <a:pt x="328" y="223"/>
                  </a:lnTo>
                  <a:lnTo>
                    <a:pt x="328" y="239"/>
                  </a:lnTo>
                  <a:lnTo>
                    <a:pt x="312" y="255"/>
                  </a:lnTo>
                  <a:lnTo>
                    <a:pt x="304" y="263"/>
                  </a:lnTo>
                  <a:lnTo>
                    <a:pt x="297" y="271"/>
                  </a:lnTo>
                  <a:lnTo>
                    <a:pt x="288" y="271"/>
                  </a:lnTo>
                  <a:lnTo>
                    <a:pt x="273" y="287"/>
                  </a:lnTo>
                  <a:lnTo>
                    <a:pt x="264" y="311"/>
                  </a:lnTo>
                  <a:lnTo>
                    <a:pt x="264" y="327"/>
                  </a:lnTo>
                  <a:lnTo>
                    <a:pt x="256" y="327"/>
                  </a:lnTo>
                  <a:lnTo>
                    <a:pt x="256" y="311"/>
                  </a:lnTo>
                  <a:lnTo>
                    <a:pt x="240" y="311"/>
                  </a:lnTo>
                  <a:lnTo>
                    <a:pt x="240" y="327"/>
                  </a:lnTo>
                  <a:lnTo>
                    <a:pt x="240" y="335"/>
                  </a:lnTo>
                  <a:lnTo>
                    <a:pt x="240" y="343"/>
                  </a:lnTo>
                  <a:lnTo>
                    <a:pt x="240" y="359"/>
                  </a:lnTo>
                  <a:lnTo>
                    <a:pt x="232" y="367"/>
                  </a:lnTo>
                  <a:lnTo>
                    <a:pt x="225" y="375"/>
                  </a:lnTo>
                  <a:lnTo>
                    <a:pt x="216" y="375"/>
                  </a:lnTo>
                  <a:lnTo>
                    <a:pt x="208" y="375"/>
                  </a:lnTo>
                  <a:lnTo>
                    <a:pt x="201" y="367"/>
                  </a:lnTo>
                  <a:lnTo>
                    <a:pt x="192" y="367"/>
                  </a:lnTo>
                  <a:lnTo>
                    <a:pt x="192" y="359"/>
                  </a:lnTo>
                  <a:lnTo>
                    <a:pt x="185" y="351"/>
                  </a:lnTo>
                  <a:lnTo>
                    <a:pt x="177" y="351"/>
                  </a:lnTo>
                  <a:lnTo>
                    <a:pt x="168" y="367"/>
                  </a:lnTo>
                  <a:lnTo>
                    <a:pt x="161" y="367"/>
                  </a:lnTo>
                  <a:lnTo>
                    <a:pt x="144" y="367"/>
                  </a:lnTo>
                  <a:lnTo>
                    <a:pt x="137" y="359"/>
                  </a:lnTo>
                  <a:lnTo>
                    <a:pt x="129" y="359"/>
                  </a:lnTo>
                  <a:lnTo>
                    <a:pt x="129" y="367"/>
                  </a:lnTo>
                  <a:lnTo>
                    <a:pt x="120" y="367"/>
                  </a:lnTo>
                  <a:lnTo>
                    <a:pt x="105" y="359"/>
                  </a:lnTo>
                  <a:lnTo>
                    <a:pt x="81" y="359"/>
                  </a:lnTo>
                  <a:lnTo>
                    <a:pt x="81" y="351"/>
                  </a:lnTo>
                  <a:lnTo>
                    <a:pt x="72" y="335"/>
                  </a:lnTo>
                  <a:lnTo>
                    <a:pt x="48" y="335"/>
                  </a:lnTo>
                  <a:lnTo>
                    <a:pt x="33" y="335"/>
                  </a:lnTo>
                  <a:lnTo>
                    <a:pt x="0" y="80"/>
                  </a:lnTo>
                  <a:lnTo>
                    <a:pt x="96" y="64"/>
                  </a:lnTo>
                  <a:close/>
                </a:path>
              </a:pathLst>
            </a:custGeom>
            <a:grpFill/>
            <a:ln w="9525">
              <a:solidFill>
                <a:schemeClr val="tx1"/>
              </a:solidFill>
              <a:round/>
              <a:headEnd/>
              <a:tailEnd/>
            </a:ln>
            <a:extLst/>
          </p:spPr>
          <p:txBody>
            <a:bodyPr/>
            <a:lstStyle/>
            <a:p>
              <a:pPr fontAlgn="base">
                <a:spcBef>
                  <a:spcPct val="0"/>
                </a:spcBef>
                <a:spcAft>
                  <a:spcPct val="0"/>
                </a:spcAft>
              </a:pPr>
              <a:endParaRPr lang="en-US" dirty="0">
                <a:solidFill>
                  <a:srgbClr val="000000"/>
                </a:solidFill>
              </a:endParaRPr>
            </a:p>
          </p:txBody>
        </p:sp>
        <p:sp>
          <p:nvSpPr>
            <p:cNvPr id="402569" name="Freeform 137"/>
            <p:cNvSpPr>
              <a:spLocks/>
            </p:cNvSpPr>
            <p:nvPr/>
          </p:nvSpPr>
          <p:spPr bwMode="auto">
            <a:xfrm>
              <a:off x="3875" y="1751"/>
              <a:ext cx="336" cy="375"/>
            </a:xfrm>
            <a:custGeom>
              <a:avLst/>
              <a:gdLst>
                <a:gd name="T0" fmla="*/ 96 w 336"/>
                <a:gd name="T1" fmla="*/ 64 h 375"/>
                <a:gd name="T2" fmla="*/ 105 w 336"/>
                <a:gd name="T3" fmla="*/ 56 h 375"/>
                <a:gd name="T4" fmla="*/ 137 w 336"/>
                <a:gd name="T5" fmla="*/ 72 h 375"/>
                <a:gd name="T6" fmla="*/ 153 w 336"/>
                <a:gd name="T7" fmla="*/ 64 h 375"/>
                <a:gd name="T8" fmla="*/ 144 w 336"/>
                <a:gd name="T9" fmla="*/ 72 h 375"/>
                <a:gd name="T10" fmla="*/ 144 w 336"/>
                <a:gd name="T11" fmla="*/ 80 h 375"/>
                <a:gd name="T12" fmla="*/ 161 w 336"/>
                <a:gd name="T13" fmla="*/ 72 h 375"/>
                <a:gd name="T14" fmla="*/ 177 w 336"/>
                <a:gd name="T15" fmla="*/ 80 h 375"/>
                <a:gd name="T16" fmla="*/ 198 w 336"/>
                <a:gd name="T17" fmla="*/ 64 h 375"/>
                <a:gd name="T18" fmla="*/ 225 w 336"/>
                <a:gd name="T19" fmla="*/ 64 h 375"/>
                <a:gd name="T20" fmla="*/ 279 w 336"/>
                <a:gd name="T21" fmla="*/ 6 h 375"/>
                <a:gd name="T22" fmla="*/ 336 w 336"/>
                <a:gd name="T23" fmla="*/ 136 h 375"/>
                <a:gd name="T24" fmla="*/ 328 w 336"/>
                <a:gd name="T25" fmla="*/ 144 h 375"/>
                <a:gd name="T26" fmla="*/ 336 w 336"/>
                <a:gd name="T27" fmla="*/ 175 h 375"/>
                <a:gd name="T28" fmla="*/ 328 w 336"/>
                <a:gd name="T29" fmla="*/ 215 h 375"/>
                <a:gd name="T30" fmla="*/ 328 w 336"/>
                <a:gd name="T31" fmla="*/ 239 h 375"/>
                <a:gd name="T32" fmla="*/ 304 w 336"/>
                <a:gd name="T33" fmla="*/ 263 h 375"/>
                <a:gd name="T34" fmla="*/ 288 w 336"/>
                <a:gd name="T35" fmla="*/ 271 h 375"/>
                <a:gd name="T36" fmla="*/ 264 w 336"/>
                <a:gd name="T37" fmla="*/ 311 h 375"/>
                <a:gd name="T38" fmla="*/ 256 w 336"/>
                <a:gd name="T39" fmla="*/ 327 h 375"/>
                <a:gd name="T40" fmla="*/ 240 w 336"/>
                <a:gd name="T41" fmla="*/ 311 h 375"/>
                <a:gd name="T42" fmla="*/ 240 w 336"/>
                <a:gd name="T43" fmla="*/ 335 h 375"/>
                <a:gd name="T44" fmla="*/ 240 w 336"/>
                <a:gd name="T45" fmla="*/ 359 h 375"/>
                <a:gd name="T46" fmla="*/ 225 w 336"/>
                <a:gd name="T47" fmla="*/ 375 h 375"/>
                <a:gd name="T48" fmla="*/ 208 w 336"/>
                <a:gd name="T49" fmla="*/ 375 h 375"/>
                <a:gd name="T50" fmla="*/ 192 w 336"/>
                <a:gd name="T51" fmla="*/ 367 h 375"/>
                <a:gd name="T52" fmla="*/ 185 w 336"/>
                <a:gd name="T53" fmla="*/ 351 h 375"/>
                <a:gd name="T54" fmla="*/ 168 w 336"/>
                <a:gd name="T55" fmla="*/ 367 h 375"/>
                <a:gd name="T56" fmla="*/ 144 w 336"/>
                <a:gd name="T57" fmla="*/ 367 h 375"/>
                <a:gd name="T58" fmla="*/ 129 w 336"/>
                <a:gd name="T59" fmla="*/ 359 h 375"/>
                <a:gd name="T60" fmla="*/ 120 w 336"/>
                <a:gd name="T61" fmla="*/ 367 h 375"/>
                <a:gd name="T62" fmla="*/ 81 w 336"/>
                <a:gd name="T63" fmla="*/ 359 h 375"/>
                <a:gd name="T64" fmla="*/ 72 w 336"/>
                <a:gd name="T65" fmla="*/ 335 h 375"/>
                <a:gd name="T66" fmla="*/ 33 w 336"/>
                <a:gd name="T67" fmla="*/ 335 h 375"/>
                <a:gd name="T68" fmla="*/ 96 w 336"/>
                <a:gd name="T69" fmla="*/ 64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36" h="375">
                  <a:moveTo>
                    <a:pt x="96" y="64"/>
                  </a:moveTo>
                  <a:lnTo>
                    <a:pt x="96" y="64"/>
                  </a:lnTo>
                  <a:lnTo>
                    <a:pt x="105" y="64"/>
                  </a:lnTo>
                  <a:lnTo>
                    <a:pt x="105" y="56"/>
                  </a:lnTo>
                  <a:lnTo>
                    <a:pt x="129" y="56"/>
                  </a:lnTo>
                  <a:lnTo>
                    <a:pt x="137" y="72"/>
                  </a:lnTo>
                  <a:lnTo>
                    <a:pt x="144" y="72"/>
                  </a:lnTo>
                  <a:lnTo>
                    <a:pt x="153" y="64"/>
                  </a:lnTo>
                  <a:lnTo>
                    <a:pt x="161" y="72"/>
                  </a:lnTo>
                  <a:lnTo>
                    <a:pt x="144" y="72"/>
                  </a:lnTo>
                  <a:lnTo>
                    <a:pt x="137" y="80"/>
                  </a:lnTo>
                  <a:lnTo>
                    <a:pt x="144" y="80"/>
                  </a:lnTo>
                  <a:lnTo>
                    <a:pt x="153" y="80"/>
                  </a:lnTo>
                  <a:lnTo>
                    <a:pt x="161" y="72"/>
                  </a:lnTo>
                  <a:lnTo>
                    <a:pt x="168" y="80"/>
                  </a:lnTo>
                  <a:lnTo>
                    <a:pt x="177" y="80"/>
                  </a:lnTo>
                  <a:lnTo>
                    <a:pt x="192" y="72"/>
                  </a:lnTo>
                  <a:lnTo>
                    <a:pt x="198" y="64"/>
                  </a:lnTo>
                  <a:lnTo>
                    <a:pt x="208" y="64"/>
                  </a:lnTo>
                  <a:lnTo>
                    <a:pt x="225" y="64"/>
                  </a:lnTo>
                  <a:lnTo>
                    <a:pt x="240" y="48"/>
                  </a:lnTo>
                  <a:lnTo>
                    <a:pt x="279" y="6"/>
                  </a:lnTo>
                  <a:lnTo>
                    <a:pt x="312" y="0"/>
                  </a:lnTo>
                  <a:lnTo>
                    <a:pt x="336" y="136"/>
                  </a:lnTo>
                  <a:lnTo>
                    <a:pt x="328" y="136"/>
                  </a:lnTo>
                  <a:lnTo>
                    <a:pt x="328" y="144"/>
                  </a:lnTo>
                  <a:lnTo>
                    <a:pt x="336" y="151"/>
                  </a:lnTo>
                  <a:lnTo>
                    <a:pt x="336" y="175"/>
                  </a:lnTo>
                  <a:lnTo>
                    <a:pt x="328" y="175"/>
                  </a:lnTo>
                  <a:lnTo>
                    <a:pt x="328" y="215"/>
                  </a:lnTo>
                  <a:lnTo>
                    <a:pt x="328" y="223"/>
                  </a:lnTo>
                  <a:lnTo>
                    <a:pt x="328" y="239"/>
                  </a:lnTo>
                  <a:lnTo>
                    <a:pt x="312" y="255"/>
                  </a:lnTo>
                  <a:lnTo>
                    <a:pt x="304" y="263"/>
                  </a:lnTo>
                  <a:lnTo>
                    <a:pt x="297" y="271"/>
                  </a:lnTo>
                  <a:lnTo>
                    <a:pt x="288" y="271"/>
                  </a:lnTo>
                  <a:lnTo>
                    <a:pt x="273" y="287"/>
                  </a:lnTo>
                  <a:lnTo>
                    <a:pt x="264" y="311"/>
                  </a:lnTo>
                  <a:lnTo>
                    <a:pt x="264" y="327"/>
                  </a:lnTo>
                  <a:lnTo>
                    <a:pt x="256" y="327"/>
                  </a:lnTo>
                  <a:lnTo>
                    <a:pt x="256" y="311"/>
                  </a:lnTo>
                  <a:lnTo>
                    <a:pt x="240" y="311"/>
                  </a:lnTo>
                  <a:lnTo>
                    <a:pt x="240" y="327"/>
                  </a:lnTo>
                  <a:lnTo>
                    <a:pt x="240" y="335"/>
                  </a:lnTo>
                  <a:lnTo>
                    <a:pt x="240" y="343"/>
                  </a:lnTo>
                  <a:lnTo>
                    <a:pt x="240" y="359"/>
                  </a:lnTo>
                  <a:lnTo>
                    <a:pt x="232" y="367"/>
                  </a:lnTo>
                  <a:lnTo>
                    <a:pt x="225" y="375"/>
                  </a:lnTo>
                  <a:lnTo>
                    <a:pt x="216" y="375"/>
                  </a:lnTo>
                  <a:lnTo>
                    <a:pt x="208" y="375"/>
                  </a:lnTo>
                  <a:lnTo>
                    <a:pt x="201" y="367"/>
                  </a:lnTo>
                  <a:lnTo>
                    <a:pt x="192" y="367"/>
                  </a:lnTo>
                  <a:lnTo>
                    <a:pt x="192" y="359"/>
                  </a:lnTo>
                  <a:lnTo>
                    <a:pt x="185" y="351"/>
                  </a:lnTo>
                  <a:lnTo>
                    <a:pt x="177" y="351"/>
                  </a:lnTo>
                  <a:lnTo>
                    <a:pt x="168" y="367"/>
                  </a:lnTo>
                  <a:lnTo>
                    <a:pt x="161" y="367"/>
                  </a:lnTo>
                  <a:lnTo>
                    <a:pt x="144" y="367"/>
                  </a:lnTo>
                  <a:lnTo>
                    <a:pt x="137" y="359"/>
                  </a:lnTo>
                  <a:lnTo>
                    <a:pt x="129" y="359"/>
                  </a:lnTo>
                  <a:lnTo>
                    <a:pt x="129" y="367"/>
                  </a:lnTo>
                  <a:lnTo>
                    <a:pt x="120" y="367"/>
                  </a:lnTo>
                  <a:lnTo>
                    <a:pt x="105" y="359"/>
                  </a:lnTo>
                  <a:lnTo>
                    <a:pt x="81" y="359"/>
                  </a:lnTo>
                  <a:lnTo>
                    <a:pt x="81" y="351"/>
                  </a:lnTo>
                  <a:lnTo>
                    <a:pt x="72" y="335"/>
                  </a:lnTo>
                  <a:lnTo>
                    <a:pt x="48" y="335"/>
                  </a:lnTo>
                  <a:lnTo>
                    <a:pt x="33" y="335"/>
                  </a:lnTo>
                  <a:lnTo>
                    <a:pt x="0" y="80"/>
                  </a:lnTo>
                  <a:lnTo>
                    <a:pt x="96" y="64"/>
                  </a:lnTo>
                  <a:close/>
                </a:path>
              </a:pathLst>
            </a:custGeom>
            <a:grpFill/>
            <a:ln w="9525" cap="rnd">
              <a:solidFill>
                <a:schemeClr val="tx1"/>
              </a:solidFill>
              <a:prstDash val="solid"/>
              <a:round/>
              <a:headEnd/>
              <a:tailEnd/>
            </a:ln>
          </p:spPr>
          <p:txBody>
            <a:bodyPr/>
            <a:lstStyle/>
            <a:p>
              <a:pPr fontAlgn="base">
                <a:spcBef>
                  <a:spcPct val="0"/>
                </a:spcBef>
                <a:spcAft>
                  <a:spcPct val="0"/>
                </a:spcAft>
              </a:pPr>
              <a:endParaRPr lang="en-US" dirty="0">
                <a:solidFill>
                  <a:srgbClr val="000000"/>
                </a:solidFill>
              </a:endParaRPr>
            </a:p>
          </p:txBody>
        </p:sp>
      </p:grpSp>
      <p:grpSp>
        <p:nvGrpSpPr>
          <p:cNvPr id="29" name="Group 141"/>
          <p:cNvGrpSpPr>
            <a:grpSpLocks/>
          </p:cNvGrpSpPr>
          <p:nvPr/>
        </p:nvGrpSpPr>
        <p:grpSpPr bwMode="auto">
          <a:xfrm>
            <a:off x="6723063" y="2030700"/>
            <a:ext cx="774700" cy="684213"/>
            <a:chOff x="4235" y="1344"/>
            <a:chExt cx="488" cy="431"/>
          </a:xfrm>
          <a:solidFill>
            <a:schemeClr val="bg1"/>
          </a:solidFill>
        </p:grpSpPr>
        <p:sp>
          <p:nvSpPr>
            <p:cNvPr id="402571" name="Freeform 139" descr="90%"/>
            <p:cNvSpPr>
              <a:spLocks/>
            </p:cNvSpPr>
            <p:nvPr/>
          </p:nvSpPr>
          <p:spPr bwMode="auto">
            <a:xfrm>
              <a:off x="4235" y="1344"/>
              <a:ext cx="488" cy="431"/>
            </a:xfrm>
            <a:custGeom>
              <a:avLst/>
              <a:gdLst>
                <a:gd name="T0" fmla="*/ 321 w 488"/>
                <a:gd name="T1" fmla="*/ 335 h 431"/>
                <a:gd name="T2" fmla="*/ 336 w 488"/>
                <a:gd name="T3" fmla="*/ 327 h 431"/>
                <a:gd name="T4" fmla="*/ 352 w 488"/>
                <a:gd name="T5" fmla="*/ 343 h 431"/>
                <a:gd name="T6" fmla="*/ 360 w 488"/>
                <a:gd name="T7" fmla="*/ 367 h 431"/>
                <a:gd name="T8" fmla="*/ 376 w 488"/>
                <a:gd name="T9" fmla="*/ 375 h 431"/>
                <a:gd name="T10" fmla="*/ 464 w 488"/>
                <a:gd name="T11" fmla="*/ 407 h 431"/>
                <a:gd name="T12" fmla="*/ 472 w 488"/>
                <a:gd name="T13" fmla="*/ 423 h 431"/>
                <a:gd name="T14" fmla="*/ 472 w 488"/>
                <a:gd name="T15" fmla="*/ 391 h 431"/>
                <a:gd name="T16" fmla="*/ 480 w 488"/>
                <a:gd name="T17" fmla="*/ 367 h 431"/>
                <a:gd name="T18" fmla="*/ 464 w 488"/>
                <a:gd name="T19" fmla="*/ 223 h 431"/>
                <a:gd name="T20" fmla="*/ 448 w 488"/>
                <a:gd name="T21" fmla="*/ 151 h 431"/>
                <a:gd name="T22" fmla="*/ 440 w 488"/>
                <a:gd name="T23" fmla="*/ 136 h 431"/>
                <a:gd name="T24" fmla="*/ 432 w 488"/>
                <a:gd name="T25" fmla="*/ 136 h 431"/>
                <a:gd name="T26" fmla="*/ 424 w 488"/>
                <a:gd name="T27" fmla="*/ 72 h 431"/>
                <a:gd name="T28" fmla="*/ 408 w 488"/>
                <a:gd name="T29" fmla="*/ 0 h 431"/>
                <a:gd name="T30" fmla="*/ 297 w 488"/>
                <a:gd name="T31" fmla="*/ 24 h 431"/>
                <a:gd name="T32" fmla="*/ 249 w 488"/>
                <a:gd name="T33" fmla="*/ 96 h 431"/>
                <a:gd name="T34" fmla="*/ 216 w 488"/>
                <a:gd name="T35" fmla="*/ 136 h 431"/>
                <a:gd name="T36" fmla="*/ 232 w 488"/>
                <a:gd name="T37" fmla="*/ 144 h 431"/>
                <a:gd name="T38" fmla="*/ 225 w 488"/>
                <a:gd name="T39" fmla="*/ 160 h 431"/>
                <a:gd name="T40" fmla="*/ 232 w 488"/>
                <a:gd name="T41" fmla="*/ 184 h 431"/>
                <a:gd name="T42" fmla="*/ 225 w 488"/>
                <a:gd name="T43" fmla="*/ 192 h 431"/>
                <a:gd name="T44" fmla="*/ 201 w 488"/>
                <a:gd name="T45" fmla="*/ 223 h 431"/>
                <a:gd name="T46" fmla="*/ 177 w 488"/>
                <a:gd name="T47" fmla="*/ 232 h 431"/>
                <a:gd name="T48" fmla="*/ 160 w 488"/>
                <a:gd name="T49" fmla="*/ 232 h 431"/>
                <a:gd name="T50" fmla="*/ 136 w 488"/>
                <a:gd name="T51" fmla="*/ 239 h 431"/>
                <a:gd name="T52" fmla="*/ 81 w 488"/>
                <a:gd name="T53" fmla="*/ 232 h 431"/>
                <a:gd name="T54" fmla="*/ 40 w 488"/>
                <a:gd name="T55" fmla="*/ 263 h 431"/>
                <a:gd name="T56" fmla="*/ 48 w 488"/>
                <a:gd name="T57" fmla="*/ 279 h 431"/>
                <a:gd name="T58" fmla="*/ 57 w 488"/>
                <a:gd name="T59" fmla="*/ 295 h 431"/>
                <a:gd name="T60" fmla="*/ 57 w 488"/>
                <a:gd name="T61" fmla="*/ 311 h 431"/>
                <a:gd name="T62" fmla="*/ 40 w 488"/>
                <a:gd name="T63" fmla="*/ 327 h 431"/>
                <a:gd name="T64" fmla="*/ 24 w 488"/>
                <a:gd name="T65" fmla="*/ 351 h 431"/>
                <a:gd name="T66" fmla="*/ 0 w 488"/>
                <a:gd name="T67" fmla="*/ 367 h 431"/>
                <a:gd name="T68" fmla="*/ 112 w 488"/>
                <a:gd name="T69" fmla="*/ 375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88" h="431">
                  <a:moveTo>
                    <a:pt x="112" y="375"/>
                  </a:moveTo>
                  <a:lnTo>
                    <a:pt x="321" y="335"/>
                  </a:lnTo>
                  <a:lnTo>
                    <a:pt x="328" y="327"/>
                  </a:lnTo>
                  <a:lnTo>
                    <a:pt x="336" y="327"/>
                  </a:lnTo>
                  <a:lnTo>
                    <a:pt x="344" y="343"/>
                  </a:lnTo>
                  <a:lnTo>
                    <a:pt x="352" y="343"/>
                  </a:lnTo>
                  <a:lnTo>
                    <a:pt x="360" y="351"/>
                  </a:lnTo>
                  <a:lnTo>
                    <a:pt x="360" y="367"/>
                  </a:lnTo>
                  <a:lnTo>
                    <a:pt x="368" y="375"/>
                  </a:lnTo>
                  <a:lnTo>
                    <a:pt x="376" y="375"/>
                  </a:lnTo>
                  <a:lnTo>
                    <a:pt x="392" y="383"/>
                  </a:lnTo>
                  <a:lnTo>
                    <a:pt x="464" y="407"/>
                  </a:lnTo>
                  <a:lnTo>
                    <a:pt x="464" y="431"/>
                  </a:lnTo>
                  <a:lnTo>
                    <a:pt x="472" y="423"/>
                  </a:lnTo>
                  <a:lnTo>
                    <a:pt x="480" y="399"/>
                  </a:lnTo>
                  <a:lnTo>
                    <a:pt x="472" y="391"/>
                  </a:lnTo>
                  <a:lnTo>
                    <a:pt x="488" y="375"/>
                  </a:lnTo>
                  <a:lnTo>
                    <a:pt x="480" y="367"/>
                  </a:lnTo>
                  <a:lnTo>
                    <a:pt x="464" y="295"/>
                  </a:lnTo>
                  <a:lnTo>
                    <a:pt x="464" y="223"/>
                  </a:lnTo>
                  <a:lnTo>
                    <a:pt x="456" y="199"/>
                  </a:lnTo>
                  <a:lnTo>
                    <a:pt x="448" y="151"/>
                  </a:lnTo>
                  <a:lnTo>
                    <a:pt x="448" y="136"/>
                  </a:lnTo>
                  <a:lnTo>
                    <a:pt x="440" y="136"/>
                  </a:lnTo>
                  <a:lnTo>
                    <a:pt x="440" y="144"/>
                  </a:lnTo>
                  <a:lnTo>
                    <a:pt x="432" y="136"/>
                  </a:lnTo>
                  <a:lnTo>
                    <a:pt x="424" y="96"/>
                  </a:lnTo>
                  <a:lnTo>
                    <a:pt x="424" y="72"/>
                  </a:lnTo>
                  <a:lnTo>
                    <a:pt x="416" y="56"/>
                  </a:lnTo>
                  <a:lnTo>
                    <a:pt x="408" y="0"/>
                  </a:lnTo>
                  <a:lnTo>
                    <a:pt x="321" y="16"/>
                  </a:lnTo>
                  <a:lnTo>
                    <a:pt x="297" y="24"/>
                  </a:lnTo>
                  <a:lnTo>
                    <a:pt x="264" y="72"/>
                  </a:lnTo>
                  <a:lnTo>
                    <a:pt x="249" y="96"/>
                  </a:lnTo>
                  <a:lnTo>
                    <a:pt x="240" y="112"/>
                  </a:lnTo>
                  <a:lnTo>
                    <a:pt x="216" y="136"/>
                  </a:lnTo>
                  <a:lnTo>
                    <a:pt x="225" y="136"/>
                  </a:lnTo>
                  <a:lnTo>
                    <a:pt x="232" y="144"/>
                  </a:lnTo>
                  <a:lnTo>
                    <a:pt x="232" y="160"/>
                  </a:lnTo>
                  <a:lnTo>
                    <a:pt x="225" y="160"/>
                  </a:lnTo>
                  <a:lnTo>
                    <a:pt x="232" y="168"/>
                  </a:lnTo>
                  <a:lnTo>
                    <a:pt x="232" y="184"/>
                  </a:lnTo>
                  <a:lnTo>
                    <a:pt x="232" y="192"/>
                  </a:lnTo>
                  <a:lnTo>
                    <a:pt x="225" y="192"/>
                  </a:lnTo>
                  <a:lnTo>
                    <a:pt x="208" y="208"/>
                  </a:lnTo>
                  <a:lnTo>
                    <a:pt x="201" y="223"/>
                  </a:lnTo>
                  <a:lnTo>
                    <a:pt x="184" y="232"/>
                  </a:lnTo>
                  <a:lnTo>
                    <a:pt x="177" y="232"/>
                  </a:lnTo>
                  <a:lnTo>
                    <a:pt x="168" y="232"/>
                  </a:lnTo>
                  <a:lnTo>
                    <a:pt x="160" y="232"/>
                  </a:lnTo>
                  <a:lnTo>
                    <a:pt x="153" y="239"/>
                  </a:lnTo>
                  <a:lnTo>
                    <a:pt x="136" y="239"/>
                  </a:lnTo>
                  <a:lnTo>
                    <a:pt x="129" y="232"/>
                  </a:lnTo>
                  <a:lnTo>
                    <a:pt x="81" y="232"/>
                  </a:lnTo>
                  <a:lnTo>
                    <a:pt x="48" y="255"/>
                  </a:lnTo>
                  <a:lnTo>
                    <a:pt x="40" y="263"/>
                  </a:lnTo>
                  <a:lnTo>
                    <a:pt x="40" y="271"/>
                  </a:lnTo>
                  <a:lnTo>
                    <a:pt x="48" y="279"/>
                  </a:lnTo>
                  <a:lnTo>
                    <a:pt x="57" y="287"/>
                  </a:lnTo>
                  <a:lnTo>
                    <a:pt x="57" y="295"/>
                  </a:lnTo>
                  <a:lnTo>
                    <a:pt x="57" y="303"/>
                  </a:lnTo>
                  <a:lnTo>
                    <a:pt x="57" y="311"/>
                  </a:lnTo>
                  <a:lnTo>
                    <a:pt x="48" y="319"/>
                  </a:lnTo>
                  <a:lnTo>
                    <a:pt x="40" y="327"/>
                  </a:lnTo>
                  <a:lnTo>
                    <a:pt x="33" y="343"/>
                  </a:lnTo>
                  <a:lnTo>
                    <a:pt x="24" y="351"/>
                  </a:lnTo>
                  <a:lnTo>
                    <a:pt x="9" y="367"/>
                  </a:lnTo>
                  <a:lnTo>
                    <a:pt x="0" y="367"/>
                  </a:lnTo>
                  <a:lnTo>
                    <a:pt x="9" y="391"/>
                  </a:lnTo>
                  <a:lnTo>
                    <a:pt x="112" y="3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572" name="Freeform 140" descr="90%"/>
            <p:cNvSpPr>
              <a:spLocks/>
            </p:cNvSpPr>
            <p:nvPr/>
          </p:nvSpPr>
          <p:spPr bwMode="auto">
            <a:xfrm>
              <a:off x="4235" y="1344"/>
              <a:ext cx="488" cy="431"/>
            </a:xfrm>
            <a:custGeom>
              <a:avLst/>
              <a:gdLst>
                <a:gd name="T0" fmla="*/ 321 w 488"/>
                <a:gd name="T1" fmla="*/ 335 h 431"/>
                <a:gd name="T2" fmla="*/ 336 w 488"/>
                <a:gd name="T3" fmla="*/ 327 h 431"/>
                <a:gd name="T4" fmla="*/ 352 w 488"/>
                <a:gd name="T5" fmla="*/ 343 h 431"/>
                <a:gd name="T6" fmla="*/ 360 w 488"/>
                <a:gd name="T7" fmla="*/ 367 h 431"/>
                <a:gd name="T8" fmla="*/ 376 w 488"/>
                <a:gd name="T9" fmla="*/ 375 h 431"/>
                <a:gd name="T10" fmla="*/ 464 w 488"/>
                <a:gd name="T11" fmla="*/ 407 h 431"/>
                <a:gd name="T12" fmla="*/ 472 w 488"/>
                <a:gd name="T13" fmla="*/ 423 h 431"/>
                <a:gd name="T14" fmla="*/ 472 w 488"/>
                <a:gd name="T15" fmla="*/ 391 h 431"/>
                <a:gd name="T16" fmla="*/ 480 w 488"/>
                <a:gd name="T17" fmla="*/ 367 h 431"/>
                <a:gd name="T18" fmla="*/ 464 w 488"/>
                <a:gd name="T19" fmla="*/ 223 h 431"/>
                <a:gd name="T20" fmla="*/ 448 w 488"/>
                <a:gd name="T21" fmla="*/ 151 h 431"/>
                <a:gd name="T22" fmla="*/ 440 w 488"/>
                <a:gd name="T23" fmla="*/ 136 h 431"/>
                <a:gd name="T24" fmla="*/ 432 w 488"/>
                <a:gd name="T25" fmla="*/ 136 h 431"/>
                <a:gd name="T26" fmla="*/ 424 w 488"/>
                <a:gd name="T27" fmla="*/ 72 h 431"/>
                <a:gd name="T28" fmla="*/ 408 w 488"/>
                <a:gd name="T29" fmla="*/ 0 h 431"/>
                <a:gd name="T30" fmla="*/ 297 w 488"/>
                <a:gd name="T31" fmla="*/ 24 h 431"/>
                <a:gd name="T32" fmla="*/ 249 w 488"/>
                <a:gd name="T33" fmla="*/ 96 h 431"/>
                <a:gd name="T34" fmla="*/ 216 w 488"/>
                <a:gd name="T35" fmla="*/ 136 h 431"/>
                <a:gd name="T36" fmla="*/ 232 w 488"/>
                <a:gd name="T37" fmla="*/ 144 h 431"/>
                <a:gd name="T38" fmla="*/ 225 w 488"/>
                <a:gd name="T39" fmla="*/ 160 h 431"/>
                <a:gd name="T40" fmla="*/ 232 w 488"/>
                <a:gd name="T41" fmla="*/ 184 h 431"/>
                <a:gd name="T42" fmla="*/ 225 w 488"/>
                <a:gd name="T43" fmla="*/ 192 h 431"/>
                <a:gd name="T44" fmla="*/ 201 w 488"/>
                <a:gd name="T45" fmla="*/ 223 h 431"/>
                <a:gd name="T46" fmla="*/ 177 w 488"/>
                <a:gd name="T47" fmla="*/ 232 h 431"/>
                <a:gd name="T48" fmla="*/ 160 w 488"/>
                <a:gd name="T49" fmla="*/ 232 h 431"/>
                <a:gd name="T50" fmla="*/ 136 w 488"/>
                <a:gd name="T51" fmla="*/ 239 h 431"/>
                <a:gd name="T52" fmla="*/ 81 w 488"/>
                <a:gd name="T53" fmla="*/ 232 h 431"/>
                <a:gd name="T54" fmla="*/ 40 w 488"/>
                <a:gd name="T55" fmla="*/ 263 h 431"/>
                <a:gd name="T56" fmla="*/ 48 w 488"/>
                <a:gd name="T57" fmla="*/ 279 h 431"/>
                <a:gd name="T58" fmla="*/ 57 w 488"/>
                <a:gd name="T59" fmla="*/ 295 h 431"/>
                <a:gd name="T60" fmla="*/ 57 w 488"/>
                <a:gd name="T61" fmla="*/ 311 h 431"/>
                <a:gd name="T62" fmla="*/ 40 w 488"/>
                <a:gd name="T63" fmla="*/ 327 h 431"/>
                <a:gd name="T64" fmla="*/ 24 w 488"/>
                <a:gd name="T65" fmla="*/ 351 h 431"/>
                <a:gd name="T66" fmla="*/ 0 w 488"/>
                <a:gd name="T67" fmla="*/ 367 h 431"/>
                <a:gd name="T68" fmla="*/ 112 w 488"/>
                <a:gd name="T69" fmla="*/ 375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88" h="431">
                  <a:moveTo>
                    <a:pt x="112" y="375"/>
                  </a:moveTo>
                  <a:lnTo>
                    <a:pt x="321" y="335"/>
                  </a:lnTo>
                  <a:lnTo>
                    <a:pt x="328" y="327"/>
                  </a:lnTo>
                  <a:lnTo>
                    <a:pt x="336" y="327"/>
                  </a:lnTo>
                  <a:lnTo>
                    <a:pt x="344" y="343"/>
                  </a:lnTo>
                  <a:lnTo>
                    <a:pt x="352" y="343"/>
                  </a:lnTo>
                  <a:lnTo>
                    <a:pt x="360" y="351"/>
                  </a:lnTo>
                  <a:lnTo>
                    <a:pt x="360" y="367"/>
                  </a:lnTo>
                  <a:lnTo>
                    <a:pt x="368" y="375"/>
                  </a:lnTo>
                  <a:lnTo>
                    <a:pt x="376" y="375"/>
                  </a:lnTo>
                  <a:lnTo>
                    <a:pt x="392" y="383"/>
                  </a:lnTo>
                  <a:lnTo>
                    <a:pt x="464" y="407"/>
                  </a:lnTo>
                  <a:lnTo>
                    <a:pt x="464" y="431"/>
                  </a:lnTo>
                  <a:lnTo>
                    <a:pt x="472" y="423"/>
                  </a:lnTo>
                  <a:lnTo>
                    <a:pt x="480" y="399"/>
                  </a:lnTo>
                  <a:lnTo>
                    <a:pt x="472" y="391"/>
                  </a:lnTo>
                  <a:lnTo>
                    <a:pt x="488" y="375"/>
                  </a:lnTo>
                  <a:lnTo>
                    <a:pt x="480" y="367"/>
                  </a:lnTo>
                  <a:lnTo>
                    <a:pt x="464" y="295"/>
                  </a:lnTo>
                  <a:lnTo>
                    <a:pt x="464" y="223"/>
                  </a:lnTo>
                  <a:lnTo>
                    <a:pt x="456" y="199"/>
                  </a:lnTo>
                  <a:lnTo>
                    <a:pt x="448" y="151"/>
                  </a:lnTo>
                  <a:lnTo>
                    <a:pt x="448" y="136"/>
                  </a:lnTo>
                  <a:lnTo>
                    <a:pt x="440" y="136"/>
                  </a:lnTo>
                  <a:lnTo>
                    <a:pt x="440" y="144"/>
                  </a:lnTo>
                  <a:lnTo>
                    <a:pt x="432" y="136"/>
                  </a:lnTo>
                  <a:lnTo>
                    <a:pt x="424" y="96"/>
                  </a:lnTo>
                  <a:lnTo>
                    <a:pt x="424" y="72"/>
                  </a:lnTo>
                  <a:lnTo>
                    <a:pt x="416" y="56"/>
                  </a:lnTo>
                  <a:lnTo>
                    <a:pt x="408" y="0"/>
                  </a:lnTo>
                  <a:lnTo>
                    <a:pt x="321" y="16"/>
                  </a:lnTo>
                  <a:lnTo>
                    <a:pt x="297" y="24"/>
                  </a:lnTo>
                  <a:lnTo>
                    <a:pt x="264" y="72"/>
                  </a:lnTo>
                  <a:lnTo>
                    <a:pt x="249" y="96"/>
                  </a:lnTo>
                  <a:lnTo>
                    <a:pt x="240" y="112"/>
                  </a:lnTo>
                  <a:lnTo>
                    <a:pt x="216" y="136"/>
                  </a:lnTo>
                  <a:lnTo>
                    <a:pt x="225" y="136"/>
                  </a:lnTo>
                  <a:lnTo>
                    <a:pt x="232" y="144"/>
                  </a:lnTo>
                  <a:lnTo>
                    <a:pt x="232" y="160"/>
                  </a:lnTo>
                  <a:lnTo>
                    <a:pt x="225" y="160"/>
                  </a:lnTo>
                  <a:lnTo>
                    <a:pt x="232" y="168"/>
                  </a:lnTo>
                  <a:lnTo>
                    <a:pt x="232" y="184"/>
                  </a:lnTo>
                  <a:lnTo>
                    <a:pt x="232" y="192"/>
                  </a:lnTo>
                  <a:lnTo>
                    <a:pt x="225" y="192"/>
                  </a:lnTo>
                  <a:lnTo>
                    <a:pt x="208" y="208"/>
                  </a:lnTo>
                  <a:lnTo>
                    <a:pt x="201" y="223"/>
                  </a:lnTo>
                  <a:lnTo>
                    <a:pt x="184" y="232"/>
                  </a:lnTo>
                  <a:lnTo>
                    <a:pt x="177" y="232"/>
                  </a:lnTo>
                  <a:lnTo>
                    <a:pt x="168" y="232"/>
                  </a:lnTo>
                  <a:lnTo>
                    <a:pt x="160" y="232"/>
                  </a:lnTo>
                  <a:lnTo>
                    <a:pt x="153" y="239"/>
                  </a:lnTo>
                  <a:lnTo>
                    <a:pt x="136" y="239"/>
                  </a:lnTo>
                  <a:lnTo>
                    <a:pt x="129" y="232"/>
                  </a:lnTo>
                  <a:lnTo>
                    <a:pt x="81" y="232"/>
                  </a:lnTo>
                  <a:lnTo>
                    <a:pt x="48" y="255"/>
                  </a:lnTo>
                  <a:lnTo>
                    <a:pt x="40" y="263"/>
                  </a:lnTo>
                  <a:lnTo>
                    <a:pt x="40" y="271"/>
                  </a:lnTo>
                  <a:lnTo>
                    <a:pt x="48" y="279"/>
                  </a:lnTo>
                  <a:lnTo>
                    <a:pt x="57" y="287"/>
                  </a:lnTo>
                  <a:lnTo>
                    <a:pt x="57" y="295"/>
                  </a:lnTo>
                  <a:lnTo>
                    <a:pt x="57" y="303"/>
                  </a:lnTo>
                  <a:lnTo>
                    <a:pt x="57" y="311"/>
                  </a:lnTo>
                  <a:lnTo>
                    <a:pt x="48" y="319"/>
                  </a:lnTo>
                  <a:lnTo>
                    <a:pt x="40" y="327"/>
                  </a:lnTo>
                  <a:lnTo>
                    <a:pt x="33" y="343"/>
                  </a:lnTo>
                  <a:lnTo>
                    <a:pt x="24" y="351"/>
                  </a:lnTo>
                  <a:lnTo>
                    <a:pt x="9" y="367"/>
                  </a:lnTo>
                  <a:lnTo>
                    <a:pt x="0" y="367"/>
                  </a:lnTo>
                  <a:lnTo>
                    <a:pt x="9" y="391"/>
                  </a:lnTo>
                  <a:lnTo>
                    <a:pt x="112" y="375"/>
                  </a:lnTo>
                  <a:close/>
                </a:path>
              </a:pathLst>
            </a:custGeom>
            <a:grpFill/>
            <a:ln w="9525" cap="rnd">
              <a:solidFill>
                <a:srgbClr val="000000"/>
              </a:solidFill>
              <a:prstDash val="solid"/>
              <a:round/>
              <a:headEnd/>
              <a:tailEnd/>
            </a:ln>
          </p:spPr>
          <p:txBody>
            <a:bodyPr/>
            <a:lstStyle/>
            <a:p>
              <a:pPr fontAlgn="base">
                <a:spcBef>
                  <a:spcPct val="0"/>
                </a:spcBef>
                <a:spcAft>
                  <a:spcPct val="0"/>
                </a:spcAft>
              </a:pPr>
              <a:endParaRPr lang="en-US" dirty="0">
                <a:solidFill>
                  <a:srgbClr val="000000"/>
                </a:solidFill>
              </a:endParaRPr>
            </a:p>
          </p:txBody>
        </p:sp>
      </p:grpSp>
      <p:grpSp>
        <p:nvGrpSpPr>
          <p:cNvPr id="30" name="Group 144"/>
          <p:cNvGrpSpPr>
            <a:grpSpLocks/>
          </p:cNvGrpSpPr>
          <p:nvPr/>
        </p:nvGrpSpPr>
        <p:grpSpPr bwMode="auto">
          <a:xfrm>
            <a:off x="5821363" y="2781588"/>
            <a:ext cx="381000" cy="684212"/>
            <a:chOff x="3668" y="1815"/>
            <a:chExt cx="240" cy="431"/>
          </a:xfrm>
          <a:solidFill>
            <a:schemeClr val="bg1"/>
          </a:solidFill>
        </p:grpSpPr>
        <p:sp>
          <p:nvSpPr>
            <p:cNvPr id="402574" name="Freeform 142"/>
            <p:cNvSpPr>
              <a:spLocks/>
            </p:cNvSpPr>
            <p:nvPr/>
          </p:nvSpPr>
          <p:spPr bwMode="auto">
            <a:xfrm>
              <a:off x="3668" y="1815"/>
              <a:ext cx="240" cy="431"/>
            </a:xfrm>
            <a:custGeom>
              <a:avLst/>
              <a:gdLst>
                <a:gd name="T0" fmla="*/ 0 w 240"/>
                <a:gd name="T1" fmla="*/ 423 h 431"/>
                <a:gd name="T2" fmla="*/ 0 w 240"/>
                <a:gd name="T3" fmla="*/ 407 h 431"/>
                <a:gd name="T4" fmla="*/ 8 w 240"/>
                <a:gd name="T5" fmla="*/ 399 h 431"/>
                <a:gd name="T6" fmla="*/ 15 w 240"/>
                <a:gd name="T7" fmla="*/ 375 h 431"/>
                <a:gd name="T8" fmla="*/ 32 w 240"/>
                <a:gd name="T9" fmla="*/ 343 h 431"/>
                <a:gd name="T10" fmla="*/ 32 w 240"/>
                <a:gd name="T11" fmla="*/ 327 h 431"/>
                <a:gd name="T12" fmla="*/ 32 w 240"/>
                <a:gd name="T13" fmla="*/ 295 h 431"/>
                <a:gd name="T14" fmla="*/ 24 w 240"/>
                <a:gd name="T15" fmla="*/ 287 h 431"/>
                <a:gd name="T16" fmla="*/ 24 w 240"/>
                <a:gd name="T17" fmla="*/ 263 h 431"/>
                <a:gd name="T18" fmla="*/ 8 w 240"/>
                <a:gd name="T19" fmla="*/ 32 h 431"/>
                <a:gd name="T20" fmla="*/ 24 w 240"/>
                <a:gd name="T21" fmla="*/ 32 h 431"/>
                <a:gd name="T22" fmla="*/ 56 w 240"/>
                <a:gd name="T23" fmla="*/ 16 h 431"/>
                <a:gd name="T24" fmla="*/ 207 w 240"/>
                <a:gd name="T25" fmla="*/ 16 h 431"/>
                <a:gd name="T26" fmla="*/ 231 w 240"/>
                <a:gd name="T27" fmla="*/ 279 h 431"/>
                <a:gd name="T28" fmla="*/ 240 w 240"/>
                <a:gd name="T29" fmla="*/ 295 h 431"/>
                <a:gd name="T30" fmla="*/ 224 w 240"/>
                <a:gd name="T31" fmla="*/ 303 h 431"/>
                <a:gd name="T32" fmla="*/ 207 w 240"/>
                <a:gd name="T33" fmla="*/ 311 h 431"/>
                <a:gd name="T34" fmla="*/ 192 w 240"/>
                <a:gd name="T35" fmla="*/ 327 h 431"/>
                <a:gd name="T36" fmla="*/ 200 w 240"/>
                <a:gd name="T37" fmla="*/ 335 h 431"/>
                <a:gd name="T38" fmla="*/ 183 w 240"/>
                <a:gd name="T39" fmla="*/ 359 h 431"/>
                <a:gd name="T40" fmla="*/ 168 w 240"/>
                <a:gd name="T41" fmla="*/ 359 h 431"/>
                <a:gd name="T42" fmla="*/ 159 w 240"/>
                <a:gd name="T43" fmla="*/ 391 h 431"/>
                <a:gd name="T44" fmla="*/ 135 w 240"/>
                <a:gd name="T45" fmla="*/ 383 h 431"/>
                <a:gd name="T46" fmla="*/ 128 w 240"/>
                <a:gd name="T47" fmla="*/ 375 h 431"/>
                <a:gd name="T48" fmla="*/ 120 w 240"/>
                <a:gd name="T49" fmla="*/ 415 h 431"/>
                <a:gd name="T50" fmla="*/ 104 w 240"/>
                <a:gd name="T51" fmla="*/ 407 h 431"/>
                <a:gd name="T52" fmla="*/ 96 w 240"/>
                <a:gd name="T53" fmla="*/ 399 h 431"/>
                <a:gd name="T54" fmla="*/ 80 w 240"/>
                <a:gd name="T55" fmla="*/ 423 h 431"/>
                <a:gd name="T56" fmla="*/ 56 w 240"/>
                <a:gd name="T57" fmla="*/ 407 h 431"/>
                <a:gd name="T58" fmla="*/ 39 w 240"/>
                <a:gd name="T59" fmla="*/ 415 h 431"/>
                <a:gd name="T60" fmla="*/ 39 w 240"/>
                <a:gd name="T61" fmla="*/ 415 h 431"/>
                <a:gd name="T62" fmla="*/ 32 w 240"/>
                <a:gd name="T63" fmla="*/ 423 h 431"/>
                <a:gd name="T64" fmla="*/ 15 w 240"/>
                <a:gd name="T65" fmla="*/ 415 h 431"/>
                <a:gd name="T66" fmla="*/ 8 w 240"/>
                <a:gd name="T67" fmla="*/ 423 h 431"/>
                <a:gd name="T68" fmla="*/ 0 w 240"/>
                <a:gd name="T69" fmla="*/ 423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40" h="431">
                  <a:moveTo>
                    <a:pt x="0" y="423"/>
                  </a:moveTo>
                  <a:lnTo>
                    <a:pt x="0" y="423"/>
                  </a:lnTo>
                  <a:lnTo>
                    <a:pt x="0" y="415"/>
                  </a:lnTo>
                  <a:lnTo>
                    <a:pt x="0" y="407"/>
                  </a:lnTo>
                  <a:lnTo>
                    <a:pt x="8" y="407"/>
                  </a:lnTo>
                  <a:lnTo>
                    <a:pt x="8" y="399"/>
                  </a:lnTo>
                  <a:lnTo>
                    <a:pt x="8" y="383"/>
                  </a:lnTo>
                  <a:lnTo>
                    <a:pt x="15" y="375"/>
                  </a:lnTo>
                  <a:lnTo>
                    <a:pt x="24" y="351"/>
                  </a:lnTo>
                  <a:lnTo>
                    <a:pt x="32" y="343"/>
                  </a:lnTo>
                  <a:lnTo>
                    <a:pt x="32" y="335"/>
                  </a:lnTo>
                  <a:lnTo>
                    <a:pt x="32" y="327"/>
                  </a:lnTo>
                  <a:lnTo>
                    <a:pt x="32" y="311"/>
                  </a:lnTo>
                  <a:lnTo>
                    <a:pt x="32" y="295"/>
                  </a:lnTo>
                  <a:lnTo>
                    <a:pt x="24" y="295"/>
                  </a:lnTo>
                  <a:lnTo>
                    <a:pt x="24" y="287"/>
                  </a:lnTo>
                  <a:lnTo>
                    <a:pt x="24" y="271"/>
                  </a:lnTo>
                  <a:lnTo>
                    <a:pt x="24" y="263"/>
                  </a:lnTo>
                  <a:lnTo>
                    <a:pt x="8" y="24"/>
                  </a:lnTo>
                  <a:lnTo>
                    <a:pt x="8" y="32"/>
                  </a:lnTo>
                  <a:lnTo>
                    <a:pt x="8" y="40"/>
                  </a:lnTo>
                  <a:lnTo>
                    <a:pt x="24" y="32"/>
                  </a:lnTo>
                  <a:lnTo>
                    <a:pt x="39" y="32"/>
                  </a:lnTo>
                  <a:lnTo>
                    <a:pt x="56" y="16"/>
                  </a:lnTo>
                  <a:lnTo>
                    <a:pt x="207" y="0"/>
                  </a:lnTo>
                  <a:lnTo>
                    <a:pt x="207" y="16"/>
                  </a:lnTo>
                  <a:lnTo>
                    <a:pt x="240" y="271"/>
                  </a:lnTo>
                  <a:lnTo>
                    <a:pt x="231" y="279"/>
                  </a:lnTo>
                  <a:lnTo>
                    <a:pt x="231" y="287"/>
                  </a:lnTo>
                  <a:lnTo>
                    <a:pt x="240" y="295"/>
                  </a:lnTo>
                  <a:lnTo>
                    <a:pt x="240" y="303"/>
                  </a:lnTo>
                  <a:lnTo>
                    <a:pt x="224" y="303"/>
                  </a:lnTo>
                  <a:lnTo>
                    <a:pt x="216" y="311"/>
                  </a:lnTo>
                  <a:lnTo>
                    <a:pt x="207" y="311"/>
                  </a:lnTo>
                  <a:lnTo>
                    <a:pt x="192" y="311"/>
                  </a:lnTo>
                  <a:lnTo>
                    <a:pt x="192" y="327"/>
                  </a:lnTo>
                  <a:lnTo>
                    <a:pt x="200" y="327"/>
                  </a:lnTo>
                  <a:lnTo>
                    <a:pt x="200" y="335"/>
                  </a:lnTo>
                  <a:lnTo>
                    <a:pt x="192" y="343"/>
                  </a:lnTo>
                  <a:lnTo>
                    <a:pt x="183" y="359"/>
                  </a:lnTo>
                  <a:lnTo>
                    <a:pt x="176" y="359"/>
                  </a:lnTo>
                  <a:lnTo>
                    <a:pt x="168" y="359"/>
                  </a:lnTo>
                  <a:lnTo>
                    <a:pt x="168" y="383"/>
                  </a:lnTo>
                  <a:lnTo>
                    <a:pt x="159" y="391"/>
                  </a:lnTo>
                  <a:lnTo>
                    <a:pt x="144" y="391"/>
                  </a:lnTo>
                  <a:lnTo>
                    <a:pt x="135" y="383"/>
                  </a:lnTo>
                  <a:lnTo>
                    <a:pt x="135" y="375"/>
                  </a:lnTo>
                  <a:lnTo>
                    <a:pt x="128" y="375"/>
                  </a:lnTo>
                  <a:lnTo>
                    <a:pt x="120" y="399"/>
                  </a:lnTo>
                  <a:lnTo>
                    <a:pt x="120" y="415"/>
                  </a:lnTo>
                  <a:lnTo>
                    <a:pt x="111" y="415"/>
                  </a:lnTo>
                  <a:lnTo>
                    <a:pt x="104" y="407"/>
                  </a:lnTo>
                  <a:lnTo>
                    <a:pt x="104" y="399"/>
                  </a:lnTo>
                  <a:lnTo>
                    <a:pt x="96" y="399"/>
                  </a:lnTo>
                  <a:lnTo>
                    <a:pt x="80" y="415"/>
                  </a:lnTo>
                  <a:lnTo>
                    <a:pt x="80" y="423"/>
                  </a:lnTo>
                  <a:lnTo>
                    <a:pt x="72" y="423"/>
                  </a:lnTo>
                  <a:lnTo>
                    <a:pt x="56" y="407"/>
                  </a:lnTo>
                  <a:lnTo>
                    <a:pt x="48" y="407"/>
                  </a:lnTo>
                  <a:lnTo>
                    <a:pt x="39" y="415"/>
                  </a:lnTo>
                  <a:lnTo>
                    <a:pt x="39" y="407"/>
                  </a:lnTo>
                  <a:lnTo>
                    <a:pt x="39" y="415"/>
                  </a:lnTo>
                  <a:lnTo>
                    <a:pt x="39" y="423"/>
                  </a:lnTo>
                  <a:lnTo>
                    <a:pt x="32" y="423"/>
                  </a:lnTo>
                  <a:lnTo>
                    <a:pt x="24" y="415"/>
                  </a:lnTo>
                  <a:lnTo>
                    <a:pt x="15" y="415"/>
                  </a:lnTo>
                  <a:lnTo>
                    <a:pt x="8" y="415"/>
                  </a:lnTo>
                  <a:lnTo>
                    <a:pt x="8" y="423"/>
                  </a:lnTo>
                  <a:lnTo>
                    <a:pt x="8" y="431"/>
                  </a:lnTo>
                  <a:lnTo>
                    <a:pt x="0" y="4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575" name="Freeform 143"/>
            <p:cNvSpPr>
              <a:spLocks/>
            </p:cNvSpPr>
            <p:nvPr/>
          </p:nvSpPr>
          <p:spPr bwMode="auto">
            <a:xfrm>
              <a:off x="3668" y="1815"/>
              <a:ext cx="240" cy="431"/>
            </a:xfrm>
            <a:custGeom>
              <a:avLst/>
              <a:gdLst>
                <a:gd name="T0" fmla="*/ 0 w 240"/>
                <a:gd name="T1" fmla="*/ 423 h 431"/>
                <a:gd name="T2" fmla="*/ 0 w 240"/>
                <a:gd name="T3" fmla="*/ 407 h 431"/>
                <a:gd name="T4" fmla="*/ 8 w 240"/>
                <a:gd name="T5" fmla="*/ 399 h 431"/>
                <a:gd name="T6" fmla="*/ 15 w 240"/>
                <a:gd name="T7" fmla="*/ 375 h 431"/>
                <a:gd name="T8" fmla="*/ 32 w 240"/>
                <a:gd name="T9" fmla="*/ 343 h 431"/>
                <a:gd name="T10" fmla="*/ 32 w 240"/>
                <a:gd name="T11" fmla="*/ 327 h 431"/>
                <a:gd name="T12" fmla="*/ 32 w 240"/>
                <a:gd name="T13" fmla="*/ 295 h 431"/>
                <a:gd name="T14" fmla="*/ 24 w 240"/>
                <a:gd name="T15" fmla="*/ 287 h 431"/>
                <a:gd name="T16" fmla="*/ 24 w 240"/>
                <a:gd name="T17" fmla="*/ 263 h 431"/>
                <a:gd name="T18" fmla="*/ 8 w 240"/>
                <a:gd name="T19" fmla="*/ 32 h 431"/>
                <a:gd name="T20" fmla="*/ 24 w 240"/>
                <a:gd name="T21" fmla="*/ 32 h 431"/>
                <a:gd name="T22" fmla="*/ 56 w 240"/>
                <a:gd name="T23" fmla="*/ 16 h 431"/>
                <a:gd name="T24" fmla="*/ 207 w 240"/>
                <a:gd name="T25" fmla="*/ 16 h 431"/>
                <a:gd name="T26" fmla="*/ 231 w 240"/>
                <a:gd name="T27" fmla="*/ 279 h 431"/>
                <a:gd name="T28" fmla="*/ 240 w 240"/>
                <a:gd name="T29" fmla="*/ 295 h 431"/>
                <a:gd name="T30" fmla="*/ 224 w 240"/>
                <a:gd name="T31" fmla="*/ 303 h 431"/>
                <a:gd name="T32" fmla="*/ 207 w 240"/>
                <a:gd name="T33" fmla="*/ 311 h 431"/>
                <a:gd name="T34" fmla="*/ 192 w 240"/>
                <a:gd name="T35" fmla="*/ 327 h 431"/>
                <a:gd name="T36" fmla="*/ 200 w 240"/>
                <a:gd name="T37" fmla="*/ 335 h 431"/>
                <a:gd name="T38" fmla="*/ 183 w 240"/>
                <a:gd name="T39" fmla="*/ 359 h 431"/>
                <a:gd name="T40" fmla="*/ 168 w 240"/>
                <a:gd name="T41" fmla="*/ 359 h 431"/>
                <a:gd name="T42" fmla="*/ 159 w 240"/>
                <a:gd name="T43" fmla="*/ 391 h 431"/>
                <a:gd name="T44" fmla="*/ 135 w 240"/>
                <a:gd name="T45" fmla="*/ 383 h 431"/>
                <a:gd name="T46" fmla="*/ 128 w 240"/>
                <a:gd name="T47" fmla="*/ 375 h 431"/>
                <a:gd name="T48" fmla="*/ 120 w 240"/>
                <a:gd name="T49" fmla="*/ 415 h 431"/>
                <a:gd name="T50" fmla="*/ 104 w 240"/>
                <a:gd name="T51" fmla="*/ 407 h 431"/>
                <a:gd name="T52" fmla="*/ 96 w 240"/>
                <a:gd name="T53" fmla="*/ 399 h 431"/>
                <a:gd name="T54" fmla="*/ 80 w 240"/>
                <a:gd name="T55" fmla="*/ 423 h 431"/>
                <a:gd name="T56" fmla="*/ 56 w 240"/>
                <a:gd name="T57" fmla="*/ 407 h 431"/>
                <a:gd name="T58" fmla="*/ 39 w 240"/>
                <a:gd name="T59" fmla="*/ 415 h 431"/>
                <a:gd name="T60" fmla="*/ 39 w 240"/>
                <a:gd name="T61" fmla="*/ 415 h 431"/>
                <a:gd name="T62" fmla="*/ 32 w 240"/>
                <a:gd name="T63" fmla="*/ 423 h 431"/>
                <a:gd name="T64" fmla="*/ 15 w 240"/>
                <a:gd name="T65" fmla="*/ 415 h 431"/>
                <a:gd name="T66" fmla="*/ 8 w 240"/>
                <a:gd name="T67" fmla="*/ 423 h 431"/>
                <a:gd name="T68" fmla="*/ 0 w 240"/>
                <a:gd name="T69" fmla="*/ 423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40" h="431">
                  <a:moveTo>
                    <a:pt x="0" y="423"/>
                  </a:moveTo>
                  <a:lnTo>
                    <a:pt x="0" y="423"/>
                  </a:lnTo>
                  <a:lnTo>
                    <a:pt x="0" y="415"/>
                  </a:lnTo>
                  <a:lnTo>
                    <a:pt x="0" y="407"/>
                  </a:lnTo>
                  <a:lnTo>
                    <a:pt x="8" y="407"/>
                  </a:lnTo>
                  <a:lnTo>
                    <a:pt x="8" y="399"/>
                  </a:lnTo>
                  <a:lnTo>
                    <a:pt x="8" y="383"/>
                  </a:lnTo>
                  <a:lnTo>
                    <a:pt x="15" y="375"/>
                  </a:lnTo>
                  <a:lnTo>
                    <a:pt x="24" y="351"/>
                  </a:lnTo>
                  <a:lnTo>
                    <a:pt x="32" y="343"/>
                  </a:lnTo>
                  <a:lnTo>
                    <a:pt x="32" y="335"/>
                  </a:lnTo>
                  <a:lnTo>
                    <a:pt x="32" y="327"/>
                  </a:lnTo>
                  <a:lnTo>
                    <a:pt x="32" y="311"/>
                  </a:lnTo>
                  <a:lnTo>
                    <a:pt x="32" y="295"/>
                  </a:lnTo>
                  <a:lnTo>
                    <a:pt x="24" y="295"/>
                  </a:lnTo>
                  <a:lnTo>
                    <a:pt x="24" y="287"/>
                  </a:lnTo>
                  <a:lnTo>
                    <a:pt x="24" y="271"/>
                  </a:lnTo>
                  <a:lnTo>
                    <a:pt x="24" y="263"/>
                  </a:lnTo>
                  <a:lnTo>
                    <a:pt x="8" y="24"/>
                  </a:lnTo>
                  <a:lnTo>
                    <a:pt x="8" y="32"/>
                  </a:lnTo>
                  <a:lnTo>
                    <a:pt x="8" y="40"/>
                  </a:lnTo>
                  <a:lnTo>
                    <a:pt x="24" y="32"/>
                  </a:lnTo>
                  <a:lnTo>
                    <a:pt x="39" y="32"/>
                  </a:lnTo>
                  <a:lnTo>
                    <a:pt x="56" y="16"/>
                  </a:lnTo>
                  <a:lnTo>
                    <a:pt x="207" y="0"/>
                  </a:lnTo>
                  <a:lnTo>
                    <a:pt x="207" y="16"/>
                  </a:lnTo>
                  <a:lnTo>
                    <a:pt x="240" y="271"/>
                  </a:lnTo>
                  <a:lnTo>
                    <a:pt x="231" y="279"/>
                  </a:lnTo>
                  <a:lnTo>
                    <a:pt x="231" y="287"/>
                  </a:lnTo>
                  <a:lnTo>
                    <a:pt x="240" y="295"/>
                  </a:lnTo>
                  <a:lnTo>
                    <a:pt x="240" y="303"/>
                  </a:lnTo>
                  <a:lnTo>
                    <a:pt x="224" y="303"/>
                  </a:lnTo>
                  <a:lnTo>
                    <a:pt x="216" y="311"/>
                  </a:lnTo>
                  <a:lnTo>
                    <a:pt x="207" y="311"/>
                  </a:lnTo>
                  <a:lnTo>
                    <a:pt x="192" y="311"/>
                  </a:lnTo>
                  <a:lnTo>
                    <a:pt x="192" y="327"/>
                  </a:lnTo>
                  <a:lnTo>
                    <a:pt x="200" y="327"/>
                  </a:lnTo>
                  <a:lnTo>
                    <a:pt x="200" y="335"/>
                  </a:lnTo>
                  <a:lnTo>
                    <a:pt x="192" y="343"/>
                  </a:lnTo>
                  <a:lnTo>
                    <a:pt x="183" y="359"/>
                  </a:lnTo>
                  <a:lnTo>
                    <a:pt x="176" y="359"/>
                  </a:lnTo>
                  <a:lnTo>
                    <a:pt x="168" y="359"/>
                  </a:lnTo>
                  <a:lnTo>
                    <a:pt x="168" y="383"/>
                  </a:lnTo>
                  <a:lnTo>
                    <a:pt x="159" y="391"/>
                  </a:lnTo>
                  <a:lnTo>
                    <a:pt x="144" y="391"/>
                  </a:lnTo>
                  <a:lnTo>
                    <a:pt x="135" y="383"/>
                  </a:lnTo>
                  <a:lnTo>
                    <a:pt x="135" y="375"/>
                  </a:lnTo>
                  <a:lnTo>
                    <a:pt x="128" y="375"/>
                  </a:lnTo>
                  <a:lnTo>
                    <a:pt x="120" y="399"/>
                  </a:lnTo>
                  <a:lnTo>
                    <a:pt x="120" y="415"/>
                  </a:lnTo>
                  <a:lnTo>
                    <a:pt x="111" y="415"/>
                  </a:lnTo>
                  <a:lnTo>
                    <a:pt x="104" y="407"/>
                  </a:lnTo>
                  <a:lnTo>
                    <a:pt x="104" y="399"/>
                  </a:lnTo>
                  <a:lnTo>
                    <a:pt x="96" y="399"/>
                  </a:lnTo>
                  <a:lnTo>
                    <a:pt x="80" y="415"/>
                  </a:lnTo>
                  <a:lnTo>
                    <a:pt x="80" y="423"/>
                  </a:lnTo>
                  <a:lnTo>
                    <a:pt x="72" y="423"/>
                  </a:lnTo>
                  <a:lnTo>
                    <a:pt x="56" y="407"/>
                  </a:lnTo>
                  <a:lnTo>
                    <a:pt x="48" y="407"/>
                  </a:lnTo>
                  <a:lnTo>
                    <a:pt x="39" y="415"/>
                  </a:lnTo>
                  <a:lnTo>
                    <a:pt x="39" y="407"/>
                  </a:lnTo>
                  <a:lnTo>
                    <a:pt x="39" y="415"/>
                  </a:lnTo>
                  <a:lnTo>
                    <a:pt x="39" y="423"/>
                  </a:lnTo>
                  <a:lnTo>
                    <a:pt x="32" y="423"/>
                  </a:lnTo>
                  <a:lnTo>
                    <a:pt x="24" y="415"/>
                  </a:lnTo>
                  <a:lnTo>
                    <a:pt x="15" y="415"/>
                  </a:lnTo>
                  <a:lnTo>
                    <a:pt x="8" y="415"/>
                  </a:lnTo>
                  <a:lnTo>
                    <a:pt x="8" y="423"/>
                  </a:lnTo>
                  <a:lnTo>
                    <a:pt x="8" y="431"/>
                  </a:lnTo>
                  <a:lnTo>
                    <a:pt x="0" y="423"/>
                  </a:lnTo>
                  <a:close/>
                </a:path>
              </a:pathLst>
            </a:custGeom>
            <a:grpFill/>
            <a:ln w="9525" cap="rnd">
              <a:solidFill>
                <a:srgbClr val="000000"/>
              </a:solidFill>
              <a:prstDash val="solid"/>
              <a:round/>
              <a:headEnd/>
              <a:tailEnd/>
            </a:ln>
          </p:spPr>
          <p:txBody>
            <a:bodyPr/>
            <a:lstStyle/>
            <a:p>
              <a:pPr fontAlgn="base">
                <a:spcBef>
                  <a:spcPct val="0"/>
                </a:spcBef>
                <a:spcAft>
                  <a:spcPct val="0"/>
                </a:spcAft>
              </a:pPr>
              <a:endParaRPr lang="en-US" dirty="0">
                <a:solidFill>
                  <a:srgbClr val="000000"/>
                </a:solidFill>
              </a:endParaRPr>
            </a:p>
          </p:txBody>
        </p:sp>
      </p:grpSp>
      <p:grpSp>
        <p:nvGrpSpPr>
          <p:cNvPr id="31" name="Group 147"/>
          <p:cNvGrpSpPr>
            <a:grpSpLocks/>
          </p:cNvGrpSpPr>
          <p:nvPr/>
        </p:nvGrpSpPr>
        <p:grpSpPr bwMode="auto">
          <a:xfrm>
            <a:off x="6646863" y="2549813"/>
            <a:ext cx="736600" cy="481012"/>
            <a:chOff x="4187" y="1671"/>
            <a:chExt cx="464" cy="303"/>
          </a:xfrm>
          <a:solidFill>
            <a:schemeClr val="bg1"/>
          </a:solidFill>
        </p:grpSpPr>
        <p:sp>
          <p:nvSpPr>
            <p:cNvPr id="402577" name="Freeform 145" descr="90%"/>
            <p:cNvSpPr>
              <a:spLocks/>
            </p:cNvSpPr>
            <p:nvPr/>
          </p:nvSpPr>
          <p:spPr bwMode="auto">
            <a:xfrm>
              <a:off x="4187" y="1671"/>
              <a:ext cx="464" cy="303"/>
            </a:xfrm>
            <a:custGeom>
              <a:avLst/>
              <a:gdLst>
                <a:gd name="T0" fmla="*/ 120 w 464"/>
                <a:gd name="T1" fmla="*/ 288 h 303"/>
                <a:gd name="T2" fmla="*/ 400 w 464"/>
                <a:gd name="T3" fmla="*/ 240 h 303"/>
                <a:gd name="T4" fmla="*/ 400 w 464"/>
                <a:gd name="T5" fmla="*/ 216 h 303"/>
                <a:gd name="T6" fmla="*/ 416 w 464"/>
                <a:gd name="T7" fmla="*/ 216 h 303"/>
                <a:gd name="T8" fmla="*/ 424 w 464"/>
                <a:gd name="T9" fmla="*/ 224 h 303"/>
                <a:gd name="T10" fmla="*/ 440 w 464"/>
                <a:gd name="T11" fmla="*/ 208 h 303"/>
                <a:gd name="T12" fmla="*/ 440 w 464"/>
                <a:gd name="T13" fmla="*/ 200 h 303"/>
                <a:gd name="T14" fmla="*/ 456 w 464"/>
                <a:gd name="T15" fmla="*/ 184 h 303"/>
                <a:gd name="T16" fmla="*/ 464 w 464"/>
                <a:gd name="T17" fmla="*/ 176 h 303"/>
                <a:gd name="T18" fmla="*/ 464 w 464"/>
                <a:gd name="T19" fmla="*/ 168 h 303"/>
                <a:gd name="T20" fmla="*/ 432 w 464"/>
                <a:gd name="T21" fmla="*/ 144 h 303"/>
                <a:gd name="T22" fmla="*/ 416 w 464"/>
                <a:gd name="T23" fmla="*/ 136 h 303"/>
                <a:gd name="T24" fmla="*/ 416 w 464"/>
                <a:gd name="T25" fmla="*/ 120 h 303"/>
                <a:gd name="T26" fmla="*/ 424 w 464"/>
                <a:gd name="T27" fmla="*/ 120 h 303"/>
                <a:gd name="T28" fmla="*/ 424 w 464"/>
                <a:gd name="T29" fmla="*/ 112 h 303"/>
                <a:gd name="T30" fmla="*/ 416 w 464"/>
                <a:gd name="T31" fmla="*/ 96 h 303"/>
                <a:gd name="T32" fmla="*/ 432 w 464"/>
                <a:gd name="T33" fmla="*/ 80 h 303"/>
                <a:gd name="T34" fmla="*/ 432 w 464"/>
                <a:gd name="T35" fmla="*/ 64 h 303"/>
                <a:gd name="T36" fmla="*/ 440 w 464"/>
                <a:gd name="T37" fmla="*/ 56 h 303"/>
                <a:gd name="T38" fmla="*/ 424 w 464"/>
                <a:gd name="T39" fmla="*/ 48 h 303"/>
                <a:gd name="T40" fmla="*/ 416 w 464"/>
                <a:gd name="T41" fmla="*/ 48 h 303"/>
                <a:gd name="T42" fmla="*/ 408 w 464"/>
                <a:gd name="T43" fmla="*/ 40 h 303"/>
                <a:gd name="T44" fmla="*/ 408 w 464"/>
                <a:gd name="T45" fmla="*/ 24 h 303"/>
                <a:gd name="T46" fmla="*/ 400 w 464"/>
                <a:gd name="T47" fmla="*/ 16 h 303"/>
                <a:gd name="T48" fmla="*/ 392 w 464"/>
                <a:gd name="T49" fmla="*/ 16 h 303"/>
                <a:gd name="T50" fmla="*/ 384 w 464"/>
                <a:gd name="T51" fmla="*/ 0 h 303"/>
                <a:gd name="T52" fmla="*/ 376 w 464"/>
                <a:gd name="T53" fmla="*/ 0 h 303"/>
                <a:gd name="T54" fmla="*/ 328 w 464"/>
                <a:gd name="T55" fmla="*/ 8 h 303"/>
                <a:gd name="T56" fmla="*/ 216 w 464"/>
                <a:gd name="T57" fmla="*/ 32 h 303"/>
                <a:gd name="T58" fmla="*/ 96 w 464"/>
                <a:gd name="T59" fmla="*/ 56 h 303"/>
                <a:gd name="T60" fmla="*/ 57 w 464"/>
                <a:gd name="T61" fmla="*/ 64 h 303"/>
                <a:gd name="T62" fmla="*/ 48 w 464"/>
                <a:gd name="T63" fmla="*/ 40 h 303"/>
                <a:gd name="T64" fmla="*/ 40 w 464"/>
                <a:gd name="T65" fmla="*/ 48 h 303"/>
                <a:gd name="T66" fmla="*/ 16 w 464"/>
                <a:gd name="T67" fmla="*/ 72 h 303"/>
                <a:gd name="T68" fmla="*/ 0 w 464"/>
                <a:gd name="T69" fmla="*/ 80 h 303"/>
                <a:gd name="T70" fmla="*/ 24 w 464"/>
                <a:gd name="T71" fmla="*/ 216 h 303"/>
                <a:gd name="T72" fmla="*/ 40 w 464"/>
                <a:gd name="T73" fmla="*/ 303 h 303"/>
                <a:gd name="T74" fmla="*/ 120 w 464"/>
                <a:gd name="T75" fmla="*/ 288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64" h="303">
                  <a:moveTo>
                    <a:pt x="120" y="288"/>
                  </a:moveTo>
                  <a:lnTo>
                    <a:pt x="400" y="240"/>
                  </a:lnTo>
                  <a:lnTo>
                    <a:pt x="400" y="216"/>
                  </a:lnTo>
                  <a:lnTo>
                    <a:pt x="416" y="216"/>
                  </a:lnTo>
                  <a:lnTo>
                    <a:pt x="424" y="224"/>
                  </a:lnTo>
                  <a:lnTo>
                    <a:pt x="440" y="208"/>
                  </a:lnTo>
                  <a:lnTo>
                    <a:pt x="440" y="200"/>
                  </a:lnTo>
                  <a:lnTo>
                    <a:pt x="456" y="184"/>
                  </a:lnTo>
                  <a:lnTo>
                    <a:pt x="464" y="176"/>
                  </a:lnTo>
                  <a:lnTo>
                    <a:pt x="464" y="168"/>
                  </a:lnTo>
                  <a:lnTo>
                    <a:pt x="432" y="144"/>
                  </a:lnTo>
                  <a:lnTo>
                    <a:pt x="416" y="136"/>
                  </a:lnTo>
                  <a:lnTo>
                    <a:pt x="416" y="120"/>
                  </a:lnTo>
                  <a:lnTo>
                    <a:pt x="424" y="120"/>
                  </a:lnTo>
                  <a:lnTo>
                    <a:pt x="424" y="112"/>
                  </a:lnTo>
                  <a:lnTo>
                    <a:pt x="416" y="96"/>
                  </a:lnTo>
                  <a:lnTo>
                    <a:pt x="432" y="80"/>
                  </a:lnTo>
                  <a:lnTo>
                    <a:pt x="432" y="64"/>
                  </a:lnTo>
                  <a:lnTo>
                    <a:pt x="440" y="56"/>
                  </a:lnTo>
                  <a:lnTo>
                    <a:pt x="424" y="48"/>
                  </a:lnTo>
                  <a:lnTo>
                    <a:pt x="416" y="48"/>
                  </a:lnTo>
                  <a:lnTo>
                    <a:pt x="408" y="40"/>
                  </a:lnTo>
                  <a:lnTo>
                    <a:pt x="408" y="24"/>
                  </a:lnTo>
                  <a:lnTo>
                    <a:pt x="400" y="16"/>
                  </a:lnTo>
                  <a:lnTo>
                    <a:pt x="392" y="16"/>
                  </a:lnTo>
                  <a:lnTo>
                    <a:pt x="384" y="0"/>
                  </a:lnTo>
                  <a:lnTo>
                    <a:pt x="376" y="0"/>
                  </a:lnTo>
                  <a:lnTo>
                    <a:pt x="328" y="8"/>
                  </a:lnTo>
                  <a:lnTo>
                    <a:pt x="216" y="32"/>
                  </a:lnTo>
                  <a:lnTo>
                    <a:pt x="96" y="56"/>
                  </a:lnTo>
                  <a:lnTo>
                    <a:pt x="57" y="64"/>
                  </a:lnTo>
                  <a:lnTo>
                    <a:pt x="48" y="40"/>
                  </a:lnTo>
                  <a:lnTo>
                    <a:pt x="40" y="48"/>
                  </a:lnTo>
                  <a:lnTo>
                    <a:pt x="16" y="72"/>
                  </a:lnTo>
                  <a:lnTo>
                    <a:pt x="0" y="80"/>
                  </a:lnTo>
                  <a:lnTo>
                    <a:pt x="24" y="216"/>
                  </a:lnTo>
                  <a:lnTo>
                    <a:pt x="40" y="303"/>
                  </a:lnTo>
                  <a:lnTo>
                    <a:pt x="120" y="28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578" name="Freeform 146" descr="90%"/>
            <p:cNvSpPr>
              <a:spLocks/>
            </p:cNvSpPr>
            <p:nvPr/>
          </p:nvSpPr>
          <p:spPr bwMode="auto">
            <a:xfrm>
              <a:off x="4187" y="1671"/>
              <a:ext cx="464" cy="303"/>
            </a:xfrm>
            <a:custGeom>
              <a:avLst/>
              <a:gdLst>
                <a:gd name="T0" fmla="*/ 120 w 464"/>
                <a:gd name="T1" fmla="*/ 288 h 303"/>
                <a:gd name="T2" fmla="*/ 400 w 464"/>
                <a:gd name="T3" fmla="*/ 240 h 303"/>
                <a:gd name="T4" fmla="*/ 400 w 464"/>
                <a:gd name="T5" fmla="*/ 216 h 303"/>
                <a:gd name="T6" fmla="*/ 416 w 464"/>
                <a:gd name="T7" fmla="*/ 216 h 303"/>
                <a:gd name="T8" fmla="*/ 424 w 464"/>
                <a:gd name="T9" fmla="*/ 224 h 303"/>
                <a:gd name="T10" fmla="*/ 440 w 464"/>
                <a:gd name="T11" fmla="*/ 208 h 303"/>
                <a:gd name="T12" fmla="*/ 440 w 464"/>
                <a:gd name="T13" fmla="*/ 200 h 303"/>
                <a:gd name="T14" fmla="*/ 456 w 464"/>
                <a:gd name="T15" fmla="*/ 184 h 303"/>
                <a:gd name="T16" fmla="*/ 464 w 464"/>
                <a:gd name="T17" fmla="*/ 176 h 303"/>
                <a:gd name="T18" fmla="*/ 464 w 464"/>
                <a:gd name="T19" fmla="*/ 168 h 303"/>
                <a:gd name="T20" fmla="*/ 432 w 464"/>
                <a:gd name="T21" fmla="*/ 144 h 303"/>
                <a:gd name="T22" fmla="*/ 416 w 464"/>
                <a:gd name="T23" fmla="*/ 136 h 303"/>
                <a:gd name="T24" fmla="*/ 416 w 464"/>
                <a:gd name="T25" fmla="*/ 120 h 303"/>
                <a:gd name="T26" fmla="*/ 424 w 464"/>
                <a:gd name="T27" fmla="*/ 120 h 303"/>
                <a:gd name="T28" fmla="*/ 424 w 464"/>
                <a:gd name="T29" fmla="*/ 112 h 303"/>
                <a:gd name="T30" fmla="*/ 416 w 464"/>
                <a:gd name="T31" fmla="*/ 96 h 303"/>
                <a:gd name="T32" fmla="*/ 432 w 464"/>
                <a:gd name="T33" fmla="*/ 80 h 303"/>
                <a:gd name="T34" fmla="*/ 432 w 464"/>
                <a:gd name="T35" fmla="*/ 64 h 303"/>
                <a:gd name="T36" fmla="*/ 440 w 464"/>
                <a:gd name="T37" fmla="*/ 56 h 303"/>
                <a:gd name="T38" fmla="*/ 424 w 464"/>
                <a:gd name="T39" fmla="*/ 48 h 303"/>
                <a:gd name="T40" fmla="*/ 416 w 464"/>
                <a:gd name="T41" fmla="*/ 48 h 303"/>
                <a:gd name="T42" fmla="*/ 408 w 464"/>
                <a:gd name="T43" fmla="*/ 40 h 303"/>
                <a:gd name="T44" fmla="*/ 408 w 464"/>
                <a:gd name="T45" fmla="*/ 24 h 303"/>
                <a:gd name="T46" fmla="*/ 400 w 464"/>
                <a:gd name="T47" fmla="*/ 16 h 303"/>
                <a:gd name="T48" fmla="*/ 392 w 464"/>
                <a:gd name="T49" fmla="*/ 16 h 303"/>
                <a:gd name="T50" fmla="*/ 384 w 464"/>
                <a:gd name="T51" fmla="*/ 0 h 303"/>
                <a:gd name="T52" fmla="*/ 376 w 464"/>
                <a:gd name="T53" fmla="*/ 0 h 303"/>
                <a:gd name="T54" fmla="*/ 328 w 464"/>
                <a:gd name="T55" fmla="*/ 8 h 303"/>
                <a:gd name="T56" fmla="*/ 216 w 464"/>
                <a:gd name="T57" fmla="*/ 32 h 303"/>
                <a:gd name="T58" fmla="*/ 96 w 464"/>
                <a:gd name="T59" fmla="*/ 56 h 303"/>
                <a:gd name="T60" fmla="*/ 57 w 464"/>
                <a:gd name="T61" fmla="*/ 64 h 303"/>
                <a:gd name="T62" fmla="*/ 48 w 464"/>
                <a:gd name="T63" fmla="*/ 40 h 303"/>
                <a:gd name="T64" fmla="*/ 40 w 464"/>
                <a:gd name="T65" fmla="*/ 48 h 303"/>
                <a:gd name="T66" fmla="*/ 16 w 464"/>
                <a:gd name="T67" fmla="*/ 72 h 303"/>
                <a:gd name="T68" fmla="*/ 0 w 464"/>
                <a:gd name="T69" fmla="*/ 80 h 303"/>
                <a:gd name="T70" fmla="*/ 24 w 464"/>
                <a:gd name="T71" fmla="*/ 216 h 303"/>
                <a:gd name="T72" fmla="*/ 40 w 464"/>
                <a:gd name="T73" fmla="*/ 303 h 303"/>
                <a:gd name="T74" fmla="*/ 120 w 464"/>
                <a:gd name="T75" fmla="*/ 288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464" h="303">
                  <a:moveTo>
                    <a:pt x="120" y="288"/>
                  </a:moveTo>
                  <a:lnTo>
                    <a:pt x="400" y="240"/>
                  </a:lnTo>
                  <a:lnTo>
                    <a:pt x="400" y="216"/>
                  </a:lnTo>
                  <a:lnTo>
                    <a:pt x="416" y="216"/>
                  </a:lnTo>
                  <a:lnTo>
                    <a:pt x="424" y="224"/>
                  </a:lnTo>
                  <a:lnTo>
                    <a:pt x="440" y="208"/>
                  </a:lnTo>
                  <a:lnTo>
                    <a:pt x="440" y="200"/>
                  </a:lnTo>
                  <a:lnTo>
                    <a:pt x="456" y="184"/>
                  </a:lnTo>
                  <a:lnTo>
                    <a:pt x="464" y="176"/>
                  </a:lnTo>
                  <a:lnTo>
                    <a:pt x="464" y="168"/>
                  </a:lnTo>
                  <a:lnTo>
                    <a:pt x="432" y="144"/>
                  </a:lnTo>
                  <a:lnTo>
                    <a:pt x="416" y="136"/>
                  </a:lnTo>
                  <a:lnTo>
                    <a:pt x="416" y="120"/>
                  </a:lnTo>
                  <a:lnTo>
                    <a:pt x="424" y="120"/>
                  </a:lnTo>
                  <a:lnTo>
                    <a:pt x="424" y="112"/>
                  </a:lnTo>
                  <a:lnTo>
                    <a:pt x="416" y="96"/>
                  </a:lnTo>
                  <a:lnTo>
                    <a:pt x="432" y="80"/>
                  </a:lnTo>
                  <a:lnTo>
                    <a:pt x="432" y="64"/>
                  </a:lnTo>
                  <a:lnTo>
                    <a:pt x="440" y="56"/>
                  </a:lnTo>
                  <a:lnTo>
                    <a:pt x="424" y="48"/>
                  </a:lnTo>
                  <a:lnTo>
                    <a:pt x="416" y="48"/>
                  </a:lnTo>
                  <a:lnTo>
                    <a:pt x="408" y="40"/>
                  </a:lnTo>
                  <a:lnTo>
                    <a:pt x="408" y="24"/>
                  </a:lnTo>
                  <a:lnTo>
                    <a:pt x="400" y="16"/>
                  </a:lnTo>
                  <a:lnTo>
                    <a:pt x="392" y="16"/>
                  </a:lnTo>
                  <a:lnTo>
                    <a:pt x="384" y="0"/>
                  </a:lnTo>
                  <a:lnTo>
                    <a:pt x="376" y="0"/>
                  </a:lnTo>
                  <a:lnTo>
                    <a:pt x="328" y="8"/>
                  </a:lnTo>
                  <a:lnTo>
                    <a:pt x="216" y="32"/>
                  </a:lnTo>
                  <a:lnTo>
                    <a:pt x="96" y="56"/>
                  </a:lnTo>
                  <a:lnTo>
                    <a:pt x="57" y="64"/>
                  </a:lnTo>
                  <a:lnTo>
                    <a:pt x="48" y="40"/>
                  </a:lnTo>
                  <a:lnTo>
                    <a:pt x="40" y="48"/>
                  </a:lnTo>
                  <a:lnTo>
                    <a:pt x="16" y="72"/>
                  </a:lnTo>
                  <a:lnTo>
                    <a:pt x="0" y="80"/>
                  </a:lnTo>
                  <a:lnTo>
                    <a:pt x="24" y="216"/>
                  </a:lnTo>
                  <a:lnTo>
                    <a:pt x="40" y="303"/>
                  </a:lnTo>
                  <a:lnTo>
                    <a:pt x="120" y="288"/>
                  </a:lnTo>
                  <a:close/>
                </a:path>
              </a:pathLst>
            </a:custGeom>
            <a:grpFill/>
            <a:ln w="9525" cap="rnd">
              <a:solidFill>
                <a:srgbClr val="000000"/>
              </a:solidFill>
              <a:prstDash val="solid"/>
              <a:round/>
              <a:headEnd/>
              <a:tailEnd/>
            </a:ln>
          </p:spPr>
          <p:txBody>
            <a:bodyPr/>
            <a:lstStyle/>
            <a:p>
              <a:pPr fontAlgn="base">
                <a:spcBef>
                  <a:spcPct val="0"/>
                </a:spcBef>
                <a:spcAft>
                  <a:spcPct val="0"/>
                </a:spcAft>
              </a:pPr>
              <a:endParaRPr lang="en-US" dirty="0">
                <a:solidFill>
                  <a:srgbClr val="000000"/>
                </a:solidFill>
              </a:endParaRPr>
            </a:p>
          </p:txBody>
        </p:sp>
      </p:grpSp>
      <p:grpSp>
        <p:nvGrpSpPr>
          <p:cNvPr id="402594" name="Group 150"/>
          <p:cNvGrpSpPr>
            <a:grpSpLocks/>
          </p:cNvGrpSpPr>
          <p:nvPr/>
        </p:nvGrpSpPr>
        <p:grpSpPr bwMode="auto">
          <a:xfrm>
            <a:off x="7370763" y="1979900"/>
            <a:ext cx="203200" cy="404813"/>
            <a:chOff x="4643" y="1312"/>
            <a:chExt cx="128" cy="255"/>
          </a:xfrm>
          <a:solidFill>
            <a:schemeClr val="bg1"/>
          </a:solidFill>
        </p:grpSpPr>
        <p:sp>
          <p:nvSpPr>
            <p:cNvPr id="402580" name="Freeform 148"/>
            <p:cNvSpPr>
              <a:spLocks/>
            </p:cNvSpPr>
            <p:nvPr/>
          </p:nvSpPr>
          <p:spPr bwMode="auto">
            <a:xfrm>
              <a:off x="4643" y="1312"/>
              <a:ext cx="128" cy="255"/>
            </a:xfrm>
            <a:custGeom>
              <a:avLst/>
              <a:gdLst>
                <a:gd name="T0" fmla="*/ 48 w 128"/>
                <a:gd name="T1" fmla="*/ 231 h 255"/>
                <a:gd name="T2" fmla="*/ 40 w 128"/>
                <a:gd name="T3" fmla="*/ 183 h 255"/>
                <a:gd name="T4" fmla="*/ 40 w 128"/>
                <a:gd name="T5" fmla="*/ 168 h 255"/>
                <a:gd name="T6" fmla="*/ 32 w 128"/>
                <a:gd name="T7" fmla="*/ 168 h 255"/>
                <a:gd name="T8" fmla="*/ 32 w 128"/>
                <a:gd name="T9" fmla="*/ 176 h 255"/>
                <a:gd name="T10" fmla="*/ 24 w 128"/>
                <a:gd name="T11" fmla="*/ 168 h 255"/>
                <a:gd name="T12" fmla="*/ 16 w 128"/>
                <a:gd name="T13" fmla="*/ 128 h 255"/>
                <a:gd name="T14" fmla="*/ 16 w 128"/>
                <a:gd name="T15" fmla="*/ 104 h 255"/>
                <a:gd name="T16" fmla="*/ 8 w 128"/>
                <a:gd name="T17" fmla="*/ 88 h 255"/>
                <a:gd name="T18" fmla="*/ 0 w 128"/>
                <a:gd name="T19" fmla="*/ 32 h 255"/>
                <a:gd name="T20" fmla="*/ 128 w 128"/>
                <a:gd name="T21" fmla="*/ 0 h 255"/>
                <a:gd name="T22" fmla="*/ 128 w 128"/>
                <a:gd name="T23" fmla="*/ 8 h 255"/>
                <a:gd name="T24" fmla="*/ 128 w 128"/>
                <a:gd name="T25" fmla="*/ 16 h 255"/>
                <a:gd name="T26" fmla="*/ 120 w 128"/>
                <a:gd name="T27" fmla="*/ 24 h 255"/>
                <a:gd name="T28" fmla="*/ 128 w 128"/>
                <a:gd name="T29" fmla="*/ 32 h 255"/>
                <a:gd name="T30" fmla="*/ 128 w 128"/>
                <a:gd name="T31" fmla="*/ 56 h 255"/>
                <a:gd name="T32" fmla="*/ 128 w 128"/>
                <a:gd name="T33" fmla="*/ 64 h 255"/>
                <a:gd name="T34" fmla="*/ 112 w 128"/>
                <a:gd name="T35" fmla="*/ 72 h 255"/>
                <a:gd name="T36" fmla="*/ 104 w 128"/>
                <a:gd name="T37" fmla="*/ 80 h 255"/>
                <a:gd name="T38" fmla="*/ 112 w 128"/>
                <a:gd name="T39" fmla="*/ 88 h 255"/>
                <a:gd name="T40" fmla="*/ 112 w 128"/>
                <a:gd name="T41" fmla="*/ 104 h 255"/>
                <a:gd name="T42" fmla="*/ 112 w 128"/>
                <a:gd name="T43" fmla="*/ 128 h 255"/>
                <a:gd name="T44" fmla="*/ 104 w 128"/>
                <a:gd name="T45" fmla="*/ 136 h 255"/>
                <a:gd name="T46" fmla="*/ 104 w 128"/>
                <a:gd name="T47" fmla="*/ 144 h 255"/>
                <a:gd name="T48" fmla="*/ 104 w 128"/>
                <a:gd name="T49" fmla="*/ 152 h 255"/>
                <a:gd name="T50" fmla="*/ 96 w 128"/>
                <a:gd name="T51" fmla="*/ 160 h 255"/>
                <a:gd name="T52" fmla="*/ 96 w 128"/>
                <a:gd name="T53" fmla="*/ 176 h 255"/>
                <a:gd name="T54" fmla="*/ 104 w 128"/>
                <a:gd name="T55" fmla="*/ 183 h 255"/>
                <a:gd name="T56" fmla="*/ 104 w 128"/>
                <a:gd name="T57" fmla="*/ 192 h 255"/>
                <a:gd name="T58" fmla="*/ 112 w 128"/>
                <a:gd name="T59" fmla="*/ 207 h 255"/>
                <a:gd name="T60" fmla="*/ 112 w 128"/>
                <a:gd name="T61" fmla="*/ 216 h 255"/>
                <a:gd name="T62" fmla="*/ 104 w 128"/>
                <a:gd name="T63" fmla="*/ 224 h 255"/>
                <a:gd name="T64" fmla="*/ 104 w 128"/>
                <a:gd name="T65" fmla="*/ 240 h 255"/>
                <a:gd name="T66" fmla="*/ 112 w 128"/>
                <a:gd name="T67" fmla="*/ 240 h 255"/>
                <a:gd name="T68" fmla="*/ 56 w 128"/>
                <a:gd name="T69" fmla="*/ 255 h 255"/>
                <a:gd name="T70" fmla="*/ 48 w 128"/>
                <a:gd name="T71" fmla="*/ 231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28" h="255">
                  <a:moveTo>
                    <a:pt x="48" y="231"/>
                  </a:moveTo>
                  <a:lnTo>
                    <a:pt x="40" y="183"/>
                  </a:lnTo>
                  <a:lnTo>
                    <a:pt x="40" y="168"/>
                  </a:lnTo>
                  <a:lnTo>
                    <a:pt x="32" y="168"/>
                  </a:lnTo>
                  <a:lnTo>
                    <a:pt x="32" y="176"/>
                  </a:lnTo>
                  <a:lnTo>
                    <a:pt x="24" y="168"/>
                  </a:lnTo>
                  <a:lnTo>
                    <a:pt x="16" y="128"/>
                  </a:lnTo>
                  <a:lnTo>
                    <a:pt x="16" y="104"/>
                  </a:lnTo>
                  <a:lnTo>
                    <a:pt x="8" y="88"/>
                  </a:lnTo>
                  <a:lnTo>
                    <a:pt x="0" y="32"/>
                  </a:lnTo>
                  <a:lnTo>
                    <a:pt x="128" y="0"/>
                  </a:lnTo>
                  <a:lnTo>
                    <a:pt x="128" y="8"/>
                  </a:lnTo>
                  <a:lnTo>
                    <a:pt x="128" y="16"/>
                  </a:lnTo>
                  <a:lnTo>
                    <a:pt x="120" y="24"/>
                  </a:lnTo>
                  <a:lnTo>
                    <a:pt x="128" y="32"/>
                  </a:lnTo>
                  <a:lnTo>
                    <a:pt x="128" y="56"/>
                  </a:lnTo>
                  <a:lnTo>
                    <a:pt x="128" y="64"/>
                  </a:lnTo>
                  <a:lnTo>
                    <a:pt x="112" y="72"/>
                  </a:lnTo>
                  <a:lnTo>
                    <a:pt x="104" y="80"/>
                  </a:lnTo>
                  <a:lnTo>
                    <a:pt x="112" y="88"/>
                  </a:lnTo>
                  <a:lnTo>
                    <a:pt x="112" y="104"/>
                  </a:lnTo>
                  <a:lnTo>
                    <a:pt x="112" y="128"/>
                  </a:lnTo>
                  <a:lnTo>
                    <a:pt x="104" y="136"/>
                  </a:lnTo>
                  <a:lnTo>
                    <a:pt x="104" y="144"/>
                  </a:lnTo>
                  <a:lnTo>
                    <a:pt x="104" y="152"/>
                  </a:lnTo>
                  <a:lnTo>
                    <a:pt x="96" y="160"/>
                  </a:lnTo>
                  <a:lnTo>
                    <a:pt x="96" y="176"/>
                  </a:lnTo>
                  <a:lnTo>
                    <a:pt x="104" y="183"/>
                  </a:lnTo>
                  <a:lnTo>
                    <a:pt x="104" y="192"/>
                  </a:lnTo>
                  <a:lnTo>
                    <a:pt x="112" y="207"/>
                  </a:lnTo>
                  <a:lnTo>
                    <a:pt x="112" y="216"/>
                  </a:lnTo>
                  <a:lnTo>
                    <a:pt x="104" y="224"/>
                  </a:lnTo>
                  <a:lnTo>
                    <a:pt x="104" y="240"/>
                  </a:lnTo>
                  <a:lnTo>
                    <a:pt x="112" y="240"/>
                  </a:lnTo>
                  <a:lnTo>
                    <a:pt x="56" y="255"/>
                  </a:lnTo>
                  <a:lnTo>
                    <a:pt x="48" y="23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581" name="Freeform 149"/>
            <p:cNvSpPr>
              <a:spLocks/>
            </p:cNvSpPr>
            <p:nvPr/>
          </p:nvSpPr>
          <p:spPr bwMode="auto">
            <a:xfrm>
              <a:off x="4643" y="1312"/>
              <a:ext cx="128" cy="255"/>
            </a:xfrm>
            <a:custGeom>
              <a:avLst/>
              <a:gdLst>
                <a:gd name="T0" fmla="*/ 48 w 128"/>
                <a:gd name="T1" fmla="*/ 231 h 255"/>
                <a:gd name="T2" fmla="*/ 40 w 128"/>
                <a:gd name="T3" fmla="*/ 183 h 255"/>
                <a:gd name="T4" fmla="*/ 40 w 128"/>
                <a:gd name="T5" fmla="*/ 168 h 255"/>
                <a:gd name="T6" fmla="*/ 32 w 128"/>
                <a:gd name="T7" fmla="*/ 168 h 255"/>
                <a:gd name="T8" fmla="*/ 32 w 128"/>
                <a:gd name="T9" fmla="*/ 176 h 255"/>
                <a:gd name="T10" fmla="*/ 24 w 128"/>
                <a:gd name="T11" fmla="*/ 168 h 255"/>
                <a:gd name="T12" fmla="*/ 16 w 128"/>
                <a:gd name="T13" fmla="*/ 128 h 255"/>
                <a:gd name="T14" fmla="*/ 16 w 128"/>
                <a:gd name="T15" fmla="*/ 104 h 255"/>
                <a:gd name="T16" fmla="*/ 8 w 128"/>
                <a:gd name="T17" fmla="*/ 88 h 255"/>
                <a:gd name="T18" fmla="*/ 0 w 128"/>
                <a:gd name="T19" fmla="*/ 32 h 255"/>
                <a:gd name="T20" fmla="*/ 128 w 128"/>
                <a:gd name="T21" fmla="*/ 0 h 255"/>
                <a:gd name="T22" fmla="*/ 128 w 128"/>
                <a:gd name="T23" fmla="*/ 8 h 255"/>
                <a:gd name="T24" fmla="*/ 128 w 128"/>
                <a:gd name="T25" fmla="*/ 16 h 255"/>
                <a:gd name="T26" fmla="*/ 120 w 128"/>
                <a:gd name="T27" fmla="*/ 24 h 255"/>
                <a:gd name="T28" fmla="*/ 128 w 128"/>
                <a:gd name="T29" fmla="*/ 32 h 255"/>
                <a:gd name="T30" fmla="*/ 128 w 128"/>
                <a:gd name="T31" fmla="*/ 56 h 255"/>
                <a:gd name="T32" fmla="*/ 128 w 128"/>
                <a:gd name="T33" fmla="*/ 64 h 255"/>
                <a:gd name="T34" fmla="*/ 112 w 128"/>
                <a:gd name="T35" fmla="*/ 72 h 255"/>
                <a:gd name="T36" fmla="*/ 104 w 128"/>
                <a:gd name="T37" fmla="*/ 80 h 255"/>
                <a:gd name="T38" fmla="*/ 112 w 128"/>
                <a:gd name="T39" fmla="*/ 88 h 255"/>
                <a:gd name="T40" fmla="*/ 112 w 128"/>
                <a:gd name="T41" fmla="*/ 104 h 255"/>
                <a:gd name="T42" fmla="*/ 112 w 128"/>
                <a:gd name="T43" fmla="*/ 128 h 255"/>
                <a:gd name="T44" fmla="*/ 104 w 128"/>
                <a:gd name="T45" fmla="*/ 136 h 255"/>
                <a:gd name="T46" fmla="*/ 104 w 128"/>
                <a:gd name="T47" fmla="*/ 144 h 255"/>
                <a:gd name="T48" fmla="*/ 104 w 128"/>
                <a:gd name="T49" fmla="*/ 152 h 255"/>
                <a:gd name="T50" fmla="*/ 96 w 128"/>
                <a:gd name="T51" fmla="*/ 160 h 255"/>
                <a:gd name="T52" fmla="*/ 96 w 128"/>
                <a:gd name="T53" fmla="*/ 176 h 255"/>
                <a:gd name="T54" fmla="*/ 104 w 128"/>
                <a:gd name="T55" fmla="*/ 183 h 255"/>
                <a:gd name="T56" fmla="*/ 104 w 128"/>
                <a:gd name="T57" fmla="*/ 192 h 255"/>
                <a:gd name="T58" fmla="*/ 112 w 128"/>
                <a:gd name="T59" fmla="*/ 207 h 255"/>
                <a:gd name="T60" fmla="*/ 112 w 128"/>
                <a:gd name="T61" fmla="*/ 216 h 255"/>
                <a:gd name="T62" fmla="*/ 104 w 128"/>
                <a:gd name="T63" fmla="*/ 224 h 255"/>
                <a:gd name="T64" fmla="*/ 104 w 128"/>
                <a:gd name="T65" fmla="*/ 240 h 255"/>
                <a:gd name="T66" fmla="*/ 112 w 128"/>
                <a:gd name="T67" fmla="*/ 240 h 255"/>
                <a:gd name="T68" fmla="*/ 56 w 128"/>
                <a:gd name="T69" fmla="*/ 255 h 255"/>
                <a:gd name="T70" fmla="*/ 48 w 128"/>
                <a:gd name="T71" fmla="*/ 231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28" h="255">
                  <a:moveTo>
                    <a:pt x="48" y="231"/>
                  </a:moveTo>
                  <a:lnTo>
                    <a:pt x="40" y="183"/>
                  </a:lnTo>
                  <a:lnTo>
                    <a:pt x="40" y="168"/>
                  </a:lnTo>
                  <a:lnTo>
                    <a:pt x="32" y="168"/>
                  </a:lnTo>
                  <a:lnTo>
                    <a:pt x="32" y="176"/>
                  </a:lnTo>
                  <a:lnTo>
                    <a:pt x="24" y="168"/>
                  </a:lnTo>
                  <a:lnTo>
                    <a:pt x="16" y="128"/>
                  </a:lnTo>
                  <a:lnTo>
                    <a:pt x="16" y="104"/>
                  </a:lnTo>
                  <a:lnTo>
                    <a:pt x="8" y="88"/>
                  </a:lnTo>
                  <a:lnTo>
                    <a:pt x="0" y="32"/>
                  </a:lnTo>
                  <a:lnTo>
                    <a:pt x="128" y="0"/>
                  </a:lnTo>
                  <a:lnTo>
                    <a:pt x="128" y="8"/>
                  </a:lnTo>
                  <a:lnTo>
                    <a:pt x="128" y="16"/>
                  </a:lnTo>
                  <a:lnTo>
                    <a:pt x="120" y="24"/>
                  </a:lnTo>
                  <a:lnTo>
                    <a:pt x="128" y="32"/>
                  </a:lnTo>
                  <a:lnTo>
                    <a:pt x="128" y="56"/>
                  </a:lnTo>
                  <a:lnTo>
                    <a:pt x="128" y="64"/>
                  </a:lnTo>
                  <a:lnTo>
                    <a:pt x="112" y="72"/>
                  </a:lnTo>
                  <a:lnTo>
                    <a:pt x="104" y="80"/>
                  </a:lnTo>
                  <a:lnTo>
                    <a:pt x="112" y="88"/>
                  </a:lnTo>
                  <a:lnTo>
                    <a:pt x="112" y="104"/>
                  </a:lnTo>
                  <a:lnTo>
                    <a:pt x="112" y="128"/>
                  </a:lnTo>
                  <a:lnTo>
                    <a:pt x="104" y="136"/>
                  </a:lnTo>
                  <a:lnTo>
                    <a:pt x="104" y="144"/>
                  </a:lnTo>
                  <a:lnTo>
                    <a:pt x="104" y="152"/>
                  </a:lnTo>
                  <a:lnTo>
                    <a:pt x="96" y="160"/>
                  </a:lnTo>
                  <a:lnTo>
                    <a:pt x="96" y="176"/>
                  </a:lnTo>
                  <a:lnTo>
                    <a:pt x="104" y="183"/>
                  </a:lnTo>
                  <a:lnTo>
                    <a:pt x="104" y="192"/>
                  </a:lnTo>
                  <a:lnTo>
                    <a:pt x="112" y="207"/>
                  </a:lnTo>
                  <a:lnTo>
                    <a:pt x="112" y="216"/>
                  </a:lnTo>
                  <a:lnTo>
                    <a:pt x="104" y="224"/>
                  </a:lnTo>
                  <a:lnTo>
                    <a:pt x="104" y="240"/>
                  </a:lnTo>
                  <a:lnTo>
                    <a:pt x="112" y="240"/>
                  </a:lnTo>
                  <a:lnTo>
                    <a:pt x="56" y="255"/>
                  </a:lnTo>
                  <a:lnTo>
                    <a:pt x="48" y="231"/>
                  </a:lnTo>
                  <a:close/>
                </a:path>
              </a:pathLst>
            </a:custGeom>
            <a:grpFill/>
            <a:ln w="9525" cap="rnd">
              <a:solidFill>
                <a:srgbClr val="000000"/>
              </a:solidFill>
              <a:prstDash val="solid"/>
              <a:round/>
              <a:headEnd/>
              <a:tailEnd/>
            </a:ln>
          </p:spPr>
          <p:txBody>
            <a:bodyPr/>
            <a:lstStyle/>
            <a:p>
              <a:pPr fontAlgn="base">
                <a:spcBef>
                  <a:spcPct val="0"/>
                </a:spcBef>
                <a:spcAft>
                  <a:spcPct val="0"/>
                </a:spcAft>
              </a:pPr>
              <a:endParaRPr lang="en-US" dirty="0">
                <a:solidFill>
                  <a:srgbClr val="000000"/>
                </a:solidFill>
              </a:endParaRPr>
            </a:p>
          </p:txBody>
        </p:sp>
      </p:grpSp>
      <p:grpSp>
        <p:nvGrpSpPr>
          <p:cNvPr id="402597" name="Group 153"/>
          <p:cNvGrpSpPr>
            <a:grpSpLocks/>
          </p:cNvGrpSpPr>
          <p:nvPr/>
        </p:nvGrpSpPr>
        <p:grpSpPr bwMode="auto">
          <a:xfrm>
            <a:off x="5657850" y="3208625"/>
            <a:ext cx="927100" cy="468313"/>
            <a:chOff x="3564" y="2086"/>
            <a:chExt cx="584" cy="295"/>
          </a:xfrm>
          <a:gradFill>
            <a:gsLst>
              <a:gs pos="90000">
                <a:schemeClr val="accent3"/>
              </a:gs>
              <a:gs pos="0">
                <a:schemeClr val="bg1">
                  <a:lumMod val="75000"/>
                </a:schemeClr>
              </a:gs>
            </a:gsLst>
            <a:lin ang="16200000" scaled="0"/>
          </a:gradFill>
        </p:grpSpPr>
        <p:sp>
          <p:nvSpPr>
            <p:cNvPr id="402583" name="Freeform 151"/>
            <p:cNvSpPr>
              <a:spLocks/>
            </p:cNvSpPr>
            <p:nvPr/>
          </p:nvSpPr>
          <p:spPr bwMode="auto">
            <a:xfrm>
              <a:off x="3564" y="2086"/>
              <a:ext cx="584" cy="295"/>
            </a:xfrm>
            <a:custGeom>
              <a:avLst/>
              <a:gdLst>
                <a:gd name="T0" fmla="*/ 512 w 584"/>
                <a:gd name="T1" fmla="*/ 32 h 295"/>
                <a:gd name="T2" fmla="*/ 503 w 584"/>
                <a:gd name="T3" fmla="*/ 24 h 295"/>
                <a:gd name="T4" fmla="*/ 488 w 584"/>
                <a:gd name="T5" fmla="*/ 16 h 295"/>
                <a:gd name="T6" fmla="*/ 472 w 584"/>
                <a:gd name="T7" fmla="*/ 32 h 295"/>
                <a:gd name="T8" fmla="*/ 448 w 584"/>
                <a:gd name="T9" fmla="*/ 24 h 295"/>
                <a:gd name="T10" fmla="*/ 440 w 584"/>
                <a:gd name="T11" fmla="*/ 32 h 295"/>
                <a:gd name="T12" fmla="*/ 416 w 584"/>
                <a:gd name="T13" fmla="*/ 24 h 295"/>
                <a:gd name="T14" fmla="*/ 392 w 584"/>
                <a:gd name="T15" fmla="*/ 16 h 295"/>
                <a:gd name="T16" fmla="*/ 359 w 584"/>
                <a:gd name="T17" fmla="*/ 0 h 295"/>
                <a:gd name="T18" fmla="*/ 335 w 584"/>
                <a:gd name="T19" fmla="*/ 8 h 295"/>
                <a:gd name="T20" fmla="*/ 344 w 584"/>
                <a:gd name="T21" fmla="*/ 24 h 295"/>
                <a:gd name="T22" fmla="*/ 328 w 584"/>
                <a:gd name="T23" fmla="*/ 32 h 295"/>
                <a:gd name="T24" fmla="*/ 311 w 584"/>
                <a:gd name="T25" fmla="*/ 40 h 295"/>
                <a:gd name="T26" fmla="*/ 296 w 584"/>
                <a:gd name="T27" fmla="*/ 56 h 295"/>
                <a:gd name="T28" fmla="*/ 304 w 584"/>
                <a:gd name="T29" fmla="*/ 64 h 295"/>
                <a:gd name="T30" fmla="*/ 287 w 584"/>
                <a:gd name="T31" fmla="*/ 88 h 295"/>
                <a:gd name="T32" fmla="*/ 272 w 584"/>
                <a:gd name="T33" fmla="*/ 88 h 295"/>
                <a:gd name="T34" fmla="*/ 263 w 584"/>
                <a:gd name="T35" fmla="*/ 120 h 295"/>
                <a:gd name="T36" fmla="*/ 239 w 584"/>
                <a:gd name="T37" fmla="*/ 112 h 295"/>
                <a:gd name="T38" fmla="*/ 232 w 584"/>
                <a:gd name="T39" fmla="*/ 104 h 295"/>
                <a:gd name="T40" fmla="*/ 224 w 584"/>
                <a:gd name="T41" fmla="*/ 144 h 295"/>
                <a:gd name="T42" fmla="*/ 208 w 584"/>
                <a:gd name="T43" fmla="*/ 136 h 295"/>
                <a:gd name="T44" fmla="*/ 200 w 584"/>
                <a:gd name="T45" fmla="*/ 128 h 295"/>
                <a:gd name="T46" fmla="*/ 184 w 584"/>
                <a:gd name="T47" fmla="*/ 152 h 295"/>
                <a:gd name="T48" fmla="*/ 160 w 584"/>
                <a:gd name="T49" fmla="*/ 136 h 295"/>
                <a:gd name="T50" fmla="*/ 143 w 584"/>
                <a:gd name="T51" fmla="*/ 144 h 295"/>
                <a:gd name="T52" fmla="*/ 143 w 584"/>
                <a:gd name="T53" fmla="*/ 144 h 295"/>
                <a:gd name="T54" fmla="*/ 136 w 584"/>
                <a:gd name="T55" fmla="*/ 152 h 295"/>
                <a:gd name="T56" fmla="*/ 119 w 584"/>
                <a:gd name="T57" fmla="*/ 144 h 295"/>
                <a:gd name="T58" fmla="*/ 112 w 584"/>
                <a:gd name="T59" fmla="*/ 152 h 295"/>
                <a:gd name="T60" fmla="*/ 104 w 584"/>
                <a:gd name="T61" fmla="*/ 160 h 295"/>
                <a:gd name="T62" fmla="*/ 104 w 584"/>
                <a:gd name="T63" fmla="*/ 168 h 295"/>
                <a:gd name="T64" fmla="*/ 104 w 584"/>
                <a:gd name="T65" fmla="*/ 184 h 295"/>
                <a:gd name="T66" fmla="*/ 88 w 584"/>
                <a:gd name="T67" fmla="*/ 192 h 295"/>
                <a:gd name="T68" fmla="*/ 71 w 584"/>
                <a:gd name="T69" fmla="*/ 216 h 295"/>
                <a:gd name="T70" fmla="*/ 80 w 584"/>
                <a:gd name="T71" fmla="*/ 232 h 295"/>
                <a:gd name="T72" fmla="*/ 47 w 584"/>
                <a:gd name="T73" fmla="*/ 223 h 295"/>
                <a:gd name="T74" fmla="*/ 23 w 584"/>
                <a:gd name="T75" fmla="*/ 232 h 295"/>
                <a:gd name="T76" fmla="*/ 23 w 584"/>
                <a:gd name="T77" fmla="*/ 247 h 295"/>
                <a:gd name="T78" fmla="*/ 23 w 584"/>
                <a:gd name="T79" fmla="*/ 256 h 295"/>
                <a:gd name="T80" fmla="*/ 16 w 584"/>
                <a:gd name="T81" fmla="*/ 287 h 295"/>
                <a:gd name="T82" fmla="*/ 119 w 584"/>
                <a:gd name="T83" fmla="*/ 287 h 295"/>
                <a:gd name="T84" fmla="*/ 119 w 584"/>
                <a:gd name="T85" fmla="*/ 271 h 295"/>
                <a:gd name="T86" fmla="*/ 143 w 584"/>
                <a:gd name="T87" fmla="*/ 271 h 295"/>
                <a:gd name="T88" fmla="*/ 464 w 584"/>
                <a:gd name="T89" fmla="*/ 240 h 295"/>
                <a:gd name="T90" fmla="*/ 503 w 584"/>
                <a:gd name="T91" fmla="*/ 216 h 295"/>
                <a:gd name="T92" fmla="*/ 519 w 584"/>
                <a:gd name="T93" fmla="*/ 208 h 295"/>
                <a:gd name="T94" fmla="*/ 536 w 584"/>
                <a:gd name="T95" fmla="*/ 184 h 295"/>
                <a:gd name="T96" fmla="*/ 560 w 584"/>
                <a:gd name="T97" fmla="*/ 160 h 295"/>
                <a:gd name="T98" fmla="*/ 567 w 584"/>
                <a:gd name="T99" fmla="*/ 144 h 295"/>
                <a:gd name="T100" fmla="*/ 584 w 584"/>
                <a:gd name="T101" fmla="*/ 128 h 295"/>
                <a:gd name="T102" fmla="*/ 567 w 584"/>
                <a:gd name="T103" fmla="*/ 120 h 295"/>
                <a:gd name="T104" fmla="*/ 551 w 584"/>
                <a:gd name="T105" fmla="*/ 112 h 295"/>
                <a:gd name="T106" fmla="*/ 527 w 584"/>
                <a:gd name="T107" fmla="*/ 72 h 295"/>
                <a:gd name="T108" fmla="*/ 527 w 584"/>
                <a:gd name="T109" fmla="*/ 56 h 295"/>
                <a:gd name="T110" fmla="*/ 519 w 584"/>
                <a:gd name="T111" fmla="*/ 40 h 295"/>
                <a:gd name="T112" fmla="*/ 519 w 584"/>
                <a:gd name="T113" fmla="*/ 4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84" h="295">
                  <a:moveTo>
                    <a:pt x="519" y="40"/>
                  </a:moveTo>
                  <a:lnTo>
                    <a:pt x="512" y="32"/>
                  </a:lnTo>
                  <a:lnTo>
                    <a:pt x="503" y="32"/>
                  </a:lnTo>
                  <a:lnTo>
                    <a:pt x="503" y="24"/>
                  </a:lnTo>
                  <a:lnTo>
                    <a:pt x="496" y="16"/>
                  </a:lnTo>
                  <a:lnTo>
                    <a:pt x="488" y="16"/>
                  </a:lnTo>
                  <a:lnTo>
                    <a:pt x="479" y="32"/>
                  </a:lnTo>
                  <a:lnTo>
                    <a:pt x="472" y="32"/>
                  </a:lnTo>
                  <a:lnTo>
                    <a:pt x="455" y="32"/>
                  </a:lnTo>
                  <a:lnTo>
                    <a:pt x="448" y="24"/>
                  </a:lnTo>
                  <a:lnTo>
                    <a:pt x="440" y="24"/>
                  </a:lnTo>
                  <a:lnTo>
                    <a:pt x="440" y="32"/>
                  </a:lnTo>
                  <a:lnTo>
                    <a:pt x="431" y="32"/>
                  </a:lnTo>
                  <a:lnTo>
                    <a:pt x="416" y="24"/>
                  </a:lnTo>
                  <a:lnTo>
                    <a:pt x="392" y="24"/>
                  </a:lnTo>
                  <a:lnTo>
                    <a:pt x="392" y="16"/>
                  </a:lnTo>
                  <a:lnTo>
                    <a:pt x="383" y="0"/>
                  </a:lnTo>
                  <a:lnTo>
                    <a:pt x="359" y="0"/>
                  </a:lnTo>
                  <a:lnTo>
                    <a:pt x="344" y="0"/>
                  </a:lnTo>
                  <a:lnTo>
                    <a:pt x="335" y="8"/>
                  </a:lnTo>
                  <a:lnTo>
                    <a:pt x="335" y="16"/>
                  </a:lnTo>
                  <a:lnTo>
                    <a:pt x="344" y="24"/>
                  </a:lnTo>
                  <a:lnTo>
                    <a:pt x="344" y="32"/>
                  </a:lnTo>
                  <a:lnTo>
                    <a:pt x="328" y="32"/>
                  </a:lnTo>
                  <a:lnTo>
                    <a:pt x="320" y="40"/>
                  </a:lnTo>
                  <a:lnTo>
                    <a:pt x="311" y="40"/>
                  </a:lnTo>
                  <a:lnTo>
                    <a:pt x="296" y="40"/>
                  </a:lnTo>
                  <a:lnTo>
                    <a:pt x="296" y="56"/>
                  </a:lnTo>
                  <a:lnTo>
                    <a:pt x="304" y="56"/>
                  </a:lnTo>
                  <a:lnTo>
                    <a:pt x="304" y="64"/>
                  </a:lnTo>
                  <a:lnTo>
                    <a:pt x="296" y="72"/>
                  </a:lnTo>
                  <a:lnTo>
                    <a:pt x="287" y="88"/>
                  </a:lnTo>
                  <a:lnTo>
                    <a:pt x="280" y="88"/>
                  </a:lnTo>
                  <a:lnTo>
                    <a:pt x="272" y="88"/>
                  </a:lnTo>
                  <a:lnTo>
                    <a:pt x="272" y="112"/>
                  </a:lnTo>
                  <a:lnTo>
                    <a:pt x="263" y="120"/>
                  </a:lnTo>
                  <a:lnTo>
                    <a:pt x="248" y="120"/>
                  </a:lnTo>
                  <a:lnTo>
                    <a:pt x="239" y="112"/>
                  </a:lnTo>
                  <a:lnTo>
                    <a:pt x="239" y="104"/>
                  </a:lnTo>
                  <a:lnTo>
                    <a:pt x="232" y="104"/>
                  </a:lnTo>
                  <a:lnTo>
                    <a:pt x="224" y="128"/>
                  </a:lnTo>
                  <a:lnTo>
                    <a:pt x="224" y="144"/>
                  </a:lnTo>
                  <a:lnTo>
                    <a:pt x="215" y="144"/>
                  </a:lnTo>
                  <a:lnTo>
                    <a:pt x="208" y="136"/>
                  </a:lnTo>
                  <a:lnTo>
                    <a:pt x="208" y="128"/>
                  </a:lnTo>
                  <a:lnTo>
                    <a:pt x="200" y="128"/>
                  </a:lnTo>
                  <a:lnTo>
                    <a:pt x="184" y="144"/>
                  </a:lnTo>
                  <a:lnTo>
                    <a:pt x="184" y="152"/>
                  </a:lnTo>
                  <a:lnTo>
                    <a:pt x="176" y="152"/>
                  </a:lnTo>
                  <a:lnTo>
                    <a:pt x="160" y="136"/>
                  </a:lnTo>
                  <a:lnTo>
                    <a:pt x="152" y="136"/>
                  </a:lnTo>
                  <a:lnTo>
                    <a:pt x="143" y="144"/>
                  </a:lnTo>
                  <a:lnTo>
                    <a:pt x="143" y="136"/>
                  </a:lnTo>
                  <a:lnTo>
                    <a:pt x="143" y="144"/>
                  </a:lnTo>
                  <a:lnTo>
                    <a:pt x="143" y="152"/>
                  </a:lnTo>
                  <a:lnTo>
                    <a:pt x="136" y="152"/>
                  </a:lnTo>
                  <a:lnTo>
                    <a:pt x="128" y="144"/>
                  </a:lnTo>
                  <a:lnTo>
                    <a:pt x="119" y="144"/>
                  </a:lnTo>
                  <a:lnTo>
                    <a:pt x="112" y="144"/>
                  </a:lnTo>
                  <a:lnTo>
                    <a:pt x="112" y="152"/>
                  </a:lnTo>
                  <a:lnTo>
                    <a:pt x="112" y="160"/>
                  </a:lnTo>
                  <a:lnTo>
                    <a:pt x="104" y="160"/>
                  </a:lnTo>
                  <a:lnTo>
                    <a:pt x="112" y="160"/>
                  </a:lnTo>
                  <a:lnTo>
                    <a:pt x="104" y="168"/>
                  </a:lnTo>
                  <a:lnTo>
                    <a:pt x="95" y="176"/>
                  </a:lnTo>
                  <a:lnTo>
                    <a:pt x="104" y="184"/>
                  </a:lnTo>
                  <a:lnTo>
                    <a:pt x="104" y="192"/>
                  </a:lnTo>
                  <a:lnTo>
                    <a:pt x="88" y="192"/>
                  </a:lnTo>
                  <a:lnTo>
                    <a:pt x="71" y="200"/>
                  </a:lnTo>
                  <a:lnTo>
                    <a:pt x="71" y="216"/>
                  </a:lnTo>
                  <a:lnTo>
                    <a:pt x="80" y="223"/>
                  </a:lnTo>
                  <a:lnTo>
                    <a:pt x="80" y="232"/>
                  </a:lnTo>
                  <a:lnTo>
                    <a:pt x="71" y="232"/>
                  </a:lnTo>
                  <a:lnTo>
                    <a:pt x="47" y="223"/>
                  </a:lnTo>
                  <a:lnTo>
                    <a:pt x="32" y="223"/>
                  </a:lnTo>
                  <a:lnTo>
                    <a:pt x="23" y="232"/>
                  </a:lnTo>
                  <a:lnTo>
                    <a:pt x="16" y="240"/>
                  </a:lnTo>
                  <a:lnTo>
                    <a:pt x="23" y="247"/>
                  </a:lnTo>
                  <a:lnTo>
                    <a:pt x="32" y="256"/>
                  </a:lnTo>
                  <a:lnTo>
                    <a:pt x="23" y="256"/>
                  </a:lnTo>
                  <a:lnTo>
                    <a:pt x="23" y="287"/>
                  </a:lnTo>
                  <a:lnTo>
                    <a:pt x="16" y="287"/>
                  </a:lnTo>
                  <a:lnTo>
                    <a:pt x="0" y="295"/>
                  </a:lnTo>
                  <a:lnTo>
                    <a:pt x="119" y="287"/>
                  </a:lnTo>
                  <a:lnTo>
                    <a:pt x="112" y="271"/>
                  </a:lnTo>
                  <a:lnTo>
                    <a:pt x="119" y="271"/>
                  </a:lnTo>
                  <a:lnTo>
                    <a:pt x="136" y="271"/>
                  </a:lnTo>
                  <a:lnTo>
                    <a:pt x="143" y="271"/>
                  </a:lnTo>
                  <a:lnTo>
                    <a:pt x="448" y="247"/>
                  </a:lnTo>
                  <a:lnTo>
                    <a:pt x="464" y="240"/>
                  </a:lnTo>
                  <a:lnTo>
                    <a:pt x="482" y="234"/>
                  </a:lnTo>
                  <a:lnTo>
                    <a:pt x="503" y="216"/>
                  </a:lnTo>
                  <a:lnTo>
                    <a:pt x="503" y="208"/>
                  </a:lnTo>
                  <a:lnTo>
                    <a:pt x="519" y="208"/>
                  </a:lnTo>
                  <a:lnTo>
                    <a:pt x="525" y="194"/>
                  </a:lnTo>
                  <a:lnTo>
                    <a:pt x="536" y="184"/>
                  </a:lnTo>
                  <a:lnTo>
                    <a:pt x="545" y="170"/>
                  </a:lnTo>
                  <a:lnTo>
                    <a:pt x="560" y="160"/>
                  </a:lnTo>
                  <a:lnTo>
                    <a:pt x="567" y="152"/>
                  </a:lnTo>
                  <a:lnTo>
                    <a:pt x="567" y="144"/>
                  </a:lnTo>
                  <a:lnTo>
                    <a:pt x="567" y="152"/>
                  </a:lnTo>
                  <a:lnTo>
                    <a:pt x="584" y="128"/>
                  </a:lnTo>
                  <a:lnTo>
                    <a:pt x="575" y="128"/>
                  </a:lnTo>
                  <a:lnTo>
                    <a:pt x="567" y="120"/>
                  </a:lnTo>
                  <a:lnTo>
                    <a:pt x="560" y="120"/>
                  </a:lnTo>
                  <a:lnTo>
                    <a:pt x="551" y="112"/>
                  </a:lnTo>
                  <a:lnTo>
                    <a:pt x="536" y="88"/>
                  </a:lnTo>
                  <a:lnTo>
                    <a:pt x="527" y="72"/>
                  </a:lnTo>
                  <a:lnTo>
                    <a:pt x="527" y="64"/>
                  </a:lnTo>
                  <a:lnTo>
                    <a:pt x="527" y="56"/>
                  </a:lnTo>
                  <a:lnTo>
                    <a:pt x="519" y="48"/>
                  </a:lnTo>
                  <a:lnTo>
                    <a:pt x="519" y="40"/>
                  </a:lnTo>
                  <a:lnTo>
                    <a:pt x="527" y="40"/>
                  </a:lnTo>
                  <a:lnTo>
                    <a:pt x="519" y="4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584" name="Freeform 152"/>
            <p:cNvSpPr>
              <a:spLocks/>
            </p:cNvSpPr>
            <p:nvPr/>
          </p:nvSpPr>
          <p:spPr bwMode="auto">
            <a:xfrm>
              <a:off x="3564" y="2086"/>
              <a:ext cx="584" cy="295"/>
            </a:xfrm>
            <a:custGeom>
              <a:avLst/>
              <a:gdLst>
                <a:gd name="T0" fmla="*/ 512 w 584"/>
                <a:gd name="T1" fmla="*/ 32 h 295"/>
                <a:gd name="T2" fmla="*/ 503 w 584"/>
                <a:gd name="T3" fmla="*/ 24 h 295"/>
                <a:gd name="T4" fmla="*/ 488 w 584"/>
                <a:gd name="T5" fmla="*/ 16 h 295"/>
                <a:gd name="T6" fmla="*/ 472 w 584"/>
                <a:gd name="T7" fmla="*/ 32 h 295"/>
                <a:gd name="T8" fmla="*/ 448 w 584"/>
                <a:gd name="T9" fmla="*/ 24 h 295"/>
                <a:gd name="T10" fmla="*/ 440 w 584"/>
                <a:gd name="T11" fmla="*/ 32 h 295"/>
                <a:gd name="T12" fmla="*/ 416 w 584"/>
                <a:gd name="T13" fmla="*/ 24 h 295"/>
                <a:gd name="T14" fmla="*/ 392 w 584"/>
                <a:gd name="T15" fmla="*/ 16 h 295"/>
                <a:gd name="T16" fmla="*/ 359 w 584"/>
                <a:gd name="T17" fmla="*/ 0 h 295"/>
                <a:gd name="T18" fmla="*/ 335 w 584"/>
                <a:gd name="T19" fmla="*/ 8 h 295"/>
                <a:gd name="T20" fmla="*/ 344 w 584"/>
                <a:gd name="T21" fmla="*/ 24 h 295"/>
                <a:gd name="T22" fmla="*/ 328 w 584"/>
                <a:gd name="T23" fmla="*/ 32 h 295"/>
                <a:gd name="T24" fmla="*/ 311 w 584"/>
                <a:gd name="T25" fmla="*/ 40 h 295"/>
                <a:gd name="T26" fmla="*/ 296 w 584"/>
                <a:gd name="T27" fmla="*/ 56 h 295"/>
                <a:gd name="T28" fmla="*/ 304 w 584"/>
                <a:gd name="T29" fmla="*/ 64 h 295"/>
                <a:gd name="T30" fmla="*/ 287 w 584"/>
                <a:gd name="T31" fmla="*/ 88 h 295"/>
                <a:gd name="T32" fmla="*/ 272 w 584"/>
                <a:gd name="T33" fmla="*/ 88 h 295"/>
                <a:gd name="T34" fmla="*/ 263 w 584"/>
                <a:gd name="T35" fmla="*/ 120 h 295"/>
                <a:gd name="T36" fmla="*/ 239 w 584"/>
                <a:gd name="T37" fmla="*/ 112 h 295"/>
                <a:gd name="T38" fmla="*/ 232 w 584"/>
                <a:gd name="T39" fmla="*/ 104 h 295"/>
                <a:gd name="T40" fmla="*/ 224 w 584"/>
                <a:gd name="T41" fmla="*/ 144 h 295"/>
                <a:gd name="T42" fmla="*/ 208 w 584"/>
                <a:gd name="T43" fmla="*/ 136 h 295"/>
                <a:gd name="T44" fmla="*/ 200 w 584"/>
                <a:gd name="T45" fmla="*/ 128 h 295"/>
                <a:gd name="T46" fmla="*/ 184 w 584"/>
                <a:gd name="T47" fmla="*/ 152 h 295"/>
                <a:gd name="T48" fmla="*/ 160 w 584"/>
                <a:gd name="T49" fmla="*/ 136 h 295"/>
                <a:gd name="T50" fmla="*/ 143 w 584"/>
                <a:gd name="T51" fmla="*/ 144 h 295"/>
                <a:gd name="T52" fmla="*/ 143 w 584"/>
                <a:gd name="T53" fmla="*/ 144 h 295"/>
                <a:gd name="T54" fmla="*/ 136 w 584"/>
                <a:gd name="T55" fmla="*/ 152 h 295"/>
                <a:gd name="T56" fmla="*/ 119 w 584"/>
                <a:gd name="T57" fmla="*/ 144 h 295"/>
                <a:gd name="T58" fmla="*/ 112 w 584"/>
                <a:gd name="T59" fmla="*/ 152 h 295"/>
                <a:gd name="T60" fmla="*/ 104 w 584"/>
                <a:gd name="T61" fmla="*/ 160 h 295"/>
                <a:gd name="T62" fmla="*/ 104 w 584"/>
                <a:gd name="T63" fmla="*/ 168 h 295"/>
                <a:gd name="T64" fmla="*/ 104 w 584"/>
                <a:gd name="T65" fmla="*/ 184 h 295"/>
                <a:gd name="T66" fmla="*/ 88 w 584"/>
                <a:gd name="T67" fmla="*/ 192 h 295"/>
                <a:gd name="T68" fmla="*/ 71 w 584"/>
                <a:gd name="T69" fmla="*/ 216 h 295"/>
                <a:gd name="T70" fmla="*/ 80 w 584"/>
                <a:gd name="T71" fmla="*/ 232 h 295"/>
                <a:gd name="T72" fmla="*/ 47 w 584"/>
                <a:gd name="T73" fmla="*/ 223 h 295"/>
                <a:gd name="T74" fmla="*/ 23 w 584"/>
                <a:gd name="T75" fmla="*/ 232 h 295"/>
                <a:gd name="T76" fmla="*/ 23 w 584"/>
                <a:gd name="T77" fmla="*/ 247 h 295"/>
                <a:gd name="T78" fmla="*/ 23 w 584"/>
                <a:gd name="T79" fmla="*/ 256 h 295"/>
                <a:gd name="T80" fmla="*/ 16 w 584"/>
                <a:gd name="T81" fmla="*/ 287 h 295"/>
                <a:gd name="T82" fmla="*/ 119 w 584"/>
                <a:gd name="T83" fmla="*/ 287 h 295"/>
                <a:gd name="T84" fmla="*/ 119 w 584"/>
                <a:gd name="T85" fmla="*/ 271 h 295"/>
                <a:gd name="T86" fmla="*/ 143 w 584"/>
                <a:gd name="T87" fmla="*/ 271 h 295"/>
                <a:gd name="T88" fmla="*/ 464 w 584"/>
                <a:gd name="T89" fmla="*/ 240 h 295"/>
                <a:gd name="T90" fmla="*/ 503 w 584"/>
                <a:gd name="T91" fmla="*/ 216 h 295"/>
                <a:gd name="T92" fmla="*/ 519 w 584"/>
                <a:gd name="T93" fmla="*/ 208 h 295"/>
                <a:gd name="T94" fmla="*/ 536 w 584"/>
                <a:gd name="T95" fmla="*/ 184 h 295"/>
                <a:gd name="T96" fmla="*/ 560 w 584"/>
                <a:gd name="T97" fmla="*/ 160 h 295"/>
                <a:gd name="T98" fmla="*/ 567 w 584"/>
                <a:gd name="T99" fmla="*/ 144 h 295"/>
                <a:gd name="T100" fmla="*/ 584 w 584"/>
                <a:gd name="T101" fmla="*/ 128 h 295"/>
                <a:gd name="T102" fmla="*/ 567 w 584"/>
                <a:gd name="T103" fmla="*/ 120 h 295"/>
                <a:gd name="T104" fmla="*/ 551 w 584"/>
                <a:gd name="T105" fmla="*/ 112 h 295"/>
                <a:gd name="T106" fmla="*/ 527 w 584"/>
                <a:gd name="T107" fmla="*/ 72 h 295"/>
                <a:gd name="T108" fmla="*/ 527 w 584"/>
                <a:gd name="T109" fmla="*/ 56 h 295"/>
                <a:gd name="T110" fmla="*/ 519 w 584"/>
                <a:gd name="T111" fmla="*/ 40 h 295"/>
                <a:gd name="T112" fmla="*/ 519 w 584"/>
                <a:gd name="T113" fmla="*/ 4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84" h="295">
                  <a:moveTo>
                    <a:pt x="519" y="40"/>
                  </a:moveTo>
                  <a:lnTo>
                    <a:pt x="512" y="32"/>
                  </a:lnTo>
                  <a:lnTo>
                    <a:pt x="503" y="32"/>
                  </a:lnTo>
                  <a:lnTo>
                    <a:pt x="503" y="24"/>
                  </a:lnTo>
                  <a:lnTo>
                    <a:pt x="496" y="16"/>
                  </a:lnTo>
                  <a:lnTo>
                    <a:pt x="488" y="16"/>
                  </a:lnTo>
                  <a:lnTo>
                    <a:pt x="479" y="32"/>
                  </a:lnTo>
                  <a:lnTo>
                    <a:pt x="472" y="32"/>
                  </a:lnTo>
                  <a:lnTo>
                    <a:pt x="455" y="32"/>
                  </a:lnTo>
                  <a:lnTo>
                    <a:pt x="448" y="24"/>
                  </a:lnTo>
                  <a:lnTo>
                    <a:pt x="440" y="24"/>
                  </a:lnTo>
                  <a:lnTo>
                    <a:pt x="440" y="32"/>
                  </a:lnTo>
                  <a:lnTo>
                    <a:pt x="431" y="32"/>
                  </a:lnTo>
                  <a:lnTo>
                    <a:pt x="416" y="24"/>
                  </a:lnTo>
                  <a:lnTo>
                    <a:pt x="392" y="24"/>
                  </a:lnTo>
                  <a:lnTo>
                    <a:pt x="392" y="16"/>
                  </a:lnTo>
                  <a:lnTo>
                    <a:pt x="383" y="0"/>
                  </a:lnTo>
                  <a:lnTo>
                    <a:pt x="359" y="0"/>
                  </a:lnTo>
                  <a:lnTo>
                    <a:pt x="344" y="0"/>
                  </a:lnTo>
                  <a:lnTo>
                    <a:pt x="335" y="8"/>
                  </a:lnTo>
                  <a:lnTo>
                    <a:pt x="335" y="16"/>
                  </a:lnTo>
                  <a:lnTo>
                    <a:pt x="344" y="24"/>
                  </a:lnTo>
                  <a:lnTo>
                    <a:pt x="344" y="32"/>
                  </a:lnTo>
                  <a:lnTo>
                    <a:pt x="328" y="32"/>
                  </a:lnTo>
                  <a:lnTo>
                    <a:pt x="320" y="40"/>
                  </a:lnTo>
                  <a:lnTo>
                    <a:pt x="311" y="40"/>
                  </a:lnTo>
                  <a:lnTo>
                    <a:pt x="296" y="40"/>
                  </a:lnTo>
                  <a:lnTo>
                    <a:pt x="296" y="56"/>
                  </a:lnTo>
                  <a:lnTo>
                    <a:pt x="304" y="56"/>
                  </a:lnTo>
                  <a:lnTo>
                    <a:pt x="304" y="64"/>
                  </a:lnTo>
                  <a:lnTo>
                    <a:pt x="296" y="72"/>
                  </a:lnTo>
                  <a:lnTo>
                    <a:pt x="287" y="88"/>
                  </a:lnTo>
                  <a:lnTo>
                    <a:pt x="280" y="88"/>
                  </a:lnTo>
                  <a:lnTo>
                    <a:pt x="272" y="88"/>
                  </a:lnTo>
                  <a:lnTo>
                    <a:pt x="272" y="112"/>
                  </a:lnTo>
                  <a:lnTo>
                    <a:pt x="263" y="120"/>
                  </a:lnTo>
                  <a:lnTo>
                    <a:pt x="248" y="120"/>
                  </a:lnTo>
                  <a:lnTo>
                    <a:pt x="239" y="112"/>
                  </a:lnTo>
                  <a:lnTo>
                    <a:pt x="239" y="104"/>
                  </a:lnTo>
                  <a:lnTo>
                    <a:pt x="232" y="104"/>
                  </a:lnTo>
                  <a:lnTo>
                    <a:pt x="224" y="128"/>
                  </a:lnTo>
                  <a:lnTo>
                    <a:pt x="224" y="144"/>
                  </a:lnTo>
                  <a:lnTo>
                    <a:pt x="215" y="144"/>
                  </a:lnTo>
                  <a:lnTo>
                    <a:pt x="208" y="136"/>
                  </a:lnTo>
                  <a:lnTo>
                    <a:pt x="208" y="128"/>
                  </a:lnTo>
                  <a:lnTo>
                    <a:pt x="200" y="128"/>
                  </a:lnTo>
                  <a:lnTo>
                    <a:pt x="184" y="144"/>
                  </a:lnTo>
                  <a:lnTo>
                    <a:pt x="184" y="152"/>
                  </a:lnTo>
                  <a:lnTo>
                    <a:pt x="176" y="152"/>
                  </a:lnTo>
                  <a:lnTo>
                    <a:pt x="160" y="136"/>
                  </a:lnTo>
                  <a:lnTo>
                    <a:pt x="152" y="136"/>
                  </a:lnTo>
                  <a:lnTo>
                    <a:pt x="143" y="144"/>
                  </a:lnTo>
                  <a:lnTo>
                    <a:pt x="143" y="136"/>
                  </a:lnTo>
                  <a:lnTo>
                    <a:pt x="143" y="144"/>
                  </a:lnTo>
                  <a:lnTo>
                    <a:pt x="143" y="152"/>
                  </a:lnTo>
                  <a:lnTo>
                    <a:pt x="136" y="152"/>
                  </a:lnTo>
                  <a:lnTo>
                    <a:pt x="128" y="144"/>
                  </a:lnTo>
                  <a:lnTo>
                    <a:pt x="119" y="144"/>
                  </a:lnTo>
                  <a:lnTo>
                    <a:pt x="112" y="144"/>
                  </a:lnTo>
                  <a:lnTo>
                    <a:pt x="112" y="152"/>
                  </a:lnTo>
                  <a:lnTo>
                    <a:pt x="112" y="160"/>
                  </a:lnTo>
                  <a:lnTo>
                    <a:pt x="104" y="160"/>
                  </a:lnTo>
                  <a:lnTo>
                    <a:pt x="112" y="160"/>
                  </a:lnTo>
                  <a:lnTo>
                    <a:pt x="104" y="168"/>
                  </a:lnTo>
                  <a:lnTo>
                    <a:pt x="95" y="176"/>
                  </a:lnTo>
                  <a:lnTo>
                    <a:pt x="104" y="184"/>
                  </a:lnTo>
                  <a:lnTo>
                    <a:pt x="104" y="192"/>
                  </a:lnTo>
                  <a:lnTo>
                    <a:pt x="88" y="192"/>
                  </a:lnTo>
                  <a:lnTo>
                    <a:pt x="71" y="200"/>
                  </a:lnTo>
                  <a:lnTo>
                    <a:pt x="71" y="216"/>
                  </a:lnTo>
                  <a:lnTo>
                    <a:pt x="80" y="223"/>
                  </a:lnTo>
                  <a:lnTo>
                    <a:pt x="80" y="232"/>
                  </a:lnTo>
                  <a:lnTo>
                    <a:pt x="71" y="232"/>
                  </a:lnTo>
                  <a:lnTo>
                    <a:pt x="47" y="223"/>
                  </a:lnTo>
                  <a:lnTo>
                    <a:pt x="32" y="223"/>
                  </a:lnTo>
                  <a:lnTo>
                    <a:pt x="23" y="232"/>
                  </a:lnTo>
                  <a:lnTo>
                    <a:pt x="16" y="240"/>
                  </a:lnTo>
                  <a:lnTo>
                    <a:pt x="23" y="247"/>
                  </a:lnTo>
                  <a:lnTo>
                    <a:pt x="32" y="256"/>
                  </a:lnTo>
                  <a:lnTo>
                    <a:pt x="23" y="256"/>
                  </a:lnTo>
                  <a:lnTo>
                    <a:pt x="23" y="287"/>
                  </a:lnTo>
                  <a:lnTo>
                    <a:pt x="16" y="287"/>
                  </a:lnTo>
                  <a:lnTo>
                    <a:pt x="0" y="295"/>
                  </a:lnTo>
                  <a:lnTo>
                    <a:pt x="119" y="287"/>
                  </a:lnTo>
                  <a:lnTo>
                    <a:pt x="112" y="271"/>
                  </a:lnTo>
                  <a:lnTo>
                    <a:pt x="119" y="271"/>
                  </a:lnTo>
                  <a:lnTo>
                    <a:pt x="136" y="271"/>
                  </a:lnTo>
                  <a:lnTo>
                    <a:pt x="143" y="271"/>
                  </a:lnTo>
                  <a:lnTo>
                    <a:pt x="448" y="247"/>
                  </a:lnTo>
                  <a:lnTo>
                    <a:pt x="464" y="240"/>
                  </a:lnTo>
                  <a:lnTo>
                    <a:pt x="482" y="234"/>
                  </a:lnTo>
                  <a:lnTo>
                    <a:pt x="503" y="216"/>
                  </a:lnTo>
                  <a:lnTo>
                    <a:pt x="503" y="208"/>
                  </a:lnTo>
                  <a:lnTo>
                    <a:pt x="519" y="208"/>
                  </a:lnTo>
                  <a:lnTo>
                    <a:pt x="525" y="194"/>
                  </a:lnTo>
                  <a:lnTo>
                    <a:pt x="536" y="184"/>
                  </a:lnTo>
                  <a:lnTo>
                    <a:pt x="545" y="170"/>
                  </a:lnTo>
                  <a:lnTo>
                    <a:pt x="560" y="160"/>
                  </a:lnTo>
                  <a:lnTo>
                    <a:pt x="567" y="152"/>
                  </a:lnTo>
                  <a:lnTo>
                    <a:pt x="567" y="144"/>
                  </a:lnTo>
                  <a:lnTo>
                    <a:pt x="567" y="152"/>
                  </a:lnTo>
                  <a:lnTo>
                    <a:pt x="584" y="128"/>
                  </a:lnTo>
                  <a:lnTo>
                    <a:pt x="575" y="128"/>
                  </a:lnTo>
                  <a:lnTo>
                    <a:pt x="567" y="120"/>
                  </a:lnTo>
                  <a:lnTo>
                    <a:pt x="560" y="120"/>
                  </a:lnTo>
                  <a:lnTo>
                    <a:pt x="551" y="112"/>
                  </a:lnTo>
                  <a:lnTo>
                    <a:pt x="536" y="88"/>
                  </a:lnTo>
                  <a:lnTo>
                    <a:pt x="527" y="72"/>
                  </a:lnTo>
                  <a:lnTo>
                    <a:pt x="527" y="64"/>
                  </a:lnTo>
                  <a:lnTo>
                    <a:pt x="527" y="56"/>
                  </a:lnTo>
                  <a:lnTo>
                    <a:pt x="519" y="48"/>
                  </a:lnTo>
                  <a:lnTo>
                    <a:pt x="519" y="40"/>
                  </a:lnTo>
                  <a:lnTo>
                    <a:pt x="527" y="40"/>
                  </a:lnTo>
                  <a:lnTo>
                    <a:pt x="519" y="40"/>
                  </a:lnTo>
                  <a:close/>
                </a:path>
              </a:pathLst>
            </a:custGeom>
            <a:grpFill/>
            <a:ln w="9525" cap="rnd">
              <a:solidFill>
                <a:srgbClr val="000000"/>
              </a:solidFill>
              <a:prstDash val="solid"/>
              <a:round/>
              <a:headEnd/>
              <a:tailEnd/>
            </a:ln>
          </p:spPr>
          <p:txBody>
            <a:bodyPr/>
            <a:lstStyle/>
            <a:p>
              <a:pPr fontAlgn="base">
                <a:spcBef>
                  <a:spcPct val="0"/>
                </a:spcBef>
                <a:spcAft>
                  <a:spcPct val="0"/>
                </a:spcAft>
              </a:pPr>
              <a:endParaRPr lang="en-US" dirty="0">
                <a:solidFill>
                  <a:srgbClr val="000000"/>
                </a:solidFill>
              </a:endParaRPr>
            </a:p>
          </p:txBody>
        </p:sp>
      </p:grpSp>
      <p:grpSp>
        <p:nvGrpSpPr>
          <p:cNvPr id="402600" name="Group 156"/>
          <p:cNvGrpSpPr>
            <a:grpSpLocks/>
          </p:cNvGrpSpPr>
          <p:nvPr/>
        </p:nvGrpSpPr>
        <p:grpSpPr bwMode="auto">
          <a:xfrm>
            <a:off x="6481763" y="2892713"/>
            <a:ext cx="584200" cy="569912"/>
            <a:chOff x="4089" y="1901"/>
            <a:chExt cx="368" cy="359"/>
          </a:xfrm>
          <a:solidFill>
            <a:schemeClr val="bg1"/>
          </a:solidFill>
        </p:grpSpPr>
        <p:sp>
          <p:nvSpPr>
            <p:cNvPr id="402586" name="Freeform 154"/>
            <p:cNvSpPr>
              <a:spLocks/>
            </p:cNvSpPr>
            <p:nvPr/>
          </p:nvSpPr>
          <p:spPr bwMode="auto">
            <a:xfrm>
              <a:off x="4089" y="1901"/>
              <a:ext cx="368" cy="359"/>
            </a:xfrm>
            <a:custGeom>
              <a:avLst/>
              <a:gdLst>
                <a:gd name="T0" fmla="*/ 56 w 368"/>
                <a:gd name="T1" fmla="*/ 327 h 359"/>
                <a:gd name="T2" fmla="*/ 40 w 368"/>
                <a:gd name="T3" fmla="*/ 319 h 359"/>
                <a:gd name="T4" fmla="*/ 16 w 368"/>
                <a:gd name="T5" fmla="*/ 287 h 359"/>
                <a:gd name="T6" fmla="*/ 8 w 368"/>
                <a:gd name="T7" fmla="*/ 263 h 359"/>
                <a:gd name="T8" fmla="*/ 0 w 368"/>
                <a:gd name="T9" fmla="*/ 247 h 359"/>
                <a:gd name="T10" fmla="*/ 8 w 368"/>
                <a:gd name="T11" fmla="*/ 239 h 359"/>
                <a:gd name="T12" fmla="*/ 24 w 368"/>
                <a:gd name="T13" fmla="*/ 223 h 359"/>
                <a:gd name="T14" fmla="*/ 32 w 368"/>
                <a:gd name="T15" fmla="*/ 207 h 359"/>
                <a:gd name="T16" fmla="*/ 32 w 368"/>
                <a:gd name="T17" fmla="*/ 191 h 359"/>
                <a:gd name="T18" fmla="*/ 48 w 368"/>
                <a:gd name="T19" fmla="*/ 175 h 359"/>
                <a:gd name="T20" fmla="*/ 56 w 368"/>
                <a:gd name="T21" fmla="*/ 191 h 359"/>
                <a:gd name="T22" fmla="*/ 64 w 368"/>
                <a:gd name="T23" fmla="*/ 151 h 359"/>
                <a:gd name="T24" fmla="*/ 88 w 368"/>
                <a:gd name="T25" fmla="*/ 135 h 359"/>
                <a:gd name="T26" fmla="*/ 112 w 368"/>
                <a:gd name="T27" fmla="*/ 111 h 359"/>
                <a:gd name="T28" fmla="*/ 120 w 368"/>
                <a:gd name="T29" fmla="*/ 88 h 359"/>
                <a:gd name="T30" fmla="*/ 120 w 368"/>
                <a:gd name="T31" fmla="*/ 40 h 359"/>
                <a:gd name="T32" fmla="*/ 128 w 368"/>
                <a:gd name="T33" fmla="*/ 24 h 359"/>
                <a:gd name="T34" fmla="*/ 120 w 368"/>
                <a:gd name="T35" fmla="*/ 0 h 359"/>
                <a:gd name="T36" fmla="*/ 144 w 368"/>
                <a:gd name="T37" fmla="*/ 88 h 359"/>
                <a:gd name="T38" fmla="*/ 232 w 368"/>
                <a:gd name="T39" fmla="*/ 119 h 359"/>
                <a:gd name="T40" fmla="*/ 264 w 368"/>
                <a:gd name="T41" fmla="*/ 95 h 359"/>
                <a:gd name="T42" fmla="*/ 280 w 368"/>
                <a:gd name="T43" fmla="*/ 79 h 359"/>
                <a:gd name="T44" fmla="*/ 304 w 368"/>
                <a:gd name="T45" fmla="*/ 79 h 359"/>
                <a:gd name="T46" fmla="*/ 328 w 368"/>
                <a:gd name="T47" fmla="*/ 64 h 359"/>
                <a:gd name="T48" fmla="*/ 344 w 368"/>
                <a:gd name="T49" fmla="*/ 64 h 359"/>
                <a:gd name="T50" fmla="*/ 352 w 368"/>
                <a:gd name="T51" fmla="*/ 71 h 359"/>
                <a:gd name="T52" fmla="*/ 368 w 368"/>
                <a:gd name="T53" fmla="*/ 95 h 359"/>
                <a:gd name="T54" fmla="*/ 360 w 368"/>
                <a:gd name="T55" fmla="*/ 103 h 359"/>
                <a:gd name="T56" fmla="*/ 328 w 368"/>
                <a:gd name="T57" fmla="*/ 95 h 359"/>
                <a:gd name="T58" fmla="*/ 312 w 368"/>
                <a:gd name="T59" fmla="*/ 88 h 359"/>
                <a:gd name="T60" fmla="*/ 304 w 368"/>
                <a:gd name="T61" fmla="*/ 119 h 359"/>
                <a:gd name="T62" fmla="*/ 296 w 368"/>
                <a:gd name="T63" fmla="*/ 143 h 359"/>
                <a:gd name="T64" fmla="*/ 288 w 368"/>
                <a:gd name="T65" fmla="*/ 151 h 359"/>
                <a:gd name="T66" fmla="*/ 280 w 368"/>
                <a:gd name="T67" fmla="*/ 159 h 359"/>
                <a:gd name="T68" fmla="*/ 264 w 368"/>
                <a:gd name="T69" fmla="*/ 159 h 359"/>
                <a:gd name="T70" fmla="*/ 264 w 368"/>
                <a:gd name="T71" fmla="*/ 183 h 359"/>
                <a:gd name="T72" fmla="*/ 264 w 368"/>
                <a:gd name="T73" fmla="*/ 199 h 359"/>
                <a:gd name="T74" fmla="*/ 232 w 368"/>
                <a:gd name="T75" fmla="*/ 191 h 359"/>
                <a:gd name="T76" fmla="*/ 224 w 368"/>
                <a:gd name="T77" fmla="*/ 199 h 359"/>
                <a:gd name="T78" fmla="*/ 224 w 368"/>
                <a:gd name="T79" fmla="*/ 215 h 359"/>
                <a:gd name="T80" fmla="*/ 216 w 368"/>
                <a:gd name="T81" fmla="*/ 231 h 359"/>
                <a:gd name="T82" fmla="*/ 216 w 368"/>
                <a:gd name="T83" fmla="*/ 255 h 359"/>
                <a:gd name="T84" fmla="*/ 200 w 368"/>
                <a:gd name="T85" fmla="*/ 279 h 359"/>
                <a:gd name="T86" fmla="*/ 200 w 368"/>
                <a:gd name="T87" fmla="*/ 295 h 359"/>
                <a:gd name="T88" fmla="*/ 200 w 368"/>
                <a:gd name="T89" fmla="*/ 311 h 359"/>
                <a:gd name="T90" fmla="*/ 168 w 368"/>
                <a:gd name="T91" fmla="*/ 319 h 359"/>
                <a:gd name="T92" fmla="*/ 160 w 368"/>
                <a:gd name="T93" fmla="*/ 327 h 359"/>
                <a:gd name="T94" fmla="*/ 152 w 368"/>
                <a:gd name="T95" fmla="*/ 335 h 359"/>
                <a:gd name="T96" fmla="*/ 136 w 368"/>
                <a:gd name="T97" fmla="*/ 343 h 359"/>
                <a:gd name="T98" fmla="*/ 120 w 368"/>
                <a:gd name="T99" fmla="*/ 343 h 359"/>
                <a:gd name="T100" fmla="*/ 104 w 368"/>
                <a:gd name="T101" fmla="*/ 359 h 359"/>
                <a:gd name="T102" fmla="*/ 88 w 368"/>
                <a:gd name="T103" fmla="*/ 351 h 359"/>
                <a:gd name="T104" fmla="*/ 64 w 368"/>
                <a:gd name="T105" fmla="*/ 335 h 359"/>
                <a:gd name="T106" fmla="*/ 56 w 368"/>
                <a:gd name="T107" fmla="*/ 32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68" h="359">
                  <a:moveTo>
                    <a:pt x="56" y="327"/>
                  </a:moveTo>
                  <a:lnTo>
                    <a:pt x="56" y="327"/>
                  </a:lnTo>
                  <a:lnTo>
                    <a:pt x="48" y="319"/>
                  </a:lnTo>
                  <a:lnTo>
                    <a:pt x="40" y="319"/>
                  </a:lnTo>
                  <a:lnTo>
                    <a:pt x="32" y="311"/>
                  </a:lnTo>
                  <a:lnTo>
                    <a:pt x="16" y="287"/>
                  </a:lnTo>
                  <a:lnTo>
                    <a:pt x="8" y="271"/>
                  </a:lnTo>
                  <a:lnTo>
                    <a:pt x="8" y="263"/>
                  </a:lnTo>
                  <a:lnTo>
                    <a:pt x="8" y="255"/>
                  </a:lnTo>
                  <a:lnTo>
                    <a:pt x="0" y="247"/>
                  </a:lnTo>
                  <a:lnTo>
                    <a:pt x="0" y="239"/>
                  </a:lnTo>
                  <a:lnTo>
                    <a:pt x="8" y="239"/>
                  </a:lnTo>
                  <a:lnTo>
                    <a:pt x="16" y="239"/>
                  </a:lnTo>
                  <a:lnTo>
                    <a:pt x="24" y="223"/>
                  </a:lnTo>
                  <a:lnTo>
                    <a:pt x="32" y="223"/>
                  </a:lnTo>
                  <a:lnTo>
                    <a:pt x="32" y="207"/>
                  </a:lnTo>
                  <a:lnTo>
                    <a:pt x="32" y="199"/>
                  </a:lnTo>
                  <a:lnTo>
                    <a:pt x="32" y="191"/>
                  </a:lnTo>
                  <a:lnTo>
                    <a:pt x="32" y="175"/>
                  </a:lnTo>
                  <a:lnTo>
                    <a:pt x="48" y="175"/>
                  </a:lnTo>
                  <a:lnTo>
                    <a:pt x="48" y="191"/>
                  </a:lnTo>
                  <a:lnTo>
                    <a:pt x="56" y="191"/>
                  </a:lnTo>
                  <a:lnTo>
                    <a:pt x="56" y="175"/>
                  </a:lnTo>
                  <a:lnTo>
                    <a:pt x="64" y="151"/>
                  </a:lnTo>
                  <a:lnTo>
                    <a:pt x="80" y="135"/>
                  </a:lnTo>
                  <a:lnTo>
                    <a:pt x="88" y="135"/>
                  </a:lnTo>
                  <a:lnTo>
                    <a:pt x="96" y="127"/>
                  </a:lnTo>
                  <a:lnTo>
                    <a:pt x="112" y="111"/>
                  </a:lnTo>
                  <a:lnTo>
                    <a:pt x="120" y="103"/>
                  </a:lnTo>
                  <a:lnTo>
                    <a:pt x="120" y="88"/>
                  </a:lnTo>
                  <a:lnTo>
                    <a:pt x="120" y="79"/>
                  </a:lnTo>
                  <a:lnTo>
                    <a:pt x="120" y="40"/>
                  </a:lnTo>
                  <a:lnTo>
                    <a:pt x="128" y="40"/>
                  </a:lnTo>
                  <a:lnTo>
                    <a:pt x="128" y="24"/>
                  </a:lnTo>
                  <a:lnTo>
                    <a:pt x="120" y="7"/>
                  </a:lnTo>
                  <a:lnTo>
                    <a:pt x="120" y="0"/>
                  </a:lnTo>
                  <a:lnTo>
                    <a:pt x="128" y="0"/>
                  </a:lnTo>
                  <a:lnTo>
                    <a:pt x="144" y="88"/>
                  </a:lnTo>
                  <a:lnTo>
                    <a:pt x="224" y="71"/>
                  </a:lnTo>
                  <a:lnTo>
                    <a:pt x="232" y="119"/>
                  </a:lnTo>
                  <a:lnTo>
                    <a:pt x="256" y="95"/>
                  </a:lnTo>
                  <a:lnTo>
                    <a:pt x="264" y="95"/>
                  </a:lnTo>
                  <a:lnTo>
                    <a:pt x="272" y="88"/>
                  </a:lnTo>
                  <a:lnTo>
                    <a:pt x="280" y="79"/>
                  </a:lnTo>
                  <a:lnTo>
                    <a:pt x="296" y="79"/>
                  </a:lnTo>
                  <a:lnTo>
                    <a:pt x="304" y="79"/>
                  </a:lnTo>
                  <a:lnTo>
                    <a:pt x="312" y="64"/>
                  </a:lnTo>
                  <a:lnTo>
                    <a:pt x="328" y="64"/>
                  </a:lnTo>
                  <a:lnTo>
                    <a:pt x="336" y="64"/>
                  </a:lnTo>
                  <a:lnTo>
                    <a:pt x="344" y="64"/>
                  </a:lnTo>
                  <a:lnTo>
                    <a:pt x="352" y="64"/>
                  </a:lnTo>
                  <a:lnTo>
                    <a:pt x="352" y="71"/>
                  </a:lnTo>
                  <a:lnTo>
                    <a:pt x="368" y="88"/>
                  </a:lnTo>
                  <a:lnTo>
                    <a:pt x="368" y="95"/>
                  </a:lnTo>
                  <a:lnTo>
                    <a:pt x="360" y="95"/>
                  </a:lnTo>
                  <a:lnTo>
                    <a:pt x="360" y="103"/>
                  </a:lnTo>
                  <a:lnTo>
                    <a:pt x="352" y="103"/>
                  </a:lnTo>
                  <a:lnTo>
                    <a:pt x="328" y="95"/>
                  </a:lnTo>
                  <a:lnTo>
                    <a:pt x="320" y="95"/>
                  </a:lnTo>
                  <a:lnTo>
                    <a:pt x="312" y="88"/>
                  </a:lnTo>
                  <a:lnTo>
                    <a:pt x="312" y="111"/>
                  </a:lnTo>
                  <a:lnTo>
                    <a:pt x="304" y="119"/>
                  </a:lnTo>
                  <a:lnTo>
                    <a:pt x="304" y="127"/>
                  </a:lnTo>
                  <a:lnTo>
                    <a:pt x="296" y="143"/>
                  </a:lnTo>
                  <a:lnTo>
                    <a:pt x="288" y="143"/>
                  </a:lnTo>
                  <a:lnTo>
                    <a:pt x="288" y="151"/>
                  </a:lnTo>
                  <a:lnTo>
                    <a:pt x="288" y="159"/>
                  </a:lnTo>
                  <a:lnTo>
                    <a:pt x="280" y="159"/>
                  </a:lnTo>
                  <a:lnTo>
                    <a:pt x="272" y="159"/>
                  </a:lnTo>
                  <a:lnTo>
                    <a:pt x="264" y="159"/>
                  </a:lnTo>
                  <a:lnTo>
                    <a:pt x="264" y="175"/>
                  </a:lnTo>
                  <a:lnTo>
                    <a:pt x="264" y="183"/>
                  </a:lnTo>
                  <a:lnTo>
                    <a:pt x="264" y="191"/>
                  </a:lnTo>
                  <a:lnTo>
                    <a:pt x="264" y="199"/>
                  </a:lnTo>
                  <a:lnTo>
                    <a:pt x="248" y="199"/>
                  </a:lnTo>
                  <a:lnTo>
                    <a:pt x="232" y="191"/>
                  </a:lnTo>
                  <a:lnTo>
                    <a:pt x="224" y="191"/>
                  </a:lnTo>
                  <a:lnTo>
                    <a:pt x="224" y="199"/>
                  </a:lnTo>
                  <a:lnTo>
                    <a:pt x="224" y="207"/>
                  </a:lnTo>
                  <a:lnTo>
                    <a:pt x="224" y="215"/>
                  </a:lnTo>
                  <a:lnTo>
                    <a:pt x="224" y="223"/>
                  </a:lnTo>
                  <a:lnTo>
                    <a:pt x="216" y="231"/>
                  </a:lnTo>
                  <a:lnTo>
                    <a:pt x="216" y="239"/>
                  </a:lnTo>
                  <a:lnTo>
                    <a:pt x="216" y="255"/>
                  </a:lnTo>
                  <a:lnTo>
                    <a:pt x="208" y="263"/>
                  </a:lnTo>
                  <a:lnTo>
                    <a:pt x="200" y="279"/>
                  </a:lnTo>
                  <a:lnTo>
                    <a:pt x="200" y="287"/>
                  </a:lnTo>
                  <a:lnTo>
                    <a:pt x="200" y="295"/>
                  </a:lnTo>
                  <a:lnTo>
                    <a:pt x="192" y="303"/>
                  </a:lnTo>
                  <a:lnTo>
                    <a:pt x="200" y="311"/>
                  </a:lnTo>
                  <a:lnTo>
                    <a:pt x="184" y="319"/>
                  </a:lnTo>
                  <a:lnTo>
                    <a:pt x="168" y="319"/>
                  </a:lnTo>
                  <a:lnTo>
                    <a:pt x="168" y="327"/>
                  </a:lnTo>
                  <a:lnTo>
                    <a:pt x="160" y="327"/>
                  </a:lnTo>
                  <a:lnTo>
                    <a:pt x="152" y="327"/>
                  </a:lnTo>
                  <a:lnTo>
                    <a:pt x="152" y="335"/>
                  </a:lnTo>
                  <a:lnTo>
                    <a:pt x="144" y="343"/>
                  </a:lnTo>
                  <a:lnTo>
                    <a:pt x="136" y="343"/>
                  </a:lnTo>
                  <a:lnTo>
                    <a:pt x="128" y="343"/>
                  </a:lnTo>
                  <a:lnTo>
                    <a:pt x="120" y="343"/>
                  </a:lnTo>
                  <a:lnTo>
                    <a:pt x="112" y="343"/>
                  </a:lnTo>
                  <a:lnTo>
                    <a:pt x="104" y="359"/>
                  </a:lnTo>
                  <a:lnTo>
                    <a:pt x="96" y="359"/>
                  </a:lnTo>
                  <a:lnTo>
                    <a:pt x="88" y="351"/>
                  </a:lnTo>
                  <a:lnTo>
                    <a:pt x="72" y="351"/>
                  </a:lnTo>
                  <a:lnTo>
                    <a:pt x="64" y="335"/>
                  </a:lnTo>
                  <a:lnTo>
                    <a:pt x="64" y="327"/>
                  </a:lnTo>
                  <a:lnTo>
                    <a:pt x="56" y="3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587" name="Freeform 155"/>
            <p:cNvSpPr>
              <a:spLocks/>
            </p:cNvSpPr>
            <p:nvPr/>
          </p:nvSpPr>
          <p:spPr bwMode="auto">
            <a:xfrm>
              <a:off x="4089" y="1901"/>
              <a:ext cx="368" cy="359"/>
            </a:xfrm>
            <a:custGeom>
              <a:avLst/>
              <a:gdLst>
                <a:gd name="T0" fmla="*/ 56 w 368"/>
                <a:gd name="T1" fmla="*/ 327 h 359"/>
                <a:gd name="T2" fmla="*/ 40 w 368"/>
                <a:gd name="T3" fmla="*/ 319 h 359"/>
                <a:gd name="T4" fmla="*/ 16 w 368"/>
                <a:gd name="T5" fmla="*/ 287 h 359"/>
                <a:gd name="T6" fmla="*/ 8 w 368"/>
                <a:gd name="T7" fmla="*/ 263 h 359"/>
                <a:gd name="T8" fmla="*/ 0 w 368"/>
                <a:gd name="T9" fmla="*/ 247 h 359"/>
                <a:gd name="T10" fmla="*/ 8 w 368"/>
                <a:gd name="T11" fmla="*/ 239 h 359"/>
                <a:gd name="T12" fmla="*/ 24 w 368"/>
                <a:gd name="T13" fmla="*/ 223 h 359"/>
                <a:gd name="T14" fmla="*/ 32 w 368"/>
                <a:gd name="T15" fmla="*/ 207 h 359"/>
                <a:gd name="T16" fmla="*/ 32 w 368"/>
                <a:gd name="T17" fmla="*/ 191 h 359"/>
                <a:gd name="T18" fmla="*/ 48 w 368"/>
                <a:gd name="T19" fmla="*/ 175 h 359"/>
                <a:gd name="T20" fmla="*/ 56 w 368"/>
                <a:gd name="T21" fmla="*/ 191 h 359"/>
                <a:gd name="T22" fmla="*/ 64 w 368"/>
                <a:gd name="T23" fmla="*/ 151 h 359"/>
                <a:gd name="T24" fmla="*/ 88 w 368"/>
                <a:gd name="T25" fmla="*/ 135 h 359"/>
                <a:gd name="T26" fmla="*/ 112 w 368"/>
                <a:gd name="T27" fmla="*/ 111 h 359"/>
                <a:gd name="T28" fmla="*/ 120 w 368"/>
                <a:gd name="T29" fmla="*/ 88 h 359"/>
                <a:gd name="T30" fmla="*/ 120 w 368"/>
                <a:gd name="T31" fmla="*/ 40 h 359"/>
                <a:gd name="T32" fmla="*/ 128 w 368"/>
                <a:gd name="T33" fmla="*/ 24 h 359"/>
                <a:gd name="T34" fmla="*/ 120 w 368"/>
                <a:gd name="T35" fmla="*/ 0 h 359"/>
                <a:gd name="T36" fmla="*/ 144 w 368"/>
                <a:gd name="T37" fmla="*/ 88 h 359"/>
                <a:gd name="T38" fmla="*/ 232 w 368"/>
                <a:gd name="T39" fmla="*/ 119 h 359"/>
                <a:gd name="T40" fmla="*/ 264 w 368"/>
                <a:gd name="T41" fmla="*/ 95 h 359"/>
                <a:gd name="T42" fmla="*/ 280 w 368"/>
                <a:gd name="T43" fmla="*/ 79 h 359"/>
                <a:gd name="T44" fmla="*/ 304 w 368"/>
                <a:gd name="T45" fmla="*/ 79 h 359"/>
                <a:gd name="T46" fmla="*/ 328 w 368"/>
                <a:gd name="T47" fmla="*/ 64 h 359"/>
                <a:gd name="T48" fmla="*/ 344 w 368"/>
                <a:gd name="T49" fmla="*/ 64 h 359"/>
                <a:gd name="T50" fmla="*/ 352 w 368"/>
                <a:gd name="T51" fmla="*/ 71 h 359"/>
                <a:gd name="T52" fmla="*/ 368 w 368"/>
                <a:gd name="T53" fmla="*/ 95 h 359"/>
                <a:gd name="T54" fmla="*/ 360 w 368"/>
                <a:gd name="T55" fmla="*/ 103 h 359"/>
                <a:gd name="T56" fmla="*/ 328 w 368"/>
                <a:gd name="T57" fmla="*/ 95 h 359"/>
                <a:gd name="T58" fmla="*/ 312 w 368"/>
                <a:gd name="T59" fmla="*/ 88 h 359"/>
                <a:gd name="T60" fmla="*/ 304 w 368"/>
                <a:gd name="T61" fmla="*/ 119 h 359"/>
                <a:gd name="T62" fmla="*/ 296 w 368"/>
                <a:gd name="T63" fmla="*/ 143 h 359"/>
                <a:gd name="T64" fmla="*/ 288 w 368"/>
                <a:gd name="T65" fmla="*/ 151 h 359"/>
                <a:gd name="T66" fmla="*/ 280 w 368"/>
                <a:gd name="T67" fmla="*/ 159 h 359"/>
                <a:gd name="T68" fmla="*/ 264 w 368"/>
                <a:gd name="T69" fmla="*/ 159 h 359"/>
                <a:gd name="T70" fmla="*/ 264 w 368"/>
                <a:gd name="T71" fmla="*/ 183 h 359"/>
                <a:gd name="T72" fmla="*/ 264 w 368"/>
                <a:gd name="T73" fmla="*/ 199 h 359"/>
                <a:gd name="T74" fmla="*/ 232 w 368"/>
                <a:gd name="T75" fmla="*/ 191 h 359"/>
                <a:gd name="T76" fmla="*/ 224 w 368"/>
                <a:gd name="T77" fmla="*/ 199 h 359"/>
                <a:gd name="T78" fmla="*/ 224 w 368"/>
                <a:gd name="T79" fmla="*/ 215 h 359"/>
                <a:gd name="T80" fmla="*/ 216 w 368"/>
                <a:gd name="T81" fmla="*/ 231 h 359"/>
                <a:gd name="T82" fmla="*/ 216 w 368"/>
                <a:gd name="T83" fmla="*/ 255 h 359"/>
                <a:gd name="T84" fmla="*/ 200 w 368"/>
                <a:gd name="T85" fmla="*/ 279 h 359"/>
                <a:gd name="T86" fmla="*/ 200 w 368"/>
                <a:gd name="T87" fmla="*/ 295 h 359"/>
                <a:gd name="T88" fmla="*/ 200 w 368"/>
                <a:gd name="T89" fmla="*/ 311 h 359"/>
                <a:gd name="T90" fmla="*/ 168 w 368"/>
                <a:gd name="T91" fmla="*/ 319 h 359"/>
                <a:gd name="T92" fmla="*/ 160 w 368"/>
                <a:gd name="T93" fmla="*/ 327 h 359"/>
                <a:gd name="T94" fmla="*/ 152 w 368"/>
                <a:gd name="T95" fmla="*/ 335 h 359"/>
                <a:gd name="T96" fmla="*/ 136 w 368"/>
                <a:gd name="T97" fmla="*/ 343 h 359"/>
                <a:gd name="T98" fmla="*/ 120 w 368"/>
                <a:gd name="T99" fmla="*/ 343 h 359"/>
                <a:gd name="T100" fmla="*/ 104 w 368"/>
                <a:gd name="T101" fmla="*/ 359 h 359"/>
                <a:gd name="T102" fmla="*/ 88 w 368"/>
                <a:gd name="T103" fmla="*/ 351 h 359"/>
                <a:gd name="T104" fmla="*/ 64 w 368"/>
                <a:gd name="T105" fmla="*/ 335 h 359"/>
                <a:gd name="T106" fmla="*/ 56 w 368"/>
                <a:gd name="T107" fmla="*/ 32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368" h="359">
                  <a:moveTo>
                    <a:pt x="56" y="327"/>
                  </a:moveTo>
                  <a:lnTo>
                    <a:pt x="56" y="327"/>
                  </a:lnTo>
                  <a:lnTo>
                    <a:pt x="48" y="319"/>
                  </a:lnTo>
                  <a:lnTo>
                    <a:pt x="40" y="319"/>
                  </a:lnTo>
                  <a:lnTo>
                    <a:pt x="32" y="311"/>
                  </a:lnTo>
                  <a:lnTo>
                    <a:pt x="16" y="287"/>
                  </a:lnTo>
                  <a:lnTo>
                    <a:pt x="8" y="271"/>
                  </a:lnTo>
                  <a:lnTo>
                    <a:pt x="8" y="263"/>
                  </a:lnTo>
                  <a:lnTo>
                    <a:pt x="8" y="255"/>
                  </a:lnTo>
                  <a:lnTo>
                    <a:pt x="0" y="247"/>
                  </a:lnTo>
                  <a:lnTo>
                    <a:pt x="0" y="239"/>
                  </a:lnTo>
                  <a:lnTo>
                    <a:pt x="8" y="239"/>
                  </a:lnTo>
                  <a:lnTo>
                    <a:pt x="16" y="239"/>
                  </a:lnTo>
                  <a:lnTo>
                    <a:pt x="24" y="223"/>
                  </a:lnTo>
                  <a:lnTo>
                    <a:pt x="32" y="223"/>
                  </a:lnTo>
                  <a:lnTo>
                    <a:pt x="32" y="207"/>
                  </a:lnTo>
                  <a:lnTo>
                    <a:pt x="32" y="199"/>
                  </a:lnTo>
                  <a:lnTo>
                    <a:pt x="32" y="191"/>
                  </a:lnTo>
                  <a:lnTo>
                    <a:pt x="32" y="175"/>
                  </a:lnTo>
                  <a:lnTo>
                    <a:pt x="48" y="175"/>
                  </a:lnTo>
                  <a:lnTo>
                    <a:pt x="48" y="191"/>
                  </a:lnTo>
                  <a:lnTo>
                    <a:pt x="56" y="191"/>
                  </a:lnTo>
                  <a:lnTo>
                    <a:pt x="56" y="175"/>
                  </a:lnTo>
                  <a:lnTo>
                    <a:pt x="64" y="151"/>
                  </a:lnTo>
                  <a:lnTo>
                    <a:pt x="80" y="135"/>
                  </a:lnTo>
                  <a:lnTo>
                    <a:pt x="88" y="135"/>
                  </a:lnTo>
                  <a:lnTo>
                    <a:pt x="96" y="127"/>
                  </a:lnTo>
                  <a:lnTo>
                    <a:pt x="112" y="111"/>
                  </a:lnTo>
                  <a:lnTo>
                    <a:pt x="120" y="103"/>
                  </a:lnTo>
                  <a:lnTo>
                    <a:pt x="120" y="88"/>
                  </a:lnTo>
                  <a:lnTo>
                    <a:pt x="120" y="79"/>
                  </a:lnTo>
                  <a:lnTo>
                    <a:pt x="120" y="40"/>
                  </a:lnTo>
                  <a:lnTo>
                    <a:pt x="128" y="40"/>
                  </a:lnTo>
                  <a:lnTo>
                    <a:pt x="128" y="24"/>
                  </a:lnTo>
                  <a:lnTo>
                    <a:pt x="120" y="7"/>
                  </a:lnTo>
                  <a:lnTo>
                    <a:pt x="120" y="0"/>
                  </a:lnTo>
                  <a:lnTo>
                    <a:pt x="128" y="0"/>
                  </a:lnTo>
                  <a:lnTo>
                    <a:pt x="144" y="88"/>
                  </a:lnTo>
                  <a:lnTo>
                    <a:pt x="224" y="71"/>
                  </a:lnTo>
                  <a:lnTo>
                    <a:pt x="232" y="119"/>
                  </a:lnTo>
                  <a:lnTo>
                    <a:pt x="256" y="95"/>
                  </a:lnTo>
                  <a:lnTo>
                    <a:pt x="264" y="95"/>
                  </a:lnTo>
                  <a:lnTo>
                    <a:pt x="272" y="88"/>
                  </a:lnTo>
                  <a:lnTo>
                    <a:pt x="280" y="79"/>
                  </a:lnTo>
                  <a:lnTo>
                    <a:pt x="296" y="79"/>
                  </a:lnTo>
                  <a:lnTo>
                    <a:pt x="304" y="79"/>
                  </a:lnTo>
                  <a:lnTo>
                    <a:pt x="312" y="64"/>
                  </a:lnTo>
                  <a:lnTo>
                    <a:pt x="328" y="64"/>
                  </a:lnTo>
                  <a:lnTo>
                    <a:pt x="336" y="64"/>
                  </a:lnTo>
                  <a:lnTo>
                    <a:pt x="344" y="64"/>
                  </a:lnTo>
                  <a:lnTo>
                    <a:pt x="352" y="64"/>
                  </a:lnTo>
                  <a:lnTo>
                    <a:pt x="352" y="71"/>
                  </a:lnTo>
                  <a:lnTo>
                    <a:pt x="368" y="88"/>
                  </a:lnTo>
                  <a:lnTo>
                    <a:pt x="368" y="95"/>
                  </a:lnTo>
                  <a:lnTo>
                    <a:pt x="360" y="95"/>
                  </a:lnTo>
                  <a:lnTo>
                    <a:pt x="360" y="103"/>
                  </a:lnTo>
                  <a:lnTo>
                    <a:pt x="352" y="103"/>
                  </a:lnTo>
                  <a:lnTo>
                    <a:pt x="328" y="95"/>
                  </a:lnTo>
                  <a:lnTo>
                    <a:pt x="320" y="95"/>
                  </a:lnTo>
                  <a:lnTo>
                    <a:pt x="312" y="88"/>
                  </a:lnTo>
                  <a:lnTo>
                    <a:pt x="312" y="111"/>
                  </a:lnTo>
                  <a:lnTo>
                    <a:pt x="304" y="119"/>
                  </a:lnTo>
                  <a:lnTo>
                    <a:pt x="304" y="127"/>
                  </a:lnTo>
                  <a:lnTo>
                    <a:pt x="296" y="143"/>
                  </a:lnTo>
                  <a:lnTo>
                    <a:pt x="288" y="143"/>
                  </a:lnTo>
                  <a:lnTo>
                    <a:pt x="288" y="151"/>
                  </a:lnTo>
                  <a:lnTo>
                    <a:pt x="288" y="159"/>
                  </a:lnTo>
                  <a:lnTo>
                    <a:pt x="280" y="159"/>
                  </a:lnTo>
                  <a:lnTo>
                    <a:pt x="272" y="159"/>
                  </a:lnTo>
                  <a:lnTo>
                    <a:pt x="264" y="159"/>
                  </a:lnTo>
                  <a:lnTo>
                    <a:pt x="264" y="175"/>
                  </a:lnTo>
                  <a:lnTo>
                    <a:pt x="264" y="183"/>
                  </a:lnTo>
                  <a:lnTo>
                    <a:pt x="264" y="191"/>
                  </a:lnTo>
                  <a:lnTo>
                    <a:pt x="264" y="199"/>
                  </a:lnTo>
                  <a:lnTo>
                    <a:pt x="248" y="199"/>
                  </a:lnTo>
                  <a:lnTo>
                    <a:pt x="232" y="191"/>
                  </a:lnTo>
                  <a:lnTo>
                    <a:pt x="224" y="191"/>
                  </a:lnTo>
                  <a:lnTo>
                    <a:pt x="224" y="199"/>
                  </a:lnTo>
                  <a:lnTo>
                    <a:pt x="224" y="207"/>
                  </a:lnTo>
                  <a:lnTo>
                    <a:pt x="224" y="215"/>
                  </a:lnTo>
                  <a:lnTo>
                    <a:pt x="224" y="223"/>
                  </a:lnTo>
                  <a:lnTo>
                    <a:pt x="216" y="231"/>
                  </a:lnTo>
                  <a:lnTo>
                    <a:pt x="216" y="239"/>
                  </a:lnTo>
                  <a:lnTo>
                    <a:pt x="216" y="255"/>
                  </a:lnTo>
                  <a:lnTo>
                    <a:pt x="208" y="263"/>
                  </a:lnTo>
                  <a:lnTo>
                    <a:pt x="200" y="279"/>
                  </a:lnTo>
                  <a:lnTo>
                    <a:pt x="200" y="287"/>
                  </a:lnTo>
                  <a:lnTo>
                    <a:pt x="200" y="295"/>
                  </a:lnTo>
                  <a:lnTo>
                    <a:pt x="192" y="303"/>
                  </a:lnTo>
                  <a:lnTo>
                    <a:pt x="200" y="311"/>
                  </a:lnTo>
                  <a:lnTo>
                    <a:pt x="184" y="319"/>
                  </a:lnTo>
                  <a:lnTo>
                    <a:pt x="168" y="319"/>
                  </a:lnTo>
                  <a:lnTo>
                    <a:pt x="168" y="327"/>
                  </a:lnTo>
                  <a:lnTo>
                    <a:pt x="160" y="327"/>
                  </a:lnTo>
                  <a:lnTo>
                    <a:pt x="152" y="327"/>
                  </a:lnTo>
                  <a:lnTo>
                    <a:pt x="152" y="335"/>
                  </a:lnTo>
                  <a:lnTo>
                    <a:pt x="144" y="343"/>
                  </a:lnTo>
                  <a:lnTo>
                    <a:pt x="136" y="343"/>
                  </a:lnTo>
                  <a:lnTo>
                    <a:pt x="128" y="343"/>
                  </a:lnTo>
                  <a:lnTo>
                    <a:pt x="120" y="343"/>
                  </a:lnTo>
                  <a:lnTo>
                    <a:pt x="112" y="343"/>
                  </a:lnTo>
                  <a:lnTo>
                    <a:pt x="104" y="359"/>
                  </a:lnTo>
                  <a:lnTo>
                    <a:pt x="96" y="359"/>
                  </a:lnTo>
                  <a:lnTo>
                    <a:pt x="88" y="351"/>
                  </a:lnTo>
                  <a:lnTo>
                    <a:pt x="72" y="351"/>
                  </a:lnTo>
                  <a:lnTo>
                    <a:pt x="64" y="335"/>
                  </a:lnTo>
                  <a:lnTo>
                    <a:pt x="64" y="327"/>
                  </a:lnTo>
                  <a:lnTo>
                    <a:pt x="56" y="327"/>
                  </a:lnTo>
                  <a:close/>
                </a:path>
              </a:pathLst>
            </a:custGeom>
            <a:grpFill/>
            <a:ln w="9525" cap="rnd">
              <a:solidFill>
                <a:srgbClr val="000000"/>
              </a:solidFill>
              <a:prstDash val="solid"/>
              <a:round/>
              <a:headEnd/>
              <a:tailEnd/>
            </a:ln>
          </p:spPr>
          <p:txBody>
            <a:bodyPr/>
            <a:lstStyle/>
            <a:p>
              <a:pPr fontAlgn="base">
                <a:spcBef>
                  <a:spcPct val="0"/>
                </a:spcBef>
                <a:spcAft>
                  <a:spcPct val="0"/>
                </a:spcAft>
              </a:pPr>
              <a:endParaRPr lang="en-US" dirty="0">
                <a:solidFill>
                  <a:srgbClr val="000000"/>
                </a:solidFill>
              </a:endParaRPr>
            </a:p>
          </p:txBody>
        </p:sp>
      </p:grpSp>
      <p:grpSp>
        <p:nvGrpSpPr>
          <p:cNvPr id="402603" name="Group 159"/>
          <p:cNvGrpSpPr>
            <a:grpSpLocks/>
          </p:cNvGrpSpPr>
          <p:nvPr/>
        </p:nvGrpSpPr>
        <p:grpSpPr bwMode="auto">
          <a:xfrm>
            <a:off x="7523163" y="1929100"/>
            <a:ext cx="215900" cy="431800"/>
            <a:chOff x="4739" y="1280"/>
            <a:chExt cx="136" cy="272"/>
          </a:xfrm>
          <a:gradFill>
            <a:gsLst>
              <a:gs pos="90000">
                <a:schemeClr val="accent3"/>
              </a:gs>
              <a:gs pos="0">
                <a:schemeClr val="bg1">
                  <a:lumMod val="75000"/>
                </a:schemeClr>
              </a:gs>
            </a:gsLst>
            <a:lin ang="16200000" scaled="0"/>
          </a:gradFill>
        </p:grpSpPr>
        <p:sp>
          <p:nvSpPr>
            <p:cNvPr id="402589" name="Freeform 157"/>
            <p:cNvSpPr>
              <a:spLocks/>
            </p:cNvSpPr>
            <p:nvPr/>
          </p:nvSpPr>
          <p:spPr bwMode="auto">
            <a:xfrm>
              <a:off x="4739" y="1280"/>
              <a:ext cx="136" cy="272"/>
            </a:xfrm>
            <a:custGeom>
              <a:avLst/>
              <a:gdLst>
                <a:gd name="T0" fmla="*/ 104 w 136"/>
                <a:gd name="T1" fmla="*/ 248 h 272"/>
                <a:gd name="T2" fmla="*/ 104 w 136"/>
                <a:gd name="T3" fmla="*/ 239 h 272"/>
                <a:gd name="T4" fmla="*/ 112 w 136"/>
                <a:gd name="T5" fmla="*/ 232 h 272"/>
                <a:gd name="T6" fmla="*/ 128 w 136"/>
                <a:gd name="T7" fmla="*/ 232 h 272"/>
                <a:gd name="T8" fmla="*/ 128 w 136"/>
                <a:gd name="T9" fmla="*/ 224 h 272"/>
                <a:gd name="T10" fmla="*/ 136 w 136"/>
                <a:gd name="T11" fmla="*/ 215 h 272"/>
                <a:gd name="T12" fmla="*/ 136 w 136"/>
                <a:gd name="T13" fmla="*/ 208 h 272"/>
                <a:gd name="T14" fmla="*/ 128 w 136"/>
                <a:gd name="T15" fmla="*/ 208 h 272"/>
                <a:gd name="T16" fmla="*/ 128 w 136"/>
                <a:gd name="T17" fmla="*/ 200 h 272"/>
                <a:gd name="T18" fmla="*/ 128 w 136"/>
                <a:gd name="T19" fmla="*/ 192 h 272"/>
                <a:gd name="T20" fmla="*/ 120 w 136"/>
                <a:gd name="T21" fmla="*/ 184 h 272"/>
                <a:gd name="T22" fmla="*/ 112 w 136"/>
                <a:gd name="T23" fmla="*/ 184 h 272"/>
                <a:gd name="T24" fmla="*/ 104 w 136"/>
                <a:gd name="T25" fmla="*/ 176 h 272"/>
                <a:gd name="T26" fmla="*/ 56 w 136"/>
                <a:gd name="T27" fmla="*/ 0 h 272"/>
                <a:gd name="T28" fmla="*/ 48 w 136"/>
                <a:gd name="T29" fmla="*/ 0 h 272"/>
                <a:gd name="T30" fmla="*/ 32 w 136"/>
                <a:gd name="T31" fmla="*/ 0 h 272"/>
                <a:gd name="T32" fmla="*/ 32 w 136"/>
                <a:gd name="T33" fmla="*/ 8 h 272"/>
                <a:gd name="T34" fmla="*/ 32 w 136"/>
                <a:gd name="T35" fmla="*/ 16 h 272"/>
                <a:gd name="T36" fmla="*/ 32 w 136"/>
                <a:gd name="T37" fmla="*/ 24 h 272"/>
                <a:gd name="T38" fmla="*/ 24 w 136"/>
                <a:gd name="T39" fmla="*/ 24 h 272"/>
                <a:gd name="T40" fmla="*/ 24 w 136"/>
                <a:gd name="T41" fmla="*/ 32 h 272"/>
                <a:gd name="T42" fmla="*/ 32 w 136"/>
                <a:gd name="T43" fmla="*/ 32 h 272"/>
                <a:gd name="T44" fmla="*/ 32 w 136"/>
                <a:gd name="T45" fmla="*/ 40 h 272"/>
                <a:gd name="T46" fmla="*/ 32 w 136"/>
                <a:gd name="T47" fmla="*/ 48 h 272"/>
                <a:gd name="T48" fmla="*/ 24 w 136"/>
                <a:gd name="T49" fmla="*/ 56 h 272"/>
                <a:gd name="T50" fmla="*/ 32 w 136"/>
                <a:gd name="T51" fmla="*/ 64 h 272"/>
                <a:gd name="T52" fmla="*/ 32 w 136"/>
                <a:gd name="T53" fmla="*/ 88 h 272"/>
                <a:gd name="T54" fmla="*/ 32 w 136"/>
                <a:gd name="T55" fmla="*/ 96 h 272"/>
                <a:gd name="T56" fmla="*/ 16 w 136"/>
                <a:gd name="T57" fmla="*/ 104 h 272"/>
                <a:gd name="T58" fmla="*/ 8 w 136"/>
                <a:gd name="T59" fmla="*/ 112 h 272"/>
                <a:gd name="T60" fmla="*/ 16 w 136"/>
                <a:gd name="T61" fmla="*/ 120 h 272"/>
                <a:gd name="T62" fmla="*/ 16 w 136"/>
                <a:gd name="T63" fmla="*/ 136 h 272"/>
                <a:gd name="T64" fmla="*/ 16 w 136"/>
                <a:gd name="T65" fmla="*/ 160 h 272"/>
                <a:gd name="T66" fmla="*/ 8 w 136"/>
                <a:gd name="T67" fmla="*/ 168 h 272"/>
                <a:gd name="T68" fmla="*/ 8 w 136"/>
                <a:gd name="T69" fmla="*/ 176 h 272"/>
                <a:gd name="T70" fmla="*/ 8 w 136"/>
                <a:gd name="T71" fmla="*/ 184 h 272"/>
                <a:gd name="T72" fmla="*/ 0 w 136"/>
                <a:gd name="T73" fmla="*/ 192 h 272"/>
                <a:gd name="T74" fmla="*/ 0 w 136"/>
                <a:gd name="T75" fmla="*/ 208 h 272"/>
                <a:gd name="T76" fmla="*/ 8 w 136"/>
                <a:gd name="T77" fmla="*/ 215 h 272"/>
                <a:gd name="T78" fmla="*/ 8 w 136"/>
                <a:gd name="T79" fmla="*/ 224 h 272"/>
                <a:gd name="T80" fmla="*/ 16 w 136"/>
                <a:gd name="T81" fmla="*/ 239 h 272"/>
                <a:gd name="T82" fmla="*/ 16 w 136"/>
                <a:gd name="T83" fmla="*/ 248 h 272"/>
                <a:gd name="T84" fmla="*/ 8 w 136"/>
                <a:gd name="T85" fmla="*/ 256 h 272"/>
                <a:gd name="T86" fmla="*/ 8 w 136"/>
                <a:gd name="T87" fmla="*/ 272 h 272"/>
                <a:gd name="T88" fmla="*/ 16 w 136"/>
                <a:gd name="T89" fmla="*/ 272 h 272"/>
                <a:gd name="T90" fmla="*/ 96 w 136"/>
                <a:gd name="T91" fmla="*/ 256 h 272"/>
                <a:gd name="T92" fmla="*/ 104 w 136"/>
                <a:gd name="T93" fmla="*/ 248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36" h="272">
                  <a:moveTo>
                    <a:pt x="104" y="248"/>
                  </a:moveTo>
                  <a:lnTo>
                    <a:pt x="104" y="239"/>
                  </a:lnTo>
                  <a:lnTo>
                    <a:pt x="112" y="232"/>
                  </a:lnTo>
                  <a:lnTo>
                    <a:pt x="128" y="232"/>
                  </a:lnTo>
                  <a:lnTo>
                    <a:pt x="128" y="224"/>
                  </a:lnTo>
                  <a:lnTo>
                    <a:pt x="136" y="215"/>
                  </a:lnTo>
                  <a:lnTo>
                    <a:pt x="136" y="208"/>
                  </a:lnTo>
                  <a:lnTo>
                    <a:pt x="128" y="208"/>
                  </a:lnTo>
                  <a:lnTo>
                    <a:pt x="128" y="200"/>
                  </a:lnTo>
                  <a:lnTo>
                    <a:pt x="128" y="192"/>
                  </a:lnTo>
                  <a:lnTo>
                    <a:pt x="120" y="184"/>
                  </a:lnTo>
                  <a:lnTo>
                    <a:pt x="112" y="184"/>
                  </a:lnTo>
                  <a:lnTo>
                    <a:pt x="104" y="176"/>
                  </a:lnTo>
                  <a:lnTo>
                    <a:pt x="56" y="0"/>
                  </a:lnTo>
                  <a:lnTo>
                    <a:pt x="48" y="0"/>
                  </a:lnTo>
                  <a:lnTo>
                    <a:pt x="32" y="0"/>
                  </a:lnTo>
                  <a:lnTo>
                    <a:pt x="32" y="8"/>
                  </a:lnTo>
                  <a:lnTo>
                    <a:pt x="32" y="16"/>
                  </a:lnTo>
                  <a:lnTo>
                    <a:pt x="32" y="24"/>
                  </a:lnTo>
                  <a:lnTo>
                    <a:pt x="24" y="24"/>
                  </a:lnTo>
                  <a:lnTo>
                    <a:pt x="24" y="32"/>
                  </a:lnTo>
                  <a:lnTo>
                    <a:pt x="32" y="32"/>
                  </a:lnTo>
                  <a:lnTo>
                    <a:pt x="32" y="40"/>
                  </a:lnTo>
                  <a:lnTo>
                    <a:pt x="32" y="48"/>
                  </a:lnTo>
                  <a:lnTo>
                    <a:pt x="24" y="56"/>
                  </a:lnTo>
                  <a:lnTo>
                    <a:pt x="32" y="64"/>
                  </a:lnTo>
                  <a:lnTo>
                    <a:pt x="32" y="88"/>
                  </a:lnTo>
                  <a:lnTo>
                    <a:pt x="32" y="96"/>
                  </a:lnTo>
                  <a:lnTo>
                    <a:pt x="16" y="104"/>
                  </a:lnTo>
                  <a:lnTo>
                    <a:pt x="8" y="112"/>
                  </a:lnTo>
                  <a:lnTo>
                    <a:pt x="16" y="120"/>
                  </a:lnTo>
                  <a:lnTo>
                    <a:pt x="16" y="136"/>
                  </a:lnTo>
                  <a:lnTo>
                    <a:pt x="16" y="160"/>
                  </a:lnTo>
                  <a:lnTo>
                    <a:pt x="8" y="168"/>
                  </a:lnTo>
                  <a:lnTo>
                    <a:pt x="8" y="176"/>
                  </a:lnTo>
                  <a:lnTo>
                    <a:pt x="8" y="184"/>
                  </a:lnTo>
                  <a:lnTo>
                    <a:pt x="0" y="192"/>
                  </a:lnTo>
                  <a:lnTo>
                    <a:pt x="0" y="208"/>
                  </a:lnTo>
                  <a:lnTo>
                    <a:pt x="8" y="215"/>
                  </a:lnTo>
                  <a:lnTo>
                    <a:pt x="8" y="224"/>
                  </a:lnTo>
                  <a:lnTo>
                    <a:pt x="16" y="239"/>
                  </a:lnTo>
                  <a:lnTo>
                    <a:pt x="16" y="248"/>
                  </a:lnTo>
                  <a:lnTo>
                    <a:pt x="8" y="256"/>
                  </a:lnTo>
                  <a:lnTo>
                    <a:pt x="8" y="272"/>
                  </a:lnTo>
                  <a:lnTo>
                    <a:pt x="16" y="272"/>
                  </a:lnTo>
                  <a:lnTo>
                    <a:pt x="96" y="256"/>
                  </a:lnTo>
                  <a:lnTo>
                    <a:pt x="104" y="24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590" name="Freeform 158"/>
            <p:cNvSpPr>
              <a:spLocks/>
            </p:cNvSpPr>
            <p:nvPr/>
          </p:nvSpPr>
          <p:spPr bwMode="auto">
            <a:xfrm>
              <a:off x="4739" y="1280"/>
              <a:ext cx="136" cy="272"/>
            </a:xfrm>
            <a:custGeom>
              <a:avLst/>
              <a:gdLst>
                <a:gd name="T0" fmla="*/ 104 w 136"/>
                <a:gd name="T1" fmla="*/ 248 h 272"/>
                <a:gd name="T2" fmla="*/ 104 w 136"/>
                <a:gd name="T3" fmla="*/ 239 h 272"/>
                <a:gd name="T4" fmla="*/ 112 w 136"/>
                <a:gd name="T5" fmla="*/ 232 h 272"/>
                <a:gd name="T6" fmla="*/ 128 w 136"/>
                <a:gd name="T7" fmla="*/ 232 h 272"/>
                <a:gd name="T8" fmla="*/ 128 w 136"/>
                <a:gd name="T9" fmla="*/ 224 h 272"/>
                <a:gd name="T10" fmla="*/ 136 w 136"/>
                <a:gd name="T11" fmla="*/ 215 h 272"/>
                <a:gd name="T12" fmla="*/ 136 w 136"/>
                <a:gd name="T13" fmla="*/ 208 h 272"/>
                <a:gd name="T14" fmla="*/ 128 w 136"/>
                <a:gd name="T15" fmla="*/ 208 h 272"/>
                <a:gd name="T16" fmla="*/ 128 w 136"/>
                <a:gd name="T17" fmla="*/ 200 h 272"/>
                <a:gd name="T18" fmla="*/ 128 w 136"/>
                <a:gd name="T19" fmla="*/ 192 h 272"/>
                <a:gd name="T20" fmla="*/ 120 w 136"/>
                <a:gd name="T21" fmla="*/ 184 h 272"/>
                <a:gd name="T22" fmla="*/ 112 w 136"/>
                <a:gd name="T23" fmla="*/ 184 h 272"/>
                <a:gd name="T24" fmla="*/ 104 w 136"/>
                <a:gd name="T25" fmla="*/ 176 h 272"/>
                <a:gd name="T26" fmla="*/ 56 w 136"/>
                <a:gd name="T27" fmla="*/ 0 h 272"/>
                <a:gd name="T28" fmla="*/ 48 w 136"/>
                <a:gd name="T29" fmla="*/ 0 h 272"/>
                <a:gd name="T30" fmla="*/ 32 w 136"/>
                <a:gd name="T31" fmla="*/ 0 h 272"/>
                <a:gd name="T32" fmla="*/ 32 w 136"/>
                <a:gd name="T33" fmla="*/ 8 h 272"/>
                <a:gd name="T34" fmla="*/ 32 w 136"/>
                <a:gd name="T35" fmla="*/ 16 h 272"/>
                <a:gd name="T36" fmla="*/ 32 w 136"/>
                <a:gd name="T37" fmla="*/ 24 h 272"/>
                <a:gd name="T38" fmla="*/ 24 w 136"/>
                <a:gd name="T39" fmla="*/ 24 h 272"/>
                <a:gd name="T40" fmla="*/ 24 w 136"/>
                <a:gd name="T41" fmla="*/ 32 h 272"/>
                <a:gd name="T42" fmla="*/ 32 w 136"/>
                <a:gd name="T43" fmla="*/ 32 h 272"/>
                <a:gd name="T44" fmla="*/ 32 w 136"/>
                <a:gd name="T45" fmla="*/ 40 h 272"/>
                <a:gd name="T46" fmla="*/ 32 w 136"/>
                <a:gd name="T47" fmla="*/ 48 h 272"/>
                <a:gd name="T48" fmla="*/ 24 w 136"/>
                <a:gd name="T49" fmla="*/ 56 h 272"/>
                <a:gd name="T50" fmla="*/ 32 w 136"/>
                <a:gd name="T51" fmla="*/ 64 h 272"/>
                <a:gd name="T52" fmla="*/ 32 w 136"/>
                <a:gd name="T53" fmla="*/ 88 h 272"/>
                <a:gd name="T54" fmla="*/ 32 w 136"/>
                <a:gd name="T55" fmla="*/ 96 h 272"/>
                <a:gd name="T56" fmla="*/ 16 w 136"/>
                <a:gd name="T57" fmla="*/ 104 h 272"/>
                <a:gd name="T58" fmla="*/ 8 w 136"/>
                <a:gd name="T59" fmla="*/ 112 h 272"/>
                <a:gd name="T60" fmla="*/ 16 w 136"/>
                <a:gd name="T61" fmla="*/ 120 h 272"/>
                <a:gd name="T62" fmla="*/ 16 w 136"/>
                <a:gd name="T63" fmla="*/ 136 h 272"/>
                <a:gd name="T64" fmla="*/ 16 w 136"/>
                <a:gd name="T65" fmla="*/ 160 h 272"/>
                <a:gd name="T66" fmla="*/ 8 w 136"/>
                <a:gd name="T67" fmla="*/ 168 h 272"/>
                <a:gd name="T68" fmla="*/ 8 w 136"/>
                <a:gd name="T69" fmla="*/ 176 h 272"/>
                <a:gd name="T70" fmla="*/ 8 w 136"/>
                <a:gd name="T71" fmla="*/ 184 h 272"/>
                <a:gd name="T72" fmla="*/ 0 w 136"/>
                <a:gd name="T73" fmla="*/ 192 h 272"/>
                <a:gd name="T74" fmla="*/ 0 w 136"/>
                <a:gd name="T75" fmla="*/ 208 h 272"/>
                <a:gd name="T76" fmla="*/ 8 w 136"/>
                <a:gd name="T77" fmla="*/ 215 h 272"/>
                <a:gd name="T78" fmla="*/ 8 w 136"/>
                <a:gd name="T79" fmla="*/ 224 h 272"/>
                <a:gd name="T80" fmla="*/ 16 w 136"/>
                <a:gd name="T81" fmla="*/ 239 h 272"/>
                <a:gd name="T82" fmla="*/ 16 w 136"/>
                <a:gd name="T83" fmla="*/ 248 h 272"/>
                <a:gd name="T84" fmla="*/ 8 w 136"/>
                <a:gd name="T85" fmla="*/ 256 h 272"/>
                <a:gd name="T86" fmla="*/ 8 w 136"/>
                <a:gd name="T87" fmla="*/ 272 h 272"/>
                <a:gd name="T88" fmla="*/ 16 w 136"/>
                <a:gd name="T89" fmla="*/ 272 h 272"/>
                <a:gd name="T90" fmla="*/ 96 w 136"/>
                <a:gd name="T91" fmla="*/ 256 h 272"/>
                <a:gd name="T92" fmla="*/ 104 w 136"/>
                <a:gd name="T93" fmla="*/ 248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36" h="272">
                  <a:moveTo>
                    <a:pt x="104" y="248"/>
                  </a:moveTo>
                  <a:lnTo>
                    <a:pt x="104" y="239"/>
                  </a:lnTo>
                  <a:lnTo>
                    <a:pt x="112" y="232"/>
                  </a:lnTo>
                  <a:lnTo>
                    <a:pt x="128" y="232"/>
                  </a:lnTo>
                  <a:lnTo>
                    <a:pt x="128" y="224"/>
                  </a:lnTo>
                  <a:lnTo>
                    <a:pt x="136" y="215"/>
                  </a:lnTo>
                  <a:lnTo>
                    <a:pt x="136" y="208"/>
                  </a:lnTo>
                  <a:lnTo>
                    <a:pt x="128" y="208"/>
                  </a:lnTo>
                  <a:lnTo>
                    <a:pt x="128" y="200"/>
                  </a:lnTo>
                  <a:lnTo>
                    <a:pt x="128" y="192"/>
                  </a:lnTo>
                  <a:lnTo>
                    <a:pt x="120" y="184"/>
                  </a:lnTo>
                  <a:lnTo>
                    <a:pt x="112" y="184"/>
                  </a:lnTo>
                  <a:lnTo>
                    <a:pt x="104" y="176"/>
                  </a:lnTo>
                  <a:lnTo>
                    <a:pt x="56" y="0"/>
                  </a:lnTo>
                  <a:lnTo>
                    <a:pt x="48" y="0"/>
                  </a:lnTo>
                  <a:lnTo>
                    <a:pt x="32" y="0"/>
                  </a:lnTo>
                  <a:lnTo>
                    <a:pt x="32" y="8"/>
                  </a:lnTo>
                  <a:lnTo>
                    <a:pt x="32" y="16"/>
                  </a:lnTo>
                  <a:lnTo>
                    <a:pt x="32" y="24"/>
                  </a:lnTo>
                  <a:lnTo>
                    <a:pt x="24" y="24"/>
                  </a:lnTo>
                  <a:lnTo>
                    <a:pt x="24" y="32"/>
                  </a:lnTo>
                  <a:lnTo>
                    <a:pt x="32" y="32"/>
                  </a:lnTo>
                  <a:lnTo>
                    <a:pt x="32" y="40"/>
                  </a:lnTo>
                  <a:lnTo>
                    <a:pt x="32" y="48"/>
                  </a:lnTo>
                  <a:lnTo>
                    <a:pt x="24" y="56"/>
                  </a:lnTo>
                  <a:lnTo>
                    <a:pt x="32" y="64"/>
                  </a:lnTo>
                  <a:lnTo>
                    <a:pt x="32" y="88"/>
                  </a:lnTo>
                  <a:lnTo>
                    <a:pt x="32" y="96"/>
                  </a:lnTo>
                  <a:lnTo>
                    <a:pt x="16" y="104"/>
                  </a:lnTo>
                  <a:lnTo>
                    <a:pt x="8" y="112"/>
                  </a:lnTo>
                  <a:lnTo>
                    <a:pt x="16" y="120"/>
                  </a:lnTo>
                  <a:lnTo>
                    <a:pt x="16" y="136"/>
                  </a:lnTo>
                  <a:lnTo>
                    <a:pt x="16" y="160"/>
                  </a:lnTo>
                  <a:lnTo>
                    <a:pt x="8" y="168"/>
                  </a:lnTo>
                  <a:lnTo>
                    <a:pt x="8" y="176"/>
                  </a:lnTo>
                  <a:lnTo>
                    <a:pt x="8" y="184"/>
                  </a:lnTo>
                  <a:lnTo>
                    <a:pt x="0" y="192"/>
                  </a:lnTo>
                  <a:lnTo>
                    <a:pt x="0" y="208"/>
                  </a:lnTo>
                  <a:lnTo>
                    <a:pt x="8" y="215"/>
                  </a:lnTo>
                  <a:lnTo>
                    <a:pt x="8" y="224"/>
                  </a:lnTo>
                  <a:lnTo>
                    <a:pt x="16" y="239"/>
                  </a:lnTo>
                  <a:lnTo>
                    <a:pt x="16" y="248"/>
                  </a:lnTo>
                  <a:lnTo>
                    <a:pt x="8" y="256"/>
                  </a:lnTo>
                  <a:lnTo>
                    <a:pt x="8" y="272"/>
                  </a:lnTo>
                  <a:lnTo>
                    <a:pt x="16" y="272"/>
                  </a:lnTo>
                  <a:lnTo>
                    <a:pt x="96" y="256"/>
                  </a:lnTo>
                  <a:lnTo>
                    <a:pt x="104" y="248"/>
                  </a:lnTo>
                  <a:close/>
                </a:path>
              </a:pathLst>
            </a:custGeom>
            <a:grpFill/>
            <a:ln w="9525" cap="rnd">
              <a:solidFill>
                <a:srgbClr val="000000"/>
              </a:solidFill>
              <a:prstDash val="solid"/>
              <a:round/>
              <a:headEnd/>
              <a:tailEnd/>
            </a:ln>
          </p:spPr>
          <p:txBody>
            <a:bodyPr/>
            <a:lstStyle/>
            <a:p>
              <a:pPr fontAlgn="base">
                <a:spcBef>
                  <a:spcPct val="0"/>
                </a:spcBef>
                <a:spcAft>
                  <a:spcPct val="0"/>
                </a:spcAft>
              </a:pPr>
              <a:endParaRPr lang="en-US" dirty="0">
                <a:solidFill>
                  <a:srgbClr val="000000"/>
                </a:solidFill>
              </a:endParaRPr>
            </a:p>
          </p:txBody>
        </p:sp>
      </p:grpSp>
      <p:grpSp>
        <p:nvGrpSpPr>
          <p:cNvPr id="402606" name="Group 162"/>
          <p:cNvGrpSpPr>
            <a:grpSpLocks/>
          </p:cNvGrpSpPr>
          <p:nvPr/>
        </p:nvGrpSpPr>
        <p:grpSpPr bwMode="auto">
          <a:xfrm>
            <a:off x="7599363" y="1511588"/>
            <a:ext cx="469900" cy="747712"/>
            <a:chOff x="4787" y="1017"/>
            <a:chExt cx="296" cy="471"/>
          </a:xfrm>
          <a:gradFill>
            <a:gsLst>
              <a:gs pos="90000">
                <a:schemeClr val="accent3">
                  <a:lumMod val="60000"/>
                  <a:lumOff val="40000"/>
                </a:schemeClr>
              </a:gs>
              <a:gs pos="0">
                <a:schemeClr val="bg1">
                  <a:lumMod val="75000"/>
                </a:schemeClr>
              </a:gs>
            </a:gsLst>
            <a:lin ang="16200000" scaled="0"/>
          </a:gradFill>
        </p:grpSpPr>
        <p:sp>
          <p:nvSpPr>
            <p:cNvPr id="402592" name="Freeform 160"/>
            <p:cNvSpPr>
              <a:spLocks/>
            </p:cNvSpPr>
            <p:nvPr/>
          </p:nvSpPr>
          <p:spPr bwMode="auto">
            <a:xfrm>
              <a:off x="4787" y="1017"/>
              <a:ext cx="296" cy="471"/>
            </a:xfrm>
            <a:custGeom>
              <a:avLst/>
              <a:gdLst>
                <a:gd name="T0" fmla="*/ 80 w 296"/>
                <a:gd name="T1" fmla="*/ 463 h 471"/>
                <a:gd name="T2" fmla="*/ 72 w 296"/>
                <a:gd name="T3" fmla="*/ 447 h 471"/>
                <a:gd name="T4" fmla="*/ 56 w 296"/>
                <a:gd name="T5" fmla="*/ 439 h 471"/>
                <a:gd name="T6" fmla="*/ 0 w 296"/>
                <a:gd name="T7" fmla="*/ 263 h 471"/>
                <a:gd name="T8" fmla="*/ 8 w 296"/>
                <a:gd name="T9" fmla="*/ 247 h 471"/>
                <a:gd name="T10" fmla="*/ 16 w 296"/>
                <a:gd name="T11" fmla="*/ 239 h 471"/>
                <a:gd name="T12" fmla="*/ 24 w 296"/>
                <a:gd name="T13" fmla="*/ 231 h 471"/>
                <a:gd name="T14" fmla="*/ 40 w 296"/>
                <a:gd name="T15" fmla="*/ 199 h 471"/>
                <a:gd name="T16" fmla="*/ 32 w 296"/>
                <a:gd name="T17" fmla="*/ 191 h 471"/>
                <a:gd name="T18" fmla="*/ 40 w 296"/>
                <a:gd name="T19" fmla="*/ 175 h 471"/>
                <a:gd name="T20" fmla="*/ 32 w 296"/>
                <a:gd name="T21" fmla="*/ 135 h 471"/>
                <a:gd name="T22" fmla="*/ 40 w 296"/>
                <a:gd name="T23" fmla="*/ 119 h 471"/>
                <a:gd name="T24" fmla="*/ 48 w 296"/>
                <a:gd name="T25" fmla="*/ 80 h 471"/>
                <a:gd name="T26" fmla="*/ 72 w 296"/>
                <a:gd name="T27" fmla="*/ 8 h 471"/>
                <a:gd name="T28" fmla="*/ 88 w 296"/>
                <a:gd name="T29" fmla="*/ 32 h 471"/>
                <a:gd name="T30" fmla="*/ 104 w 296"/>
                <a:gd name="T31" fmla="*/ 24 h 471"/>
                <a:gd name="T32" fmla="*/ 128 w 296"/>
                <a:gd name="T33" fmla="*/ 8 h 471"/>
                <a:gd name="T34" fmla="*/ 136 w 296"/>
                <a:gd name="T35" fmla="*/ 0 h 471"/>
                <a:gd name="T36" fmla="*/ 168 w 296"/>
                <a:gd name="T37" fmla="*/ 16 h 471"/>
                <a:gd name="T38" fmla="*/ 208 w 296"/>
                <a:gd name="T39" fmla="*/ 135 h 471"/>
                <a:gd name="T40" fmla="*/ 224 w 296"/>
                <a:gd name="T41" fmla="*/ 159 h 471"/>
                <a:gd name="T42" fmla="*/ 240 w 296"/>
                <a:gd name="T43" fmla="*/ 175 h 471"/>
                <a:gd name="T44" fmla="*/ 256 w 296"/>
                <a:gd name="T45" fmla="*/ 199 h 471"/>
                <a:gd name="T46" fmla="*/ 264 w 296"/>
                <a:gd name="T47" fmla="*/ 191 h 471"/>
                <a:gd name="T48" fmla="*/ 288 w 296"/>
                <a:gd name="T49" fmla="*/ 207 h 471"/>
                <a:gd name="T50" fmla="*/ 288 w 296"/>
                <a:gd name="T51" fmla="*/ 223 h 471"/>
                <a:gd name="T52" fmla="*/ 296 w 296"/>
                <a:gd name="T53" fmla="*/ 223 h 471"/>
                <a:gd name="T54" fmla="*/ 280 w 296"/>
                <a:gd name="T55" fmla="*/ 247 h 471"/>
                <a:gd name="T56" fmla="*/ 272 w 296"/>
                <a:gd name="T57" fmla="*/ 247 h 471"/>
                <a:gd name="T58" fmla="*/ 264 w 296"/>
                <a:gd name="T59" fmla="*/ 247 h 471"/>
                <a:gd name="T60" fmla="*/ 264 w 296"/>
                <a:gd name="T61" fmla="*/ 263 h 471"/>
                <a:gd name="T62" fmla="*/ 248 w 296"/>
                <a:gd name="T63" fmla="*/ 271 h 471"/>
                <a:gd name="T64" fmla="*/ 240 w 296"/>
                <a:gd name="T65" fmla="*/ 287 h 471"/>
                <a:gd name="T66" fmla="*/ 232 w 296"/>
                <a:gd name="T67" fmla="*/ 287 h 471"/>
                <a:gd name="T68" fmla="*/ 224 w 296"/>
                <a:gd name="T69" fmla="*/ 271 h 471"/>
                <a:gd name="T70" fmla="*/ 216 w 296"/>
                <a:gd name="T71" fmla="*/ 279 h 471"/>
                <a:gd name="T72" fmla="*/ 208 w 296"/>
                <a:gd name="T73" fmla="*/ 287 h 471"/>
                <a:gd name="T74" fmla="*/ 200 w 296"/>
                <a:gd name="T75" fmla="*/ 303 h 471"/>
                <a:gd name="T76" fmla="*/ 192 w 296"/>
                <a:gd name="T77" fmla="*/ 295 h 471"/>
                <a:gd name="T78" fmla="*/ 176 w 296"/>
                <a:gd name="T79" fmla="*/ 287 h 471"/>
                <a:gd name="T80" fmla="*/ 176 w 296"/>
                <a:gd name="T81" fmla="*/ 311 h 471"/>
                <a:gd name="T82" fmla="*/ 168 w 296"/>
                <a:gd name="T83" fmla="*/ 343 h 471"/>
                <a:gd name="T84" fmla="*/ 160 w 296"/>
                <a:gd name="T85" fmla="*/ 351 h 471"/>
                <a:gd name="T86" fmla="*/ 152 w 296"/>
                <a:gd name="T87" fmla="*/ 367 h 471"/>
                <a:gd name="T88" fmla="*/ 136 w 296"/>
                <a:gd name="T89" fmla="*/ 367 h 471"/>
                <a:gd name="T90" fmla="*/ 128 w 296"/>
                <a:gd name="T91" fmla="*/ 367 h 471"/>
                <a:gd name="T92" fmla="*/ 128 w 296"/>
                <a:gd name="T93" fmla="*/ 391 h 471"/>
                <a:gd name="T94" fmla="*/ 128 w 296"/>
                <a:gd name="T95" fmla="*/ 375 h 471"/>
                <a:gd name="T96" fmla="*/ 112 w 296"/>
                <a:gd name="T97" fmla="*/ 383 h 471"/>
                <a:gd name="T98" fmla="*/ 104 w 296"/>
                <a:gd name="T99" fmla="*/ 407 h 471"/>
                <a:gd name="T100" fmla="*/ 96 w 296"/>
                <a:gd name="T101" fmla="*/ 415 h 471"/>
                <a:gd name="T102" fmla="*/ 104 w 296"/>
                <a:gd name="T103" fmla="*/ 431 h 471"/>
                <a:gd name="T104" fmla="*/ 88 w 296"/>
                <a:gd name="T105" fmla="*/ 463 h 471"/>
                <a:gd name="T106" fmla="*/ 80 w 296"/>
                <a:gd name="T107" fmla="*/ 463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96" h="471">
                  <a:moveTo>
                    <a:pt x="80" y="463"/>
                  </a:moveTo>
                  <a:lnTo>
                    <a:pt x="80" y="463"/>
                  </a:lnTo>
                  <a:lnTo>
                    <a:pt x="80" y="455"/>
                  </a:lnTo>
                  <a:lnTo>
                    <a:pt x="72" y="447"/>
                  </a:lnTo>
                  <a:lnTo>
                    <a:pt x="64" y="447"/>
                  </a:lnTo>
                  <a:lnTo>
                    <a:pt x="56" y="439"/>
                  </a:lnTo>
                  <a:lnTo>
                    <a:pt x="8" y="263"/>
                  </a:lnTo>
                  <a:lnTo>
                    <a:pt x="0" y="263"/>
                  </a:lnTo>
                  <a:lnTo>
                    <a:pt x="0" y="247"/>
                  </a:lnTo>
                  <a:lnTo>
                    <a:pt x="8" y="247"/>
                  </a:lnTo>
                  <a:lnTo>
                    <a:pt x="16" y="255"/>
                  </a:lnTo>
                  <a:lnTo>
                    <a:pt x="16" y="239"/>
                  </a:lnTo>
                  <a:lnTo>
                    <a:pt x="24" y="239"/>
                  </a:lnTo>
                  <a:lnTo>
                    <a:pt x="24" y="231"/>
                  </a:lnTo>
                  <a:lnTo>
                    <a:pt x="24" y="215"/>
                  </a:lnTo>
                  <a:lnTo>
                    <a:pt x="40" y="199"/>
                  </a:lnTo>
                  <a:lnTo>
                    <a:pt x="32" y="199"/>
                  </a:lnTo>
                  <a:lnTo>
                    <a:pt x="32" y="191"/>
                  </a:lnTo>
                  <a:lnTo>
                    <a:pt x="40" y="183"/>
                  </a:lnTo>
                  <a:lnTo>
                    <a:pt x="40" y="175"/>
                  </a:lnTo>
                  <a:lnTo>
                    <a:pt x="32" y="159"/>
                  </a:lnTo>
                  <a:lnTo>
                    <a:pt x="32" y="135"/>
                  </a:lnTo>
                  <a:lnTo>
                    <a:pt x="40" y="135"/>
                  </a:lnTo>
                  <a:lnTo>
                    <a:pt x="40" y="119"/>
                  </a:lnTo>
                  <a:lnTo>
                    <a:pt x="40" y="88"/>
                  </a:lnTo>
                  <a:lnTo>
                    <a:pt x="48" y="80"/>
                  </a:lnTo>
                  <a:lnTo>
                    <a:pt x="64" y="16"/>
                  </a:lnTo>
                  <a:lnTo>
                    <a:pt x="72" y="8"/>
                  </a:lnTo>
                  <a:lnTo>
                    <a:pt x="80" y="8"/>
                  </a:lnTo>
                  <a:lnTo>
                    <a:pt x="88" y="32"/>
                  </a:lnTo>
                  <a:lnTo>
                    <a:pt x="96" y="32"/>
                  </a:lnTo>
                  <a:lnTo>
                    <a:pt x="104" y="24"/>
                  </a:lnTo>
                  <a:lnTo>
                    <a:pt x="120" y="8"/>
                  </a:lnTo>
                  <a:lnTo>
                    <a:pt x="128" y="8"/>
                  </a:lnTo>
                  <a:lnTo>
                    <a:pt x="128" y="0"/>
                  </a:lnTo>
                  <a:lnTo>
                    <a:pt x="136" y="0"/>
                  </a:lnTo>
                  <a:lnTo>
                    <a:pt x="144" y="8"/>
                  </a:lnTo>
                  <a:lnTo>
                    <a:pt x="168" y="16"/>
                  </a:lnTo>
                  <a:lnTo>
                    <a:pt x="176" y="24"/>
                  </a:lnTo>
                  <a:lnTo>
                    <a:pt x="208" y="135"/>
                  </a:lnTo>
                  <a:lnTo>
                    <a:pt x="208" y="143"/>
                  </a:lnTo>
                  <a:lnTo>
                    <a:pt x="224" y="159"/>
                  </a:lnTo>
                  <a:lnTo>
                    <a:pt x="240" y="159"/>
                  </a:lnTo>
                  <a:lnTo>
                    <a:pt x="240" y="175"/>
                  </a:lnTo>
                  <a:lnTo>
                    <a:pt x="248" y="183"/>
                  </a:lnTo>
                  <a:lnTo>
                    <a:pt x="256" y="199"/>
                  </a:lnTo>
                  <a:lnTo>
                    <a:pt x="264" y="199"/>
                  </a:lnTo>
                  <a:lnTo>
                    <a:pt x="264" y="191"/>
                  </a:lnTo>
                  <a:lnTo>
                    <a:pt x="280" y="207"/>
                  </a:lnTo>
                  <a:lnTo>
                    <a:pt x="288" y="207"/>
                  </a:lnTo>
                  <a:lnTo>
                    <a:pt x="280" y="215"/>
                  </a:lnTo>
                  <a:lnTo>
                    <a:pt x="288" y="223"/>
                  </a:lnTo>
                  <a:lnTo>
                    <a:pt x="296" y="215"/>
                  </a:lnTo>
                  <a:lnTo>
                    <a:pt x="296" y="223"/>
                  </a:lnTo>
                  <a:lnTo>
                    <a:pt x="288" y="239"/>
                  </a:lnTo>
                  <a:lnTo>
                    <a:pt x="280" y="247"/>
                  </a:lnTo>
                  <a:lnTo>
                    <a:pt x="272" y="239"/>
                  </a:lnTo>
                  <a:lnTo>
                    <a:pt x="272" y="247"/>
                  </a:lnTo>
                  <a:lnTo>
                    <a:pt x="272" y="255"/>
                  </a:lnTo>
                  <a:lnTo>
                    <a:pt x="264" y="247"/>
                  </a:lnTo>
                  <a:lnTo>
                    <a:pt x="264" y="255"/>
                  </a:lnTo>
                  <a:lnTo>
                    <a:pt x="264" y="263"/>
                  </a:lnTo>
                  <a:lnTo>
                    <a:pt x="248" y="263"/>
                  </a:lnTo>
                  <a:lnTo>
                    <a:pt x="248" y="271"/>
                  </a:lnTo>
                  <a:lnTo>
                    <a:pt x="248" y="279"/>
                  </a:lnTo>
                  <a:lnTo>
                    <a:pt x="240" y="287"/>
                  </a:lnTo>
                  <a:lnTo>
                    <a:pt x="232" y="295"/>
                  </a:lnTo>
                  <a:lnTo>
                    <a:pt x="232" y="287"/>
                  </a:lnTo>
                  <a:lnTo>
                    <a:pt x="232" y="279"/>
                  </a:lnTo>
                  <a:lnTo>
                    <a:pt x="224" y="271"/>
                  </a:lnTo>
                  <a:lnTo>
                    <a:pt x="216" y="271"/>
                  </a:lnTo>
                  <a:lnTo>
                    <a:pt x="216" y="279"/>
                  </a:lnTo>
                  <a:lnTo>
                    <a:pt x="216" y="287"/>
                  </a:lnTo>
                  <a:lnTo>
                    <a:pt x="208" y="287"/>
                  </a:lnTo>
                  <a:lnTo>
                    <a:pt x="200" y="295"/>
                  </a:lnTo>
                  <a:lnTo>
                    <a:pt x="200" y="303"/>
                  </a:lnTo>
                  <a:lnTo>
                    <a:pt x="184" y="303"/>
                  </a:lnTo>
                  <a:lnTo>
                    <a:pt x="192" y="295"/>
                  </a:lnTo>
                  <a:lnTo>
                    <a:pt x="184" y="295"/>
                  </a:lnTo>
                  <a:lnTo>
                    <a:pt x="176" y="287"/>
                  </a:lnTo>
                  <a:lnTo>
                    <a:pt x="176" y="295"/>
                  </a:lnTo>
                  <a:lnTo>
                    <a:pt x="176" y="311"/>
                  </a:lnTo>
                  <a:lnTo>
                    <a:pt x="176" y="335"/>
                  </a:lnTo>
                  <a:lnTo>
                    <a:pt x="168" y="343"/>
                  </a:lnTo>
                  <a:lnTo>
                    <a:pt x="168" y="359"/>
                  </a:lnTo>
                  <a:lnTo>
                    <a:pt x="160" y="351"/>
                  </a:lnTo>
                  <a:lnTo>
                    <a:pt x="152" y="351"/>
                  </a:lnTo>
                  <a:lnTo>
                    <a:pt x="152" y="367"/>
                  </a:lnTo>
                  <a:lnTo>
                    <a:pt x="144" y="367"/>
                  </a:lnTo>
                  <a:lnTo>
                    <a:pt x="136" y="367"/>
                  </a:lnTo>
                  <a:lnTo>
                    <a:pt x="128" y="359"/>
                  </a:lnTo>
                  <a:lnTo>
                    <a:pt x="128" y="367"/>
                  </a:lnTo>
                  <a:lnTo>
                    <a:pt x="128" y="383"/>
                  </a:lnTo>
                  <a:lnTo>
                    <a:pt x="128" y="391"/>
                  </a:lnTo>
                  <a:lnTo>
                    <a:pt x="128" y="383"/>
                  </a:lnTo>
                  <a:lnTo>
                    <a:pt x="128" y="375"/>
                  </a:lnTo>
                  <a:lnTo>
                    <a:pt x="120" y="375"/>
                  </a:lnTo>
                  <a:lnTo>
                    <a:pt x="112" y="383"/>
                  </a:lnTo>
                  <a:lnTo>
                    <a:pt x="104" y="391"/>
                  </a:lnTo>
                  <a:lnTo>
                    <a:pt x="104" y="407"/>
                  </a:lnTo>
                  <a:lnTo>
                    <a:pt x="104" y="415"/>
                  </a:lnTo>
                  <a:lnTo>
                    <a:pt x="96" y="415"/>
                  </a:lnTo>
                  <a:lnTo>
                    <a:pt x="96" y="423"/>
                  </a:lnTo>
                  <a:lnTo>
                    <a:pt x="104" y="431"/>
                  </a:lnTo>
                  <a:lnTo>
                    <a:pt x="88" y="439"/>
                  </a:lnTo>
                  <a:lnTo>
                    <a:pt x="88" y="463"/>
                  </a:lnTo>
                  <a:lnTo>
                    <a:pt x="80" y="471"/>
                  </a:lnTo>
                  <a:lnTo>
                    <a:pt x="80" y="46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593" name="Freeform 161"/>
            <p:cNvSpPr>
              <a:spLocks/>
            </p:cNvSpPr>
            <p:nvPr/>
          </p:nvSpPr>
          <p:spPr bwMode="auto">
            <a:xfrm>
              <a:off x="4787" y="1017"/>
              <a:ext cx="296" cy="471"/>
            </a:xfrm>
            <a:custGeom>
              <a:avLst/>
              <a:gdLst>
                <a:gd name="T0" fmla="*/ 80 w 296"/>
                <a:gd name="T1" fmla="*/ 463 h 471"/>
                <a:gd name="T2" fmla="*/ 72 w 296"/>
                <a:gd name="T3" fmla="*/ 447 h 471"/>
                <a:gd name="T4" fmla="*/ 56 w 296"/>
                <a:gd name="T5" fmla="*/ 439 h 471"/>
                <a:gd name="T6" fmla="*/ 0 w 296"/>
                <a:gd name="T7" fmla="*/ 263 h 471"/>
                <a:gd name="T8" fmla="*/ 8 w 296"/>
                <a:gd name="T9" fmla="*/ 247 h 471"/>
                <a:gd name="T10" fmla="*/ 16 w 296"/>
                <a:gd name="T11" fmla="*/ 239 h 471"/>
                <a:gd name="T12" fmla="*/ 24 w 296"/>
                <a:gd name="T13" fmla="*/ 231 h 471"/>
                <a:gd name="T14" fmla="*/ 40 w 296"/>
                <a:gd name="T15" fmla="*/ 199 h 471"/>
                <a:gd name="T16" fmla="*/ 32 w 296"/>
                <a:gd name="T17" fmla="*/ 191 h 471"/>
                <a:gd name="T18" fmla="*/ 40 w 296"/>
                <a:gd name="T19" fmla="*/ 175 h 471"/>
                <a:gd name="T20" fmla="*/ 32 w 296"/>
                <a:gd name="T21" fmla="*/ 135 h 471"/>
                <a:gd name="T22" fmla="*/ 40 w 296"/>
                <a:gd name="T23" fmla="*/ 119 h 471"/>
                <a:gd name="T24" fmla="*/ 48 w 296"/>
                <a:gd name="T25" fmla="*/ 80 h 471"/>
                <a:gd name="T26" fmla="*/ 72 w 296"/>
                <a:gd name="T27" fmla="*/ 8 h 471"/>
                <a:gd name="T28" fmla="*/ 88 w 296"/>
                <a:gd name="T29" fmla="*/ 32 h 471"/>
                <a:gd name="T30" fmla="*/ 104 w 296"/>
                <a:gd name="T31" fmla="*/ 24 h 471"/>
                <a:gd name="T32" fmla="*/ 128 w 296"/>
                <a:gd name="T33" fmla="*/ 8 h 471"/>
                <a:gd name="T34" fmla="*/ 136 w 296"/>
                <a:gd name="T35" fmla="*/ 0 h 471"/>
                <a:gd name="T36" fmla="*/ 168 w 296"/>
                <a:gd name="T37" fmla="*/ 16 h 471"/>
                <a:gd name="T38" fmla="*/ 208 w 296"/>
                <a:gd name="T39" fmla="*/ 135 h 471"/>
                <a:gd name="T40" fmla="*/ 224 w 296"/>
                <a:gd name="T41" fmla="*/ 159 h 471"/>
                <a:gd name="T42" fmla="*/ 240 w 296"/>
                <a:gd name="T43" fmla="*/ 175 h 471"/>
                <a:gd name="T44" fmla="*/ 256 w 296"/>
                <a:gd name="T45" fmla="*/ 199 h 471"/>
                <a:gd name="T46" fmla="*/ 264 w 296"/>
                <a:gd name="T47" fmla="*/ 191 h 471"/>
                <a:gd name="T48" fmla="*/ 288 w 296"/>
                <a:gd name="T49" fmla="*/ 207 h 471"/>
                <a:gd name="T50" fmla="*/ 288 w 296"/>
                <a:gd name="T51" fmla="*/ 223 h 471"/>
                <a:gd name="T52" fmla="*/ 296 w 296"/>
                <a:gd name="T53" fmla="*/ 223 h 471"/>
                <a:gd name="T54" fmla="*/ 280 w 296"/>
                <a:gd name="T55" fmla="*/ 247 h 471"/>
                <a:gd name="T56" fmla="*/ 272 w 296"/>
                <a:gd name="T57" fmla="*/ 247 h 471"/>
                <a:gd name="T58" fmla="*/ 264 w 296"/>
                <a:gd name="T59" fmla="*/ 247 h 471"/>
                <a:gd name="T60" fmla="*/ 264 w 296"/>
                <a:gd name="T61" fmla="*/ 263 h 471"/>
                <a:gd name="T62" fmla="*/ 248 w 296"/>
                <a:gd name="T63" fmla="*/ 271 h 471"/>
                <a:gd name="T64" fmla="*/ 240 w 296"/>
                <a:gd name="T65" fmla="*/ 287 h 471"/>
                <a:gd name="T66" fmla="*/ 232 w 296"/>
                <a:gd name="T67" fmla="*/ 287 h 471"/>
                <a:gd name="T68" fmla="*/ 224 w 296"/>
                <a:gd name="T69" fmla="*/ 271 h 471"/>
                <a:gd name="T70" fmla="*/ 216 w 296"/>
                <a:gd name="T71" fmla="*/ 279 h 471"/>
                <a:gd name="T72" fmla="*/ 208 w 296"/>
                <a:gd name="T73" fmla="*/ 287 h 471"/>
                <a:gd name="T74" fmla="*/ 200 w 296"/>
                <a:gd name="T75" fmla="*/ 303 h 471"/>
                <a:gd name="T76" fmla="*/ 192 w 296"/>
                <a:gd name="T77" fmla="*/ 295 h 471"/>
                <a:gd name="T78" fmla="*/ 176 w 296"/>
                <a:gd name="T79" fmla="*/ 287 h 471"/>
                <a:gd name="T80" fmla="*/ 176 w 296"/>
                <a:gd name="T81" fmla="*/ 311 h 471"/>
                <a:gd name="T82" fmla="*/ 168 w 296"/>
                <a:gd name="T83" fmla="*/ 343 h 471"/>
                <a:gd name="T84" fmla="*/ 160 w 296"/>
                <a:gd name="T85" fmla="*/ 351 h 471"/>
                <a:gd name="T86" fmla="*/ 152 w 296"/>
                <a:gd name="T87" fmla="*/ 367 h 471"/>
                <a:gd name="T88" fmla="*/ 136 w 296"/>
                <a:gd name="T89" fmla="*/ 367 h 471"/>
                <a:gd name="T90" fmla="*/ 128 w 296"/>
                <a:gd name="T91" fmla="*/ 367 h 471"/>
                <a:gd name="T92" fmla="*/ 128 w 296"/>
                <a:gd name="T93" fmla="*/ 391 h 471"/>
                <a:gd name="T94" fmla="*/ 128 w 296"/>
                <a:gd name="T95" fmla="*/ 375 h 471"/>
                <a:gd name="T96" fmla="*/ 112 w 296"/>
                <a:gd name="T97" fmla="*/ 383 h 471"/>
                <a:gd name="T98" fmla="*/ 104 w 296"/>
                <a:gd name="T99" fmla="*/ 407 h 471"/>
                <a:gd name="T100" fmla="*/ 96 w 296"/>
                <a:gd name="T101" fmla="*/ 415 h 471"/>
                <a:gd name="T102" fmla="*/ 104 w 296"/>
                <a:gd name="T103" fmla="*/ 431 h 471"/>
                <a:gd name="T104" fmla="*/ 88 w 296"/>
                <a:gd name="T105" fmla="*/ 463 h 471"/>
                <a:gd name="T106" fmla="*/ 80 w 296"/>
                <a:gd name="T107" fmla="*/ 463 h 4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96" h="471">
                  <a:moveTo>
                    <a:pt x="80" y="463"/>
                  </a:moveTo>
                  <a:lnTo>
                    <a:pt x="80" y="463"/>
                  </a:lnTo>
                  <a:lnTo>
                    <a:pt x="80" y="455"/>
                  </a:lnTo>
                  <a:lnTo>
                    <a:pt x="72" y="447"/>
                  </a:lnTo>
                  <a:lnTo>
                    <a:pt x="64" y="447"/>
                  </a:lnTo>
                  <a:lnTo>
                    <a:pt x="56" y="439"/>
                  </a:lnTo>
                  <a:lnTo>
                    <a:pt x="8" y="263"/>
                  </a:lnTo>
                  <a:lnTo>
                    <a:pt x="0" y="263"/>
                  </a:lnTo>
                  <a:lnTo>
                    <a:pt x="0" y="247"/>
                  </a:lnTo>
                  <a:lnTo>
                    <a:pt x="8" y="247"/>
                  </a:lnTo>
                  <a:lnTo>
                    <a:pt x="16" y="255"/>
                  </a:lnTo>
                  <a:lnTo>
                    <a:pt x="16" y="239"/>
                  </a:lnTo>
                  <a:lnTo>
                    <a:pt x="24" y="239"/>
                  </a:lnTo>
                  <a:lnTo>
                    <a:pt x="24" y="231"/>
                  </a:lnTo>
                  <a:lnTo>
                    <a:pt x="24" y="215"/>
                  </a:lnTo>
                  <a:lnTo>
                    <a:pt x="40" y="199"/>
                  </a:lnTo>
                  <a:lnTo>
                    <a:pt x="32" y="199"/>
                  </a:lnTo>
                  <a:lnTo>
                    <a:pt x="32" y="191"/>
                  </a:lnTo>
                  <a:lnTo>
                    <a:pt x="40" y="183"/>
                  </a:lnTo>
                  <a:lnTo>
                    <a:pt x="40" y="175"/>
                  </a:lnTo>
                  <a:lnTo>
                    <a:pt x="32" y="159"/>
                  </a:lnTo>
                  <a:lnTo>
                    <a:pt x="32" y="135"/>
                  </a:lnTo>
                  <a:lnTo>
                    <a:pt x="40" y="135"/>
                  </a:lnTo>
                  <a:lnTo>
                    <a:pt x="40" y="119"/>
                  </a:lnTo>
                  <a:lnTo>
                    <a:pt x="40" y="88"/>
                  </a:lnTo>
                  <a:lnTo>
                    <a:pt x="48" y="80"/>
                  </a:lnTo>
                  <a:lnTo>
                    <a:pt x="64" y="16"/>
                  </a:lnTo>
                  <a:lnTo>
                    <a:pt x="72" y="8"/>
                  </a:lnTo>
                  <a:lnTo>
                    <a:pt x="80" y="8"/>
                  </a:lnTo>
                  <a:lnTo>
                    <a:pt x="88" y="32"/>
                  </a:lnTo>
                  <a:lnTo>
                    <a:pt x="96" y="32"/>
                  </a:lnTo>
                  <a:lnTo>
                    <a:pt x="104" y="24"/>
                  </a:lnTo>
                  <a:lnTo>
                    <a:pt x="120" y="8"/>
                  </a:lnTo>
                  <a:lnTo>
                    <a:pt x="128" y="8"/>
                  </a:lnTo>
                  <a:lnTo>
                    <a:pt x="128" y="0"/>
                  </a:lnTo>
                  <a:lnTo>
                    <a:pt x="136" y="0"/>
                  </a:lnTo>
                  <a:lnTo>
                    <a:pt x="144" y="8"/>
                  </a:lnTo>
                  <a:lnTo>
                    <a:pt x="168" y="16"/>
                  </a:lnTo>
                  <a:lnTo>
                    <a:pt x="176" y="24"/>
                  </a:lnTo>
                  <a:lnTo>
                    <a:pt x="208" y="135"/>
                  </a:lnTo>
                  <a:lnTo>
                    <a:pt x="208" y="143"/>
                  </a:lnTo>
                  <a:lnTo>
                    <a:pt x="224" y="159"/>
                  </a:lnTo>
                  <a:lnTo>
                    <a:pt x="240" y="159"/>
                  </a:lnTo>
                  <a:lnTo>
                    <a:pt x="240" y="175"/>
                  </a:lnTo>
                  <a:lnTo>
                    <a:pt x="248" y="183"/>
                  </a:lnTo>
                  <a:lnTo>
                    <a:pt x="256" y="199"/>
                  </a:lnTo>
                  <a:lnTo>
                    <a:pt x="264" y="199"/>
                  </a:lnTo>
                  <a:lnTo>
                    <a:pt x="264" y="191"/>
                  </a:lnTo>
                  <a:lnTo>
                    <a:pt x="280" y="207"/>
                  </a:lnTo>
                  <a:lnTo>
                    <a:pt x="288" y="207"/>
                  </a:lnTo>
                  <a:lnTo>
                    <a:pt x="280" y="215"/>
                  </a:lnTo>
                  <a:lnTo>
                    <a:pt x="288" y="223"/>
                  </a:lnTo>
                  <a:lnTo>
                    <a:pt x="296" y="215"/>
                  </a:lnTo>
                  <a:lnTo>
                    <a:pt x="296" y="223"/>
                  </a:lnTo>
                  <a:lnTo>
                    <a:pt x="288" y="239"/>
                  </a:lnTo>
                  <a:lnTo>
                    <a:pt x="280" y="247"/>
                  </a:lnTo>
                  <a:lnTo>
                    <a:pt x="272" y="239"/>
                  </a:lnTo>
                  <a:lnTo>
                    <a:pt x="272" y="247"/>
                  </a:lnTo>
                  <a:lnTo>
                    <a:pt x="272" y="255"/>
                  </a:lnTo>
                  <a:lnTo>
                    <a:pt x="264" y="247"/>
                  </a:lnTo>
                  <a:lnTo>
                    <a:pt x="264" y="255"/>
                  </a:lnTo>
                  <a:lnTo>
                    <a:pt x="264" y="263"/>
                  </a:lnTo>
                  <a:lnTo>
                    <a:pt x="248" y="263"/>
                  </a:lnTo>
                  <a:lnTo>
                    <a:pt x="248" y="271"/>
                  </a:lnTo>
                  <a:lnTo>
                    <a:pt x="248" y="279"/>
                  </a:lnTo>
                  <a:lnTo>
                    <a:pt x="240" y="287"/>
                  </a:lnTo>
                  <a:lnTo>
                    <a:pt x="232" y="295"/>
                  </a:lnTo>
                  <a:lnTo>
                    <a:pt x="232" y="287"/>
                  </a:lnTo>
                  <a:lnTo>
                    <a:pt x="232" y="279"/>
                  </a:lnTo>
                  <a:lnTo>
                    <a:pt x="224" y="271"/>
                  </a:lnTo>
                  <a:lnTo>
                    <a:pt x="216" y="271"/>
                  </a:lnTo>
                  <a:lnTo>
                    <a:pt x="216" y="279"/>
                  </a:lnTo>
                  <a:lnTo>
                    <a:pt x="216" y="287"/>
                  </a:lnTo>
                  <a:lnTo>
                    <a:pt x="208" y="287"/>
                  </a:lnTo>
                  <a:lnTo>
                    <a:pt x="200" y="295"/>
                  </a:lnTo>
                  <a:lnTo>
                    <a:pt x="200" y="303"/>
                  </a:lnTo>
                  <a:lnTo>
                    <a:pt x="184" y="303"/>
                  </a:lnTo>
                  <a:lnTo>
                    <a:pt x="192" y="295"/>
                  </a:lnTo>
                  <a:lnTo>
                    <a:pt x="184" y="295"/>
                  </a:lnTo>
                  <a:lnTo>
                    <a:pt x="176" y="287"/>
                  </a:lnTo>
                  <a:lnTo>
                    <a:pt x="176" y="295"/>
                  </a:lnTo>
                  <a:lnTo>
                    <a:pt x="176" y="311"/>
                  </a:lnTo>
                  <a:lnTo>
                    <a:pt x="176" y="335"/>
                  </a:lnTo>
                  <a:lnTo>
                    <a:pt x="168" y="343"/>
                  </a:lnTo>
                  <a:lnTo>
                    <a:pt x="168" y="359"/>
                  </a:lnTo>
                  <a:lnTo>
                    <a:pt x="160" y="351"/>
                  </a:lnTo>
                  <a:lnTo>
                    <a:pt x="152" y="351"/>
                  </a:lnTo>
                  <a:lnTo>
                    <a:pt x="152" y="367"/>
                  </a:lnTo>
                  <a:lnTo>
                    <a:pt x="144" y="367"/>
                  </a:lnTo>
                  <a:lnTo>
                    <a:pt x="136" y="367"/>
                  </a:lnTo>
                  <a:lnTo>
                    <a:pt x="128" y="359"/>
                  </a:lnTo>
                  <a:lnTo>
                    <a:pt x="128" y="367"/>
                  </a:lnTo>
                  <a:lnTo>
                    <a:pt x="128" y="383"/>
                  </a:lnTo>
                  <a:lnTo>
                    <a:pt x="128" y="391"/>
                  </a:lnTo>
                  <a:lnTo>
                    <a:pt x="128" y="383"/>
                  </a:lnTo>
                  <a:lnTo>
                    <a:pt x="128" y="375"/>
                  </a:lnTo>
                  <a:lnTo>
                    <a:pt x="120" y="375"/>
                  </a:lnTo>
                  <a:lnTo>
                    <a:pt x="112" y="383"/>
                  </a:lnTo>
                  <a:lnTo>
                    <a:pt x="104" y="391"/>
                  </a:lnTo>
                  <a:lnTo>
                    <a:pt x="104" y="407"/>
                  </a:lnTo>
                  <a:lnTo>
                    <a:pt x="104" y="415"/>
                  </a:lnTo>
                  <a:lnTo>
                    <a:pt x="96" y="415"/>
                  </a:lnTo>
                  <a:lnTo>
                    <a:pt x="96" y="423"/>
                  </a:lnTo>
                  <a:lnTo>
                    <a:pt x="104" y="431"/>
                  </a:lnTo>
                  <a:lnTo>
                    <a:pt x="88" y="439"/>
                  </a:lnTo>
                  <a:lnTo>
                    <a:pt x="88" y="463"/>
                  </a:lnTo>
                  <a:lnTo>
                    <a:pt x="80" y="471"/>
                  </a:lnTo>
                  <a:lnTo>
                    <a:pt x="80" y="463"/>
                  </a:lnTo>
                  <a:close/>
                </a:path>
              </a:pathLst>
            </a:custGeom>
            <a:grpFill/>
            <a:ln w="9525" cap="rnd">
              <a:solidFill>
                <a:srgbClr val="000000"/>
              </a:solidFill>
              <a:prstDash val="solid"/>
              <a:round/>
              <a:headEnd/>
              <a:tailEnd/>
            </a:ln>
          </p:spPr>
          <p:txBody>
            <a:bodyPr/>
            <a:lstStyle/>
            <a:p>
              <a:pPr fontAlgn="base">
                <a:spcBef>
                  <a:spcPct val="0"/>
                </a:spcBef>
                <a:spcAft>
                  <a:spcPct val="0"/>
                </a:spcAft>
              </a:pPr>
              <a:endParaRPr lang="en-US" dirty="0">
                <a:solidFill>
                  <a:srgbClr val="000000"/>
                </a:solidFill>
              </a:endParaRPr>
            </a:p>
          </p:txBody>
        </p:sp>
      </p:grpSp>
      <p:grpSp>
        <p:nvGrpSpPr>
          <p:cNvPr id="402609" name="Group 165"/>
          <p:cNvGrpSpPr>
            <a:grpSpLocks/>
          </p:cNvGrpSpPr>
          <p:nvPr/>
        </p:nvGrpSpPr>
        <p:grpSpPr bwMode="auto">
          <a:xfrm>
            <a:off x="7459663" y="2297400"/>
            <a:ext cx="419100" cy="214313"/>
            <a:chOff x="4699" y="1512"/>
            <a:chExt cx="264" cy="135"/>
          </a:xfrm>
          <a:solidFill>
            <a:schemeClr val="bg1"/>
          </a:solidFill>
        </p:grpSpPr>
        <p:sp>
          <p:nvSpPr>
            <p:cNvPr id="402595" name="Freeform 163"/>
            <p:cNvSpPr>
              <a:spLocks/>
            </p:cNvSpPr>
            <p:nvPr/>
          </p:nvSpPr>
          <p:spPr bwMode="auto">
            <a:xfrm>
              <a:off x="4699" y="1512"/>
              <a:ext cx="264" cy="135"/>
            </a:xfrm>
            <a:custGeom>
              <a:avLst/>
              <a:gdLst>
                <a:gd name="T0" fmla="*/ 0 w 264"/>
                <a:gd name="T1" fmla="*/ 127 h 135"/>
                <a:gd name="T2" fmla="*/ 56 w 264"/>
                <a:gd name="T3" fmla="*/ 40 h 135"/>
                <a:gd name="T4" fmla="*/ 144 w 264"/>
                <a:gd name="T5" fmla="*/ 16 h 135"/>
                <a:gd name="T6" fmla="*/ 152 w 264"/>
                <a:gd name="T7" fmla="*/ 0 h 135"/>
                <a:gd name="T8" fmla="*/ 168 w 264"/>
                <a:gd name="T9" fmla="*/ 7 h 135"/>
                <a:gd name="T10" fmla="*/ 192 w 264"/>
                <a:gd name="T11" fmla="*/ 16 h 135"/>
                <a:gd name="T12" fmla="*/ 176 w 264"/>
                <a:gd name="T13" fmla="*/ 24 h 135"/>
                <a:gd name="T14" fmla="*/ 176 w 264"/>
                <a:gd name="T15" fmla="*/ 40 h 135"/>
                <a:gd name="T16" fmla="*/ 168 w 264"/>
                <a:gd name="T17" fmla="*/ 55 h 135"/>
                <a:gd name="T18" fmla="*/ 192 w 264"/>
                <a:gd name="T19" fmla="*/ 55 h 135"/>
                <a:gd name="T20" fmla="*/ 208 w 264"/>
                <a:gd name="T21" fmla="*/ 64 h 135"/>
                <a:gd name="T22" fmla="*/ 208 w 264"/>
                <a:gd name="T23" fmla="*/ 79 h 135"/>
                <a:gd name="T24" fmla="*/ 216 w 264"/>
                <a:gd name="T25" fmla="*/ 87 h 135"/>
                <a:gd name="T26" fmla="*/ 248 w 264"/>
                <a:gd name="T27" fmla="*/ 95 h 135"/>
                <a:gd name="T28" fmla="*/ 256 w 264"/>
                <a:gd name="T29" fmla="*/ 79 h 135"/>
                <a:gd name="T30" fmla="*/ 248 w 264"/>
                <a:gd name="T31" fmla="*/ 64 h 135"/>
                <a:gd name="T32" fmla="*/ 232 w 264"/>
                <a:gd name="T33" fmla="*/ 64 h 135"/>
                <a:gd name="T34" fmla="*/ 248 w 264"/>
                <a:gd name="T35" fmla="*/ 55 h 135"/>
                <a:gd name="T36" fmla="*/ 264 w 264"/>
                <a:gd name="T37" fmla="*/ 87 h 135"/>
                <a:gd name="T38" fmla="*/ 256 w 264"/>
                <a:gd name="T39" fmla="*/ 95 h 135"/>
                <a:gd name="T40" fmla="*/ 240 w 264"/>
                <a:gd name="T41" fmla="*/ 103 h 135"/>
                <a:gd name="T42" fmla="*/ 232 w 264"/>
                <a:gd name="T43" fmla="*/ 119 h 135"/>
                <a:gd name="T44" fmla="*/ 216 w 264"/>
                <a:gd name="T45" fmla="*/ 119 h 135"/>
                <a:gd name="T46" fmla="*/ 216 w 264"/>
                <a:gd name="T47" fmla="*/ 103 h 135"/>
                <a:gd name="T48" fmla="*/ 208 w 264"/>
                <a:gd name="T49" fmla="*/ 119 h 135"/>
                <a:gd name="T50" fmla="*/ 200 w 264"/>
                <a:gd name="T51" fmla="*/ 119 h 135"/>
                <a:gd name="T52" fmla="*/ 184 w 264"/>
                <a:gd name="T53" fmla="*/ 135 h 135"/>
                <a:gd name="T54" fmla="*/ 176 w 264"/>
                <a:gd name="T55" fmla="*/ 119 h 135"/>
                <a:gd name="T56" fmla="*/ 160 w 264"/>
                <a:gd name="T57" fmla="*/ 103 h 135"/>
                <a:gd name="T58" fmla="*/ 128 w 264"/>
                <a:gd name="T59" fmla="*/ 95 h 135"/>
                <a:gd name="T60" fmla="*/ 56 w 264"/>
                <a:gd name="T61" fmla="*/ 119 h 135"/>
                <a:gd name="T62" fmla="*/ 0 w 264"/>
                <a:gd name="T63" fmla="*/ 12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4" h="135">
                  <a:moveTo>
                    <a:pt x="0" y="127"/>
                  </a:moveTo>
                  <a:lnTo>
                    <a:pt x="0" y="127"/>
                  </a:lnTo>
                  <a:lnTo>
                    <a:pt x="0" y="55"/>
                  </a:lnTo>
                  <a:lnTo>
                    <a:pt x="56" y="40"/>
                  </a:lnTo>
                  <a:lnTo>
                    <a:pt x="136" y="24"/>
                  </a:lnTo>
                  <a:lnTo>
                    <a:pt x="144" y="16"/>
                  </a:lnTo>
                  <a:lnTo>
                    <a:pt x="144" y="7"/>
                  </a:lnTo>
                  <a:lnTo>
                    <a:pt x="152" y="0"/>
                  </a:lnTo>
                  <a:lnTo>
                    <a:pt x="168" y="0"/>
                  </a:lnTo>
                  <a:lnTo>
                    <a:pt x="168" y="7"/>
                  </a:lnTo>
                  <a:lnTo>
                    <a:pt x="184" y="16"/>
                  </a:lnTo>
                  <a:lnTo>
                    <a:pt x="192" y="16"/>
                  </a:lnTo>
                  <a:lnTo>
                    <a:pt x="184" y="24"/>
                  </a:lnTo>
                  <a:lnTo>
                    <a:pt x="176" y="24"/>
                  </a:lnTo>
                  <a:lnTo>
                    <a:pt x="176" y="31"/>
                  </a:lnTo>
                  <a:lnTo>
                    <a:pt x="176" y="40"/>
                  </a:lnTo>
                  <a:lnTo>
                    <a:pt x="168" y="47"/>
                  </a:lnTo>
                  <a:lnTo>
                    <a:pt x="168" y="55"/>
                  </a:lnTo>
                  <a:lnTo>
                    <a:pt x="184" y="55"/>
                  </a:lnTo>
                  <a:lnTo>
                    <a:pt x="192" y="55"/>
                  </a:lnTo>
                  <a:lnTo>
                    <a:pt x="200" y="64"/>
                  </a:lnTo>
                  <a:lnTo>
                    <a:pt x="208" y="64"/>
                  </a:lnTo>
                  <a:lnTo>
                    <a:pt x="208" y="71"/>
                  </a:lnTo>
                  <a:lnTo>
                    <a:pt x="208" y="79"/>
                  </a:lnTo>
                  <a:lnTo>
                    <a:pt x="216" y="79"/>
                  </a:lnTo>
                  <a:lnTo>
                    <a:pt x="216" y="87"/>
                  </a:lnTo>
                  <a:lnTo>
                    <a:pt x="224" y="95"/>
                  </a:lnTo>
                  <a:lnTo>
                    <a:pt x="248" y="95"/>
                  </a:lnTo>
                  <a:lnTo>
                    <a:pt x="256" y="87"/>
                  </a:lnTo>
                  <a:lnTo>
                    <a:pt x="256" y="79"/>
                  </a:lnTo>
                  <a:lnTo>
                    <a:pt x="248" y="71"/>
                  </a:lnTo>
                  <a:lnTo>
                    <a:pt x="248" y="64"/>
                  </a:lnTo>
                  <a:lnTo>
                    <a:pt x="240" y="64"/>
                  </a:lnTo>
                  <a:lnTo>
                    <a:pt x="232" y="64"/>
                  </a:lnTo>
                  <a:lnTo>
                    <a:pt x="240" y="55"/>
                  </a:lnTo>
                  <a:lnTo>
                    <a:pt x="248" y="55"/>
                  </a:lnTo>
                  <a:lnTo>
                    <a:pt x="264" y="71"/>
                  </a:lnTo>
                  <a:lnTo>
                    <a:pt x="264" y="87"/>
                  </a:lnTo>
                  <a:lnTo>
                    <a:pt x="264" y="95"/>
                  </a:lnTo>
                  <a:lnTo>
                    <a:pt x="256" y="95"/>
                  </a:lnTo>
                  <a:lnTo>
                    <a:pt x="248" y="103"/>
                  </a:lnTo>
                  <a:lnTo>
                    <a:pt x="240" y="103"/>
                  </a:lnTo>
                  <a:lnTo>
                    <a:pt x="232" y="111"/>
                  </a:lnTo>
                  <a:lnTo>
                    <a:pt x="232" y="119"/>
                  </a:lnTo>
                  <a:lnTo>
                    <a:pt x="224" y="127"/>
                  </a:lnTo>
                  <a:lnTo>
                    <a:pt x="216" y="119"/>
                  </a:lnTo>
                  <a:lnTo>
                    <a:pt x="216" y="111"/>
                  </a:lnTo>
                  <a:lnTo>
                    <a:pt x="216" y="103"/>
                  </a:lnTo>
                  <a:lnTo>
                    <a:pt x="208" y="103"/>
                  </a:lnTo>
                  <a:lnTo>
                    <a:pt x="208" y="119"/>
                  </a:lnTo>
                  <a:lnTo>
                    <a:pt x="208" y="111"/>
                  </a:lnTo>
                  <a:lnTo>
                    <a:pt x="200" y="119"/>
                  </a:lnTo>
                  <a:lnTo>
                    <a:pt x="200" y="135"/>
                  </a:lnTo>
                  <a:lnTo>
                    <a:pt x="184" y="135"/>
                  </a:lnTo>
                  <a:lnTo>
                    <a:pt x="184" y="119"/>
                  </a:lnTo>
                  <a:lnTo>
                    <a:pt x="176" y="119"/>
                  </a:lnTo>
                  <a:lnTo>
                    <a:pt x="168" y="111"/>
                  </a:lnTo>
                  <a:lnTo>
                    <a:pt x="160" y="103"/>
                  </a:lnTo>
                  <a:lnTo>
                    <a:pt x="152" y="87"/>
                  </a:lnTo>
                  <a:lnTo>
                    <a:pt x="128" y="95"/>
                  </a:lnTo>
                  <a:lnTo>
                    <a:pt x="56" y="111"/>
                  </a:lnTo>
                  <a:lnTo>
                    <a:pt x="56" y="119"/>
                  </a:lnTo>
                  <a:lnTo>
                    <a:pt x="56" y="111"/>
                  </a:lnTo>
                  <a:lnTo>
                    <a:pt x="0" y="1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596" name="Freeform 164"/>
            <p:cNvSpPr>
              <a:spLocks/>
            </p:cNvSpPr>
            <p:nvPr/>
          </p:nvSpPr>
          <p:spPr bwMode="auto">
            <a:xfrm>
              <a:off x="4699" y="1512"/>
              <a:ext cx="264" cy="135"/>
            </a:xfrm>
            <a:custGeom>
              <a:avLst/>
              <a:gdLst>
                <a:gd name="T0" fmla="*/ 0 w 264"/>
                <a:gd name="T1" fmla="*/ 127 h 135"/>
                <a:gd name="T2" fmla="*/ 56 w 264"/>
                <a:gd name="T3" fmla="*/ 40 h 135"/>
                <a:gd name="T4" fmla="*/ 144 w 264"/>
                <a:gd name="T5" fmla="*/ 16 h 135"/>
                <a:gd name="T6" fmla="*/ 152 w 264"/>
                <a:gd name="T7" fmla="*/ 0 h 135"/>
                <a:gd name="T8" fmla="*/ 168 w 264"/>
                <a:gd name="T9" fmla="*/ 7 h 135"/>
                <a:gd name="T10" fmla="*/ 192 w 264"/>
                <a:gd name="T11" fmla="*/ 16 h 135"/>
                <a:gd name="T12" fmla="*/ 176 w 264"/>
                <a:gd name="T13" fmla="*/ 24 h 135"/>
                <a:gd name="T14" fmla="*/ 176 w 264"/>
                <a:gd name="T15" fmla="*/ 40 h 135"/>
                <a:gd name="T16" fmla="*/ 168 w 264"/>
                <a:gd name="T17" fmla="*/ 55 h 135"/>
                <a:gd name="T18" fmla="*/ 192 w 264"/>
                <a:gd name="T19" fmla="*/ 55 h 135"/>
                <a:gd name="T20" fmla="*/ 208 w 264"/>
                <a:gd name="T21" fmla="*/ 64 h 135"/>
                <a:gd name="T22" fmla="*/ 208 w 264"/>
                <a:gd name="T23" fmla="*/ 79 h 135"/>
                <a:gd name="T24" fmla="*/ 216 w 264"/>
                <a:gd name="T25" fmla="*/ 87 h 135"/>
                <a:gd name="T26" fmla="*/ 248 w 264"/>
                <a:gd name="T27" fmla="*/ 95 h 135"/>
                <a:gd name="T28" fmla="*/ 256 w 264"/>
                <a:gd name="T29" fmla="*/ 79 h 135"/>
                <a:gd name="T30" fmla="*/ 248 w 264"/>
                <a:gd name="T31" fmla="*/ 64 h 135"/>
                <a:gd name="T32" fmla="*/ 232 w 264"/>
                <a:gd name="T33" fmla="*/ 64 h 135"/>
                <a:gd name="T34" fmla="*/ 248 w 264"/>
                <a:gd name="T35" fmla="*/ 55 h 135"/>
                <a:gd name="T36" fmla="*/ 264 w 264"/>
                <a:gd name="T37" fmla="*/ 87 h 135"/>
                <a:gd name="T38" fmla="*/ 256 w 264"/>
                <a:gd name="T39" fmla="*/ 95 h 135"/>
                <a:gd name="T40" fmla="*/ 240 w 264"/>
                <a:gd name="T41" fmla="*/ 103 h 135"/>
                <a:gd name="T42" fmla="*/ 232 w 264"/>
                <a:gd name="T43" fmla="*/ 119 h 135"/>
                <a:gd name="T44" fmla="*/ 216 w 264"/>
                <a:gd name="T45" fmla="*/ 119 h 135"/>
                <a:gd name="T46" fmla="*/ 216 w 264"/>
                <a:gd name="T47" fmla="*/ 103 h 135"/>
                <a:gd name="T48" fmla="*/ 208 w 264"/>
                <a:gd name="T49" fmla="*/ 119 h 135"/>
                <a:gd name="T50" fmla="*/ 200 w 264"/>
                <a:gd name="T51" fmla="*/ 119 h 135"/>
                <a:gd name="T52" fmla="*/ 184 w 264"/>
                <a:gd name="T53" fmla="*/ 135 h 135"/>
                <a:gd name="T54" fmla="*/ 176 w 264"/>
                <a:gd name="T55" fmla="*/ 119 h 135"/>
                <a:gd name="T56" fmla="*/ 160 w 264"/>
                <a:gd name="T57" fmla="*/ 103 h 135"/>
                <a:gd name="T58" fmla="*/ 128 w 264"/>
                <a:gd name="T59" fmla="*/ 95 h 135"/>
                <a:gd name="T60" fmla="*/ 56 w 264"/>
                <a:gd name="T61" fmla="*/ 119 h 135"/>
                <a:gd name="T62" fmla="*/ 0 w 264"/>
                <a:gd name="T63" fmla="*/ 127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4" h="135">
                  <a:moveTo>
                    <a:pt x="0" y="127"/>
                  </a:moveTo>
                  <a:lnTo>
                    <a:pt x="0" y="127"/>
                  </a:lnTo>
                  <a:lnTo>
                    <a:pt x="0" y="55"/>
                  </a:lnTo>
                  <a:lnTo>
                    <a:pt x="56" y="40"/>
                  </a:lnTo>
                  <a:lnTo>
                    <a:pt x="136" y="24"/>
                  </a:lnTo>
                  <a:lnTo>
                    <a:pt x="144" y="16"/>
                  </a:lnTo>
                  <a:lnTo>
                    <a:pt x="144" y="7"/>
                  </a:lnTo>
                  <a:lnTo>
                    <a:pt x="152" y="0"/>
                  </a:lnTo>
                  <a:lnTo>
                    <a:pt x="168" y="0"/>
                  </a:lnTo>
                  <a:lnTo>
                    <a:pt x="168" y="7"/>
                  </a:lnTo>
                  <a:lnTo>
                    <a:pt x="184" y="16"/>
                  </a:lnTo>
                  <a:lnTo>
                    <a:pt x="192" y="16"/>
                  </a:lnTo>
                  <a:lnTo>
                    <a:pt x="184" y="24"/>
                  </a:lnTo>
                  <a:lnTo>
                    <a:pt x="176" y="24"/>
                  </a:lnTo>
                  <a:lnTo>
                    <a:pt x="176" y="31"/>
                  </a:lnTo>
                  <a:lnTo>
                    <a:pt x="176" y="40"/>
                  </a:lnTo>
                  <a:lnTo>
                    <a:pt x="168" y="47"/>
                  </a:lnTo>
                  <a:lnTo>
                    <a:pt x="168" y="55"/>
                  </a:lnTo>
                  <a:lnTo>
                    <a:pt x="184" y="55"/>
                  </a:lnTo>
                  <a:lnTo>
                    <a:pt x="192" y="55"/>
                  </a:lnTo>
                  <a:lnTo>
                    <a:pt x="200" y="64"/>
                  </a:lnTo>
                  <a:lnTo>
                    <a:pt x="208" y="64"/>
                  </a:lnTo>
                  <a:lnTo>
                    <a:pt x="208" y="71"/>
                  </a:lnTo>
                  <a:lnTo>
                    <a:pt x="208" y="79"/>
                  </a:lnTo>
                  <a:lnTo>
                    <a:pt x="216" y="79"/>
                  </a:lnTo>
                  <a:lnTo>
                    <a:pt x="216" y="87"/>
                  </a:lnTo>
                  <a:lnTo>
                    <a:pt x="224" y="95"/>
                  </a:lnTo>
                  <a:lnTo>
                    <a:pt x="248" y="95"/>
                  </a:lnTo>
                  <a:lnTo>
                    <a:pt x="256" y="87"/>
                  </a:lnTo>
                  <a:lnTo>
                    <a:pt x="256" y="79"/>
                  </a:lnTo>
                  <a:lnTo>
                    <a:pt x="248" y="71"/>
                  </a:lnTo>
                  <a:lnTo>
                    <a:pt x="248" y="64"/>
                  </a:lnTo>
                  <a:lnTo>
                    <a:pt x="240" y="64"/>
                  </a:lnTo>
                  <a:lnTo>
                    <a:pt x="232" y="64"/>
                  </a:lnTo>
                  <a:lnTo>
                    <a:pt x="240" y="55"/>
                  </a:lnTo>
                  <a:lnTo>
                    <a:pt x="248" y="55"/>
                  </a:lnTo>
                  <a:lnTo>
                    <a:pt x="264" y="71"/>
                  </a:lnTo>
                  <a:lnTo>
                    <a:pt x="264" y="87"/>
                  </a:lnTo>
                  <a:lnTo>
                    <a:pt x="264" y="95"/>
                  </a:lnTo>
                  <a:lnTo>
                    <a:pt x="256" y="95"/>
                  </a:lnTo>
                  <a:lnTo>
                    <a:pt x="248" y="103"/>
                  </a:lnTo>
                  <a:lnTo>
                    <a:pt x="240" y="103"/>
                  </a:lnTo>
                  <a:lnTo>
                    <a:pt x="232" y="111"/>
                  </a:lnTo>
                  <a:lnTo>
                    <a:pt x="232" y="119"/>
                  </a:lnTo>
                  <a:lnTo>
                    <a:pt x="224" y="127"/>
                  </a:lnTo>
                  <a:lnTo>
                    <a:pt x="216" y="119"/>
                  </a:lnTo>
                  <a:lnTo>
                    <a:pt x="216" y="111"/>
                  </a:lnTo>
                  <a:lnTo>
                    <a:pt x="216" y="103"/>
                  </a:lnTo>
                  <a:lnTo>
                    <a:pt x="208" y="103"/>
                  </a:lnTo>
                  <a:lnTo>
                    <a:pt x="208" y="119"/>
                  </a:lnTo>
                  <a:lnTo>
                    <a:pt x="208" y="111"/>
                  </a:lnTo>
                  <a:lnTo>
                    <a:pt x="200" y="119"/>
                  </a:lnTo>
                  <a:lnTo>
                    <a:pt x="200" y="135"/>
                  </a:lnTo>
                  <a:lnTo>
                    <a:pt x="184" y="135"/>
                  </a:lnTo>
                  <a:lnTo>
                    <a:pt x="184" y="119"/>
                  </a:lnTo>
                  <a:lnTo>
                    <a:pt x="176" y="119"/>
                  </a:lnTo>
                  <a:lnTo>
                    <a:pt x="168" y="111"/>
                  </a:lnTo>
                  <a:lnTo>
                    <a:pt x="160" y="103"/>
                  </a:lnTo>
                  <a:lnTo>
                    <a:pt x="152" y="87"/>
                  </a:lnTo>
                  <a:lnTo>
                    <a:pt x="128" y="95"/>
                  </a:lnTo>
                  <a:lnTo>
                    <a:pt x="56" y="111"/>
                  </a:lnTo>
                  <a:lnTo>
                    <a:pt x="56" y="119"/>
                  </a:lnTo>
                  <a:lnTo>
                    <a:pt x="56" y="111"/>
                  </a:lnTo>
                  <a:lnTo>
                    <a:pt x="0" y="127"/>
                  </a:lnTo>
                  <a:close/>
                </a:path>
              </a:pathLst>
            </a:custGeom>
            <a:grpFill/>
            <a:ln w="9525" cap="rnd">
              <a:solidFill>
                <a:srgbClr val="000000"/>
              </a:solidFill>
              <a:prstDash val="solid"/>
              <a:round/>
              <a:headEnd/>
              <a:tailEnd/>
            </a:ln>
          </p:spPr>
          <p:txBody>
            <a:bodyPr/>
            <a:lstStyle/>
            <a:p>
              <a:pPr fontAlgn="base">
                <a:spcBef>
                  <a:spcPct val="0"/>
                </a:spcBef>
                <a:spcAft>
                  <a:spcPct val="0"/>
                </a:spcAft>
              </a:pPr>
              <a:endParaRPr lang="en-US" dirty="0">
                <a:solidFill>
                  <a:srgbClr val="000000"/>
                </a:solidFill>
              </a:endParaRPr>
            </a:p>
          </p:txBody>
        </p:sp>
      </p:grpSp>
      <p:grpSp>
        <p:nvGrpSpPr>
          <p:cNvPr id="402612" name="Group 168"/>
          <p:cNvGrpSpPr>
            <a:grpSpLocks/>
          </p:cNvGrpSpPr>
          <p:nvPr/>
        </p:nvGrpSpPr>
        <p:grpSpPr bwMode="auto">
          <a:xfrm>
            <a:off x="7459663" y="2448213"/>
            <a:ext cx="228600" cy="215900"/>
            <a:chOff x="4699" y="1607"/>
            <a:chExt cx="144" cy="136"/>
          </a:xfrm>
          <a:gradFill>
            <a:gsLst>
              <a:gs pos="90000">
                <a:schemeClr val="accent3"/>
              </a:gs>
              <a:gs pos="0">
                <a:schemeClr val="bg1">
                  <a:lumMod val="75000"/>
                </a:schemeClr>
              </a:gs>
            </a:gsLst>
            <a:lin ang="16200000" scaled="0"/>
          </a:gradFill>
        </p:grpSpPr>
        <p:sp>
          <p:nvSpPr>
            <p:cNvPr id="402598" name="Freeform 166"/>
            <p:cNvSpPr>
              <a:spLocks/>
            </p:cNvSpPr>
            <p:nvPr/>
          </p:nvSpPr>
          <p:spPr bwMode="auto">
            <a:xfrm>
              <a:off x="4699" y="1607"/>
              <a:ext cx="144" cy="136"/>
            </a:xfrm>
            <a:custGeom>
              <a:avLst/>
              <a:gdLst>
                <a:gd name="T0" fmla="*/ 104 w 144"/>
                <a:gd name="T1" fmla="*/ 88 h 136"/>
                <a:gd name="T2" fmla="*/ 88 w 144"/>
                <a:gd name="T3" fmla="*/ 96 h 136"/>
                <a:gd name="T4" fmla="*/ 64 w 144"/>
                <a:gd name="T5" fmla="*/ 96 h 136"/>
                <a:gd name="T6" fmla="*/ 40 w 144"/>
                <a:gd name="T7" fmla="*/ 112 h 136"/>
                <a:gd name="T8" fmla="*/ 24 w 144"/>
                <a:gd name="T9" fmla="*/ 136 h 136"/>
                <a:gd name="T10" fmla="*/ 16 w 144"/>
                <a:gd name="T11" fmla="*/ 136 h 136"/>
                <a:gd name="T12" fmla="*/ 8 w 144"/>
                <a:gd name="T13" fmla="*/ 128 h 136"/>
                <a:gd name="T14" fmla="*/ 24 w 144"/>
                <a:gd name="T15" fmla="*/ 112 h 136"/>
                <a:gd name="T16" fmla="*/ 16 w 144"/>
                <a:gd name="T17" fmla="*/ 104 h 136"/>
                <a:gd name="T18" fmla="*/ 0 w 144"/>
                <a:gd name="T19" fmla="*/ 32 h 136"/>
                <a:gd name="T20" fmla="*/ 56 w 144"/>
                <a:gd name="T21" fmla="*/ 16 h 136"/>
                <a:gd name="T22" fmla="*/ 56 w 144"/>
                <a:gd name="T23" fmla="*/ 24 h 136"/>
                <a:gd name="T24" fmla="*/ 56 w 144"/>
                <a:gd name="T25" fmla="*/ 16 h 136"/>
                <a:gd name="T26" fmla="*/ 128 w 144"/>
                <a:gd name="T27" fmla="*/ 0 h 136"/>
                <a:gd name="T28" fmla="*/ 144 w 144"/>
                <a:gd name="T29" fmla="*/ 56 h 136"/>
                <a:gd name="T30" fmla="*/ 136 w 144"/>
                <a:gd name="T31" fmla="*/ 64 h 136"/>
                <a:gd name="T32" fmla="*/ 136 w 144"/>
                <a:gd name="T33" fmla="*/ 72 h 136"/>
                <a:gd name="T34" fmla="*/ 104 w 144"/>
                <a:gd name="T35" fmla="*/ 8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136">
                  <a:moveTo>
                    <a:pt x="104" y="88"/>
                  </a:moveTo>
                  <a:lnTo>
                    <a:pt x="88" y="96"/>
                  </a:lnTo>
                  <a:lnTo>
                    <a:pt x="64" y="96"/>
                  </a:lnTo>
                  <a:lnTo>
                    <a:pt x="40" y="112"/>
                  </a:lnTo>
                  <a:lnTo>
                    <a:pt x="24" y="136"/>
                  </a:lnTo>
                  <a:lnTo>
                    <a:pt x="16" y="136"/>
                  </a:lnTo>
                  <a:lnTo>
                    <a:pt x="8" y="128"/>
                  </a:lnTo>
                  <a:lnTo>
                    <a:pt x="24" y="112"/>
                  </a:lnTo>
                  <a:lnTo>
                    <a:pt x="16" y="104"/>
                  </a:lnTo>
                  <a:lnTo>
                    <a:pt x="0" y="32"/>
                  </a:lnTo>
                  <a:lnTo>
                    <a:pt x="56" y="16"/>
                  </a:lnTo>
                  <a:lnTo>
                    <a:pt x="56" y="24"/>
                  </a:lnTo>
                  <a:lnTo>
                    <a:pt x="56" y="16"/>
                  </a:lnTo>
                  <a:lnTo>
                    <a:pt x="128" y="0"/>
                  </a:lnTo>
                  <a:lnTo>
                    <a:pt x="144" y="56"/>
                  </a:lnTo>
                  <a:lnTo>
                    <a:pt x="136" y="64"/>
                  </a:lnTo>
                  <a:lnTo>
                    <a:pt x="136" y="72"/>
                  </a:lnTo>
                  <a:lnTo>
                    <a:pt x="104" y="8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599" name="Freeform 167"/>
            <p:cNvSpPr>
              <a:spLocks/>
            </p:cNvSpPr>
            <p:nvPr/>
          </p:nvSpPr>
          <p:spPr bwMode="auto">
            <a:xfrm>
              <a:off x="4699" y="1607"/>
              <a:ext cx="144" cy="136"/>
            </a:xfrm>
            <a:custGeom>
              <a:avLst/>
              <a:gdLst>
                <a:gd name="T0" fmla="*/ 104 w 144"/>
                <a:gd name="T1" fmla="*/ 88 h 136"/>
                <a:gd name="T2" fmla="*/ 88 w 144"/>
                <a:gd name="T3" fmla="*/ 96 h 136"/>
                <a:gd name="T4" fmla="*/ 64 w 144"/>
                <a:gd name="T5" fmla="*/ 96 h 136"/>
                <a:gd name="T6" fmla="*/ 40 w 144"/>
                <a:gd name="T7" fmla="*/ 112 h 136"/>
                <a:gd name="T8" fmla="*/ 24 w 144"/>
                <a:gd name="T9" fmla="*/ 136 h 136"/>
                <a:gd name="T10" fmla="*/ 16 w 144"/>
                <a:gd name="T11" fmla="*/ 136 h 136"/>
                <a:gd name="T12" fmla="*/ 8 w 144"/>
                <a:gd name="T13" fmla="*/ 128 h 136"/>
                <a:gd name="T14" fmla="*/ 24 w 144"/>
                <a:gd name="T15" fmla="*/ 112 h 136"/>
                <a:gd name="T16" fmla="*/ 16 w 144"/>
                <a:gd name="T17" fmla="*/ 104 h 136"/>
                <a:gd name="T18" fmla="*/ 0 w 144"/>
                <a:gd name="T19" fmla="*/ 32 h 136"/>
                <a:gd name="T20" fmla="*/ 56 w 144"/>
                <a:gd name="T21" fmla="*/ 16 h 136"/>
                <a:gd name="T22" fmla="*/ 56 w 144"/>
                <a:gd name="T23" fmla="*/ 24 h 136"/>
                <a:gd name="T24" fmla="*/ 56 w 144"/>
                <a:gd name="T25" fmla="*/ 16 h 136"/>
                <a:gd name="T26" fmla="*/ 128 w 144"/>
                <a:gd name="T27" fmla="*/ 0 h 136"/>
                <a:gd name="T28" fmla="*/ 144 w 144"/>
                <a:gd name="T29" fmla="*/ 56 h 136"/>
                <a:gd name="T30" fmla="*/ 136 w 144"/>
                <a:gd name="T31" fmla="*/ 64 h 136"/>
                <a:gd name="T32" fmla="*/ 136 w 144"/>
                <a:gd name="T33" fmla="*/ 72 h 136"/>
                <a:gd name="T34" fmla="*/ 104 w 144"/>
                <a:gd name="T35" fmla="*/ 88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 h="136">
                  <a:moveTo>
                    <a:pt x="104" y="88"/>
                  </a:moveTo>
                  <a:lnTo>
                    <a:pt x="88" y="96"/>
                  </a:lnTo>
                  <a:lnTo>
                    <a:pt x="64" y="96"/>
                  </a:lnTo>
                  <a:lnTo>
                    <a:pt x="40" y="112"/>
                  </a:lnTo>
                  <a:lnTo>
                    <a:pt x="24" y="136"/>
                  </a:lnTo>
                  <a:lnTo>
                    <a:pt x="16" y="136"/>
                  </a:lnTo>
                  <a:lnTo>
                    <a:pt x="8" y="128"/>
                  </a:lnTo>
                  <a:lnTo>
                    <a:pt x="24" y="112"/>
                  </a:lnTo>
                  <a:lnTo>
                    <a:pt x="16" y="104"/>
                  </a:lnTo>
                  <a:lnTo>
                    <a:pt x="0" y="32"/>
                  </a:lnTo>
                  <a:lnTo>
                    <a:pt x="56" y="16"/>
                  </a:lnTo>
                  <a:lnTo>
                    <a:pt x="56" y="24"/>
                  </a:lnTo>
                  <a:lnTo>
                    <a:pt x="56" y="16"/>
                  </a:lnTo>
                  <a:lnTo>
                    <a:pt x="128" y="0"/>
                  </a:lnTo>
                  <a:lnTo>
                    <a:pt x="144" y="56"/>
                  </a:lnTo>
                  <a:lnTo>
                    <a:pt x="136" y="64"/>
                  </a:lnTo>
                  <a:lnTo>
                    <a:pt x="136" y="72"/>
                  </a:lnTo>
                  <a:lnTo>
                    <a:pt x="104" y="88"/>
                  </a:lnTo>
                  <a:close/>
                </a:path>
              </a:pathLst>
            </a:custGeom>
            <a:grpFill/>
            <a:ln w="9525" cap="rnd">
              <a:solidFill>
                <a:srgbClr val="000000"/>
              </a:solidFill>
              <a:prstDash val="solid"/>
              <a:round/>
              <a:headEnd/>
              <a:tailEnd/>
            </a:ln>
          </p:spPr>
          <p:txBody>
            <a:bodyPr/>
            <a:lstStyle/>
            <a:p>
              <a:pPr fontAlgn="base">
                <a:spcBef>
                  <a:spcPct val="0"/>
                </a:spcBef>
                <a:spcAft>
                  <a:spcPct val="0"/>
                </a:spcAft>
              </a:pPr>
              <a:endParaRPr lang="en-US" dirty="0">
                <a:solidFill>
                  <a:srgbClr val="000000"/>
                </a:solidFill>
              </a:endParaRPr>
            </a:p>
          </p:txBody>
        </p:sp>
      </p:grpSp>
      <p:grpSp>
        <p:nvGrpSpPr>
          <p:cNvPr id="402615" name="Group 171"/>
          <p:cNvGrpSpPr>
            <a:grpSpLocks/>
          </p:cNvGrpSpPr>
          <p:nvPr/>
        </p:nvGrpSpPr>
        <p:grpSpPr bwMode="auto">
          <a:xfrm>
            <a:off x="7307263" y="2638713"/>
            <a:ext cx="165100" cy="379412"/>
            <a:chOff x="4603" y="1727"/>
            <a:chExt cx="104" cy="239"/>
          </a:xfrm>
          <a:gradFill>
            <a:gsLst>
              <a:gs pos="90000">
                <a:schemeClr val="accent3"/>
              </a:gs>
              <a:gs pos="0">
                <a:schemeClr val="bg1">
                  <a:lumMod val="75000"/>
                </a:schemeClr>
              </a:gs>
            </a:gsLst>
            <a:lin ang="16200000" scaled="0"/>
          </a:gradFill>
        </p:grpSpPr>
        <p:sp>
          <p:nvSpPr>
            <p:cNvPr id="402601" name="Freeform 169"/>
            <p:cNvSpPr>
              <a:spLocks/>
            </p:cNvSpPr>
            <p:nvPr/>
          </p:nvSpPr>
          <p:spPr bwMode="auto">
            <a:xfrm>
              <a:off x="4603" y="1727"/>
              <a:ext cx="104" cy="239"/>
            </a:xfrm>
            <a:custGeom>
              <a:avLst/>
              <a:gdLst>
                <a:gd name="T0" fmla="*/ 24 w 104"/>
                <a:gd name="T1" fmla="*/ 152 h 239"/>
                <a:gd name="T2" fmla="*/ 24 w 104"/>
                <a:gd name="T3" fmla="*/ 152 h 239"/>
                <a:gd name="T4" fmla="*/ 24 w 104"/>
                <a:gd name="T5" fmla="*/ 144 h 239"/>
                <a:gd name="T6" fmla="*/ 40 w 104"/>
                <a:gd name="T7" fmla="*/ 128 h 239"/>
                <a:gd name="T8" fmla="*/ 48 w 104"/>
                <a:gd name="T9" fmla="*/ 120 h 239"/>
                <a:gd name="T10" fmla="*/ 48 w 104"/>
                <a:gd name="T11" fmla="*/ 112 h 239"/>
                <a:gd name="T12" fmla="*/ 16 w 104"/>
                <a:gd name="T13" fmla="*/ 88 h 239"/>
                <a:gd name="T14" fmla="*/ 0 w 104"/>
                <a:gd name="T15" fmla="*/ 80 h 239"/>
                <a:gd name="T16" fmla="*/ 0 w 104"/>
                <a:gd name="T17" fmla="*/ 64 h 239"/>
                <a:gd name="T18" fmla="*/ 8 w 104"/>
                <a:gd name="T19" fmla="*/ 64 h 239"/>
                <a:gd name="T20" fmla="*/ 8 w 104"/>
                <a:gd name="T21" fmla="*/ 56 h 239"/>
                <a:gd name="T22" fmla="*/ 0 w 104"/>
                <a:gd name="T23" fmla="*/ 40 h 239"/>
                <a:gd name="T24" fmla="*/ 16 w 104"/>
                <a:gd name="T25" fmla="*/ 24 h 239"/>
                <a:gd name="T26" fmla="*/ 16 w 104"/>
                <a:gd name="T27" fmla="*/ 8 h 239"/>
                <a:gd name="T28" fmla="*/ 24 w 104"/>
                <a:gd name="T29" fmla="*/ 0 h 239"/>
                <a:gd name="T30" fmla="*/ 96 w 104"/>
                <a:gd name="T31" fmla="*/ 24 h 239"/>
                <a:gd name="T32" fmla="*/ 96 w 104"/>
                <a:gd name="T33" fmla="*/ 48 h 239"/>
                <a:gd name="T34" fmla="*/ 88 w 104"/>
                <a:gd name="T35" fmla="*/ 56 h 239"/>
                <a:gd name="T36" fmla="*/ 88 w 104"/>
                <a:gd name="T37" fmla="*/ 64 h 239"/>
                <a:gd name="T38" fmla="*/ 88 w 104"/>
                <a:gd name="T39" fmla="*/ 72 h 239"/>
                <a:gd name="T40" fmla="*/ 80 w 104"/>
                <a:gd name="T41" fmla="*/ 80 h 239"/>
                <a:gd name="T42" fmla="*/ 96 w 104"/>
                <a:gd name="T43" fmla="*/ 80 h 239"/>
                <a:gd name="T44" fmla="*/ 96 w 104"/>
                <a:gd name="T45" fmla="*/ 72 h 239"/>
                <a:gd name="T46" fmla="*/ 104 w 104"/>
                <a:gd name="T47" fmla="*/ 80 h 239"/>
                <a:gd name="T48" fmla="*/ 104 w 104"/>
                <a:gd name="T49" fmla="*/ 104 h 239"/>
                <a:gd name="T50" fmla="*/ 104 w 104"/>
                <a:gd name="T51" fmla="*/ 112 h 239"/>
                <a:gd name="T52" fmla="*/ 104 w 104"/>
                <a:gd name="T53" fmla="*/ 120 h 239"/>
                <a:gd name="T54" fmla="*/ 104 w 104"/>
                <a:gd name="T55" fmla="*/ 128 h 239"/>
                <a:gd name="T56" fmla="*/ 104 w 104"/>
                <a:gd name="T57" fmla="*/ 144 h 239"/>
                <a:gd name="T58" fmla="*/ 104 w 104"/>
                <a:gd name="T59" fmla="*/ 128 h 239"/>
                <a:gd name="T60" fmla="*/ 104 w 104"/>
                <a:gd name="T61" fmla="*/ 120 h 239"/>
                <a:gd name="T62" fmla="*/ 96 w 104"/>
                <a:gd name="T63" fmla="*/ 120 h 239"/>
                <a:gd name="T64" fmla="*/ 96 w 104"/>
                <a:gd name="T65" fmla="*/ 128 h 239"/>
                <a:gd name="T66" fmla="*/ 96 w 104"/>
                <a:gd name="T67" fmla="*/ 136 h 239"/>
                <a:gd name="T68" fmla="*/ 96 w 104"/>
                <a:gd name="T69" fmla="*/ 152 h 239"/>
                <a:gd name="T70" fmla="*/ 104 w 104"/>
                <a:gd name="T71" fmla="*/ 160 h 239"/>
                <a:gd name="T72" fmla="*/ 96 w 104"/>
                <a:gd name="T73" fmla="*/ 168 h 239"/>
                <a:gd name="T74" fmla="*/ 88 w 104"/>
                <a:gd name="T75" fmla="*/ 175 h 239"/>
                <a:gd name="T76" fmla="*/ 88 w 104"/>
                <a:gd name="T77" fmla="*/ 184 h 239"/>
                <a:gd name="T78" fmla="*/ 80 w 104"/>
                <a:gd name="T79" fmla="*/ 199 h 239"/>
                <a:gd name="T80" fmla="*/ 80 w 104"/>
                <a:gd name="T81" fmla="*/ 208 h 239"/>
                <a:gd name="T82" fmla="*/ 72 w 104"/>
                <a:gd name="T83" fmla="*/ 223 h 239"/>
                <a:gd name="T84" fmla="*/ 72 w 104"/>
                <a:gd name="T85" fmla="*/ 232 h 239"/>
                <a:gd name="T86" fmla="*/ 64 w 104"/>
                <a:gd name="T87" fmla="*/ 239 h 239"/>
                <a:gd name="T88" fmla="*/ 56 w 104"/>
                <a:gd name="T89" fmla="*/ 239 h 239"/>
                <a:gd name="T90" fmla="*/ 56 w 104"/>
                <a:gd name="T91" fmla="*/ 232 h 239"/>
                <a:gd name="T92" fmla="*/ 64 w 104"/>
                <a:gd name="T93" fmla="*/ 223 h 239"/>
                <a:gd name="T94" fmla="*/ 56 w 104"/>
                <a:gd name="T95" fmla="*/ 216 h 239"/>
                <a:gd name="T96" fmla="*/ 48 w 104"/>
                <a:gd name="T97" fmla="*/ 223 h 239"/>
                <a:gd name="T98" fmla="*/ 40 w 104"/>
                <a:gd name="T99" fmla="*/ 223 h 239"/>
                <a:gd name="T100" fmla="*/ 32 w 104"/>
                <a:gd name="T101" fmla="*/ 216 h 239"/>
                <a:gd name="T102" fmla="*/ 24 w 104"/>
                <a:gd name="T103" fmla="*/ 216 h 239"/>
                <a:gd name="T104" fmla="*/ 16 w 104"/>
                <a:gd name="T105" fmla="*/ 208 h 239"/>
                <a:gd name="T106" fmla="*/ 8 w 104"/>
                <a:gd name="T107" fmla="*/ 199 h 239"/>
                <a:gd name="T108" fmla="*/ 8 w 104"/>
                <a:gd name="T109" fmla="*/ 192 h 239"/>
                <a:gd name="T110" fmla="*/ 0 w 104"/>
                <a:gd name="T111" fmla="*/ 192 h 239"/>
                <a:gd name="T112" fmla="*/ 0 w 104"/>
                <a:gd name="T113" fmla="*/ 184 h 239"/>
                <a:gd name="T114" fmla="*/ 0 w 104"/>
                <a:gd name="T115" fmla="*/ 175 h 239"/>
                <a:gd name="T116" fmla="*/ 8 w 104"/>
                <a:gd name="T117" fmla="*/ 175 h 239"/>
                <a:gd name="T118" fmla="*/ 8 w 104"/>
                <a:gd name="T119" fmla="*/ 168 h 239"/>
                <a:gd name="T120" fmla="*/ 24 w 104"/>
                <a:gd name="T121" fmla="*/ 152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4" h="239">
                  <a:moveTo>
                    <a:pt x="24" y="152"/>
                  </a:moveTo>
                  <a:lnTo>
                    <a:pt x="24" y="152"/>
                  </a:lnTo>
                  <a:lnTo>
                    <a:pt x="24" y="144"/>
                  </a:lnTo>
                  <a:lnTo>
                    <a:pt x="40" y="128"/>
                  </a:lnTo>
                  <a:lnTo>
                    <a:pt x="48" y="120"/>
                  </a:lnTo>
                  <a:lnTo>
                    <a:pt x="48" y="112"/>
                  </a:lnTo>
                  <a:lnTo>
                    <a:pt x="16" y="88"/>
                  </a:lnTo>
                  <a:lnTo>
                    <a:pt x="0" y="80"/>
                  </a:lnTo>
                  <a:lnTo>
                    <a:pt x="0" y="64"/>
                  </a:lnTo>
                  <a:lnTo>
                    <a:pt x="8" y="64"/>
                  </a:lnTo>
                  <a:lnTo>
                    <a:pt x="8" y="56"/>
                  </a:lnTo>
                  <a:lnTo>
                    <a:pt x="0" y="40"/>
                  </a:lnTo>
                  <a:lnTo>
                    <a:pt x="16" y="24"/>
                  </a:lnTo>
                  <a:lnTo>
                    <a:pt x="16" y="8"/>
                  </a:lnTo>
                  <a:lnTo>
                    <a:pt x="24" y="0"/>
                  </a:lnTo>
                  <a:lnTo>
                    <a:pt x="96" y="24"/>
                  </a:lnTo>
                  <a:lnTo>
                    <a:pt x="96" y="48"/>
                  </a:lnTo>
                  <a:lnTo>
                    <a:pt x="88" y="56"/>
                  </a:lnTo>
                  <a:lnTo>
                    <a:pt x="88" y="64"/>
                  </a:lnTo>
                  <a:lnTo>
                    <a:pt x="88" y="72"/>
                  </a:lnTo>
                  <a:lnTo>
                    <a:pt x="80" y="80"/>
                  </a:lnTo>
                  <a:lnTo>
                    <a:pt x="96" y="80"/>
                  </a:lnTo>
                  <a:lnTo>
                    <a:pt x="96" y="72"/>
                  </a:lnTo>
                  <a:lnTo>
                    <a:pt x="104" y="80"/>
                  </a:lnTo>
                  <a:lnTo>
                    <a:pt x="104" y="104"/>
                  </a:lnTo>
                  <a:lnTo>
                    <a:pt x="104" y="112"/>
                  </a:lnTo>
                  <a:lnTo>
                    <a:pt x="104" y="120"/>
                  </a:lnTo>
                  <a:lnTo>
                    <a:pt x="104" y="128"/>
                  </a:lnTo>
                  <a:lnTo>
                    <a:pt x="104" y="144"/>
                  </a:lnTo>
                  <a:lnTo>
                    <a:pt x="104" y="128"/>
                  </a:lnTo>
                  <a:lnTo>
                    <a:pt x="104" y="120"/>
                  </a:lnTo>
                  <a:lnTo>
                    <a:pt x="96" y="120"/>
                  </a:lnTo>
                  <a:lnTo>
                    <a:pt x="96" y="128"/>
                  </a:lnTo>
                  <a:lnTo>
                    <a:pt x="96" y="136"/>
                  </a:lnTo>
                  <a:lnTo>
                    <a:pt x="96" y="152"/>
                  </a:lnTo>
                  <a:lnTo>
                    <a:pt x="104" y="160"/>
                  </a:lnTo>
                  <a:lnTo>
                    <a:pt x="96" y="168"/>
                  </a:lnTo>
                  <a:lnTo>
                    <a:pt x="88" y="175"/>
                  </a:lnTo>
                  <a:lnTo>
                    <a:pt x="88" y="184"/>
                  </a:lnTo>
                  <a:lnTo>
                    <a:pt x="80" y="199"/>
                  </a:lnTo>
                  <a:lnTo>
                    <a:pt x="80" y="208"/>
                  </a:lnTo>
                  <a:lnTo>
                    <a:pt x="72" y="223"/>
                  </a:lnTo>
                  <a:lnTo>
                    <a:pt x="72" y="232"/>
                  </a:lnTo>
                  <a:lnTo>
                    <a:pt x="64" y="239"/>
                  </a:lnTo>
                  <a:lnTo>
                    <a:pt x="56" y="239"/>
                  </a:lnTo>
                  <a:lnTo>
                    <a:pt x="56" y="232"/>
                  </a:lnTo>
                  <a:lnTo>
                    <a:pt x="64" y="223"/>
                  </a:lnTo>
                  <a:lnTo>
                    <a:pt x="56" y="216"/>
                  </a:lnTo>
                  <a:lnTo>
                    <a:pt x="48" y="223"/>
                  </a:lnTo>
                  <a:lnTo>
                    <a:pt x="40" y="223"/>
                  </a:lnTo>
                  <a:lnTo>
                    <a:pt x="32" y="216"/>
                  </a:lnTo>
                  <a:lnTo>
                    <a:pt x="24" y="216"/>
                  </a:lnTo>
                  <a:lnTo>
                    <a:pt x="16" y="208"/>
                  </a:lnTo>
                  <a:lnTo>
                    <a:pt x="8" y="199"/>
                  </a:lnTo>
                  <a:lnTo>
                    <a:pt x="8" y="192"/>
                  </a:lnTo>
                  <a:lnTo>
                    <a:pt x="0" y="192"/>
                  </a:lnTo>
                  <a:lnTo>
                    <a:pt x="0" y="184"/>
                  </a:lnTo>
                  <a:lnTo>
                    <a:pt x="0" y="175"/>
                  </a:lnTo>
                  <a:lnTo>
                    <a:pt x="8" y="175"/>
                  </a:lnTo>
                  <a:lnTo>
                    <a:pt x="8" y="168"/>
                  </a:lnTo>
                  <a:lnTo>
                    <a:pt x="24" y="15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602" name="Freeform 170"/>
            <p:cNvSpPr>
              <a:spLocks/>
            </p:cNvSpPr>
            <p:nvPr/>
          </p:nvSpPr>
          <p:spPr bwMode="auto">
            <a:xfrm>
              <a:off x="4603" y="1727"/>
              <a:ext cx="104" cy="239"/>
            </a:xfrm>
            <a:custGeom>
              <a:avLst/>
              <a:gdLst>
                <a:gd name="T0" fmla="*/ 24 w 104"/>
                <a:gd name="T1" fmla="*/ 152 h 239"/>
                <a:gd name="T2" fmla="*/ 24 w 104"/>
                <a:gd name="T3" fmla="*/ 152 h 239"/>
                <a:gd name="T4" fmla="*/ 24 w 104"/>
                <a:gd name="T5" fmla="*/ 144 h 239"/>
                <a:gd name="T6" fmla="*/ 40 w 104"/>
                <a:gd name="T7" fmla="*/ 128 h 239"/>
                <a:gd name="T8" fmla="*/ 48 w 104"/>
                <a:gd name="T9" fmla="*/ 120 h 239"/>
                <a:gd name="T10" fmla="*/ 48 w 104"/>
                <a:gd name="T11" fmla="*/ 112 h 239"/>
                <a:gd name="T12" fmla="*/ 16 w 104"/>
                <a:gd name="T13" fmla="*/ 88 h 239"/>
                <a:gd name="T14" fmla="*/ 0 w 104"/>
                <a:gd name="T15" fmla="*/ 80 h 239"/>
                <a:gd name="T16" fmla="*/ 0 w 104"/>
                <a:gd name="T17" fmla="*/ 64 h 239"/>
                <a:gd name="T18" fmla="*/ 8 w 104"/>
                <a:gd name="T19" fmla="*/ 64 h 239"/>
                <a:gd name="T20" fmla="*/ 8 w 104"/>
                <a:gd name="T21" fmla="*/ 56 h 239"/>
                <a:gd name="T22" fmla="*/ 0 w 104"/>
                <a:gd name="T23" fmla="*/ 40 h 239"/>
                <a:gd name="T24" fmla="*/ 16 w 104"/>
                <a:gd name="T25" fmla="*/ 24 h 239"/>
                <a:gd name="T26" fmla="*/ 16 w 104"/>
                <a:gd name="T27" fmla="*/ 8 h 239"/>
                <a:gd name="T28" fmla="*/ 24 w 104"/>
                <a:gd name="T29" fmla="*/ 0 h 239"/>
                <a:gd name="T30" fmla="*/ 96 w 104"/>
                <a:gd name="T31" fmla="*/ 24 h 239"/>
                <a:gd name="T32" fmla="*/ 96 w 104"/>
                <a:gd name="T33" fmla="*/ 48 h 239"/>
                <a:gd name="T34" fmla="*/ 88 w 104"/>
                <a:gd name="T35" fmla="*/ 56 h 239"/>
                <a:gd name="T36" fmla="*/ 88 w 104"/>
                <a:gd name="T37" fmla="*/ 64 h 239"/>
                <a:gd name="T38" fmla="*/ 88 w 104"/>
                <a:gd name="T39" fmla="*/ 72 h 239"/>
                <a:gd name="T40" fmla="*/ 80 w 104"/>
                <a:gd name="T41" fmla="*/ 80 h 239"/>
                <a:gd name="T42" fmla="*/ 96 w 104"/>
                <a:gd name="T43" fmla="*/ 80 h 239"/>
                <a:gd name="T44" fmla="*/ 96 w 104"/>
                <a:gd name="T45" fmla="*/ 72 h 239"/>
                <a:gd name="T46" fmla="*/ 104 w 104"/>
                <a:gd name="T47" fmla="*/ 80 h 239"/>
                <a:gd name="T48" fmla="*/ 104 w 104"/>
                <a:gd name="T49" fmla="*/ 104 h 239"/>
                <a:gd name="T50" fmla="*/ 104 w 104"/>
                <a:gd name="T51" fmla="*/ 112 h 239"/>
                <a:gd name="T52" fmla="*/ 104 w 104"/>
                <a:gd name="T53" fmla="*/ 120 h 239"/>
                <a:gd name="T54" fmla="*/ 104 w 104"/>
                <a:gd name="T55" fmla="*/ 128 h 239"/>
                <a:gd name="T56" fmla="*/ 104 w 104"/>
                <a:gd name="T57" fmla="*/ 144 h 239"/>
                <a:gd name="T58" fmla="*/ 104 w 104"/>
                <a:gd name="T59" fmla="*/ 128 h 239"/>
                <a:gd name="T60" fmla="*/ 104 w 104"/>
                <a:gd name="T61" fmla="*/ 120 h 239"/>
                <a:gd name="T62" fmla="*/ 96 w 104"/>
                <a:gd name="T63" fmla="*/ 120 h 239"/>
                <a:gd name="T64" fmla="*/ 96 w 104"/>
                <a:gd name="T65" fmla="*/ 128 h 239"/>
                <a:gd name="T66" fmla="*/ 96 w 104"/>
                <a:gd name="T67" fmla="*/ 136 h 239"/>
                <a:gd name="T68" fmla="*/ 96 w 104"/>
                <a:gd name="T69" fmla="*/ 152 h 239"/>
                <a:gd name="T70" fmla="*/ 104 w 104"/>
                <a:gd name="T71" fmla="*/ 160 h 239"/>
                <a:gd name="T72" fmla="*/ 96 w 104"/>
                <a:gd name="T73" fmla="*/ 168 h 239"/>
                <a:gd name="T74" fmla="*/ 88 w 104"/>
                <a:gd name="T75" fmla="*/ 175 h 239"/>
                <a:gd name="T76" fmla="*/ 88 w 104"/>
                <a:gd name="T77" fmla="*/ 184 h 239"/>
                <a:gd name="T78" fmla="*/ 80 w 104"/>
                <a:gd name="T79" fmla="*/ 199 h 239"/>
                <a:gd name="T80" fmla="*/ 80 w 104"/>
                <a:gd name="T81" fmla="*/ 208 h 239"/>
                <a:gd name="T82" fmla="*/ 72 w 104"/>
                <a:gd name="T83" fmla="*/ 223 h 239"/>
                <a:gd name="T84" fmla="*/ 72 w 104"/>
                <a:gd name="T85" fmla="*/ 232 h 239"/>
                <a:gd name="T86" fmla="*/ 64 w 104"/>
                <a:gd name="T87" fmla="*/ 239 h 239"/>
                <a:gd name="T88" fmla="*/ 56 w 104"/>
                <a:gd name="T89" fmla="*/ 239 h 239"/>
                <a:gd name="T90" fmla="*/ 56 w 104"/>
                <a:gd name="T91" fmla="*/ 232 h 239"/>
                <a:gd name="T92" fmla="*/ 64 w 104"/>
                <a:gd name="T93" fmla="*/ 223 h 239"/>
                <a:gd name="T94" fmla="*/ 56 w 104"/>
                <a:gd name="T95" fmla="*/ 216 h 239"/>
                <a:gd name="T96" fmla="*/ 48 w 104"/>
                <a:gd name="T97" fmla="*/ 223 h 239"/>
                <a:gd name="T98" fmla="*/ 40 w 104"/>
                <a:gd name="T99" fmla="*/ 223 h 239"/>
                <a:gd name="T100" fmla="*/ 32 w 104"/>
                <a:gd name="T101" fmla="*/ 216 h 239"/>
                <a:gd name="T102" fmla="*/ 24 w 104"/>
                <a:gd name="T103" fmla="*/ 216 h 239"/>
                <a:gd name="T104" fmla="*/ 16 w 104"/>
                <a:gd name="T105" fmla="*/ 208 h 239"/>
                <a:gd name="T106" fmla="*/ 8 w 104"/>
                <a:gd name="T107" fmla="*/ 199 h 239"/>
                <a:gd name="T108" fmla="*/ 8 w 104"/>
                <a:gd name="T109" fmla="*/ 192 h 239"/>
                <a:gd name="T110" fmla="*/ 0 w 104"/>
                <a:gd name="T111" fmla="*/ 192 h 239"/>
                <a:gd name="T112" fmla="*/ 0 w 104"/>
                <a:gd name="T113" fmla="*/ 184 h 239"/>
                <a:gd name="T114" fmla="*/ 0 w 104"/>
                <a:gd name="T115" fmla="*/ 175 h 239"/>
                <a:gd name="T116" fmla="*/ 8 w 104"/>
                <a:gd name="T117" fmla="*/ 175 h 239"/>
                <a:gd name="T118" fmla="*/ 8 w 104"/>
                <a:gd name="T119" fmla="*/ 168 h 239"/>
                <a:gd name="T120" fmla="*/ 24 w 104"/>
                <a:gd name="T121" fmla="*/ 152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4" h="239">
                  <a:moveTo>
                    <a:pt x="24" y="152"/>
                  </a:moveTo>
                  <a:lnTo>
                    <a:pt x="24" y="152"/>
                  </a:lnTo>
                  <a:lnTo>
                    <a:pt x="24" y="144"/>
                  </a:lnTo>
                  <a:lnTo>
                    <a:pt x="40" y="128"/>
                  </a:lnTo>
                  <a:lnTo>
                    <a:pt x="48" y="120"/>
                  </a:lnTo>
                  <a:lnTo>
                    <a:pt x="48" y="112"/>
                  </a:lnTo>
                  <a:lnTo>
                    <a:pt x="16" y="88"/>
                  </a:lnTo>
                  <a:lnTo>
                    <a:pt x="0" y="80"/>
                  </a:lnTo>
                  <a:lnTo>
                    <a:pt x="0" y="64"/>
                  </a:lnTo>
                  <a:lnTo>
                    <a:pt x="8" y="64"/>
                  </a:lnTo>
                  <a:lnTo>
                    <a:pt x="8" y="56"/>
                  </a:lnTo>
                  <a:lnTo>
                    <a:pt x="0" y="40"/>
                  </a:lnTo>
                  <a:lnTo>
                    <a:pt x="16" y="24"/>
                  </a:lnTo>
                  <a:lnTo>
                    <a:pt x="16" y="8"/>
                  </a:lnTo>
                  <a:lnTo>
                    <a:pt x="24" y="0"/>
                  </a:lnTo>
                  <a:lnTo>
                    <a:pt x="96" y="24"/>
                  </a:lnTo>
                  <a:lnTo>
                    <a:pt x="96" y="48"/>
                  </a:lnTo>
                  <a:lnTo>
                    <a:pt x="88" y="56"/>
                  </a:lnTo>
                  <a:lnTo>
                    <a:pt x="88" y="64"/>
                  </a:lnTo>
                  <a:lnTo>
                    <a:pt x="88" y="72"/>
                  </a:lnTo>
                  <a:lnTo>
                    <a:pt x="80" y="80"/>
                  </a:lnTo>
                  <a:lnTo>
                    <a:pt x="96" y="80"/>
                  </a:lnTo>
                  <a:lnTo>
                    <a:pt x="96" y="72"/>
                  </a:lnTo>
                  <a:lnTo>
                    <a:pt x="104" y="80"/>
                  </a:lnTo>
                  <a:lnTo>
                    <a:pt x="104" y="104"/>
                  </a:lnTo>
                  <a:lnTo>
                    <a:pt x="104" y="112"/>
                  </a:lnTo>
                  <a:lnTo>
                    <a:pt x="104" y="120"/>
                  </a:lnTo>
                  <a:lnTo>
                    <a:pt x="104" y="128"/>
                  </a:lnTo>
                  <a:lnTo>
                    <a:pt x="104" y="144"/>
                  </a:lnTo>
                  <a:lnTo>
                    <a:pt x="104" y="128"/>
                  </a:lnTo>
                  <a:lnTo>
                    <a:pt x="104" y="120"/>
                  </a:lnTo>
                  <a:lnTo>
                    <a:pt x="96" y="120"/>
                  </a:lnTo>
                  <a:lnTo>
                    <a:pt x="96" y="128"/>
                  </a:lnTo>
                  <a:lnTo>
                    <a:pt x="96" y="136"/>
                  </a:lnTo>
                  <a:lnTo>
                    <a:pt x="96" y="152"/>
                  </a:lnTo>
                  <a:lnTo>
                    <a:pt x="104" y="160"/>
                  </a:lnTo>
                  <a:lnTo>
                    <a:pt x="96" y="168"/>
                  </a:lnTo>
                  <a:lnTo>
                    <a:pt x="88" y="175"/>
                  </a:lnTo>
                  <a:lnTo>
                    <a:pt x="88" y="184"/>
                  </a:lnTo>
                  <a:lnTo>
                    <a:pt x="80" y="199"/>
                  </a:lnTo>
                  <a:lnTo>
                    <a:pt x="80" y="208"/>
                  </a:lnTo>
                  <a:lnTo>
                    <a:pt x="72" y="223"/>
                  </a:lnTo>
                  <a:lnTo>
                    <a:pt x="72" y="232"/>
                  </a:lnTo>
                  <a:lnTo>
                    <a:pt x="64" y="239"/>
                  </a:lnTo>
                  <a:lnTo>
                    <a:pt x="56" y="239"/>
                  </a:lnTo>
                  <a:lnTo>
                    <a:pt x="56" y="232"/>
                  </a:lnTo>
                  <a:lnTo>
                    <a:pt x="64" y="223"/>
                  </a:lnTo>
                  <a:lnTo>
                    <a:pt x="56" y="216"/>
                  </a:lnTo>
                  <a:lnTo>
                    <a:pt x="48" y="223"/>
                  </a:lnTo>
                  <a:lnTo>
                    <a:pt x="40" y="223"/>
                  </a:lnTo>
                  <a:lnTo>
                    <a:pt x="32" y="216"/>
                  </a:lnTo>
                  <a:lnTo>
                    <a:pt x="24" y="216"/>
                  </a:lnTo>
                  <a:lnTo>
                    <a:pt x="16" y="208"/>
                  </a:lnTo>
                  <a:lnTo>
                    <a:pt x="8" y="199"/>
                  </a:lnTo>
                  <a:lnTo>
                    <a:pt x="8" y="192"/>
                  </a:lnTo>
                  <a:lnTo>
                    <a:pt x="0" y="192"/>
                  </a:lnTo>
                  <a:lnTo>
                    <a:pt x="0" y="184"/>
                  </a:lnTo>
                  <a:lnTo>
                    <a:pt x="0" y="175"/>
                  </a:lnTo>
                  <a:lnTo>
                    <a:pt x="8" y="175"/>
                  </a:lnTo>
                  <a:lnTo>
                    <a:pt x="8" y="168"/>
                  </a:lnTo>
                  <a:lnTo>
                    <a:pt x="24" y="152"/>
                  </a:lnTo>
                  <a:close/>
                </a:path>
              </a:pathLst>
            </a:custGeom>
            <a:grpFill/>
            <a:ln w="9525" cap="rnd">
              <a:solidFill>
                <a:srgbClr val="000000"/>
              </a:solidFill>
              <a:prstDash val="solid"/>
              <a:round/>
              <a:headEnd/>
              <a:tailEnd/>
            </a:ln>
          </p:spPr>
          <p:txBody>
            <a:bodyPr/>
            <a:lstStyle/>
            <a:p>
              <a:pPr fontAlgn="base">
                <a:spcBef>
                  <a:spcPct val="0"/>
                </a:spcBef>
                <a:spcAft>
                  <a:spcPct val="0"/>
                </a:spcAft>
              </a:pPr>
              <a:endParaRPr lang="en-US" dirty="0">
                <a:solidFill>
                  <a:srgbClr val="000000"/>
                </a:solidFill>
              </a:endParaRPr>
            </a:p>
          </p:txBody>
        </p:sp>
      </p:grpSp>
      <p:grpSp>
        <p:nvGrpSpPr>
          <p:cNvPr id="402618" name="Group 174"/>
          <p:cNvGrpSpPr>
            <a:grpSpLocks/>
          </p:cNvGrpSpPr>
          <p:nvPr/>
        </p:nvGrpSpPr>
        <p:grpSpPr bwMode="auto">
          <a:xfrm>
            <a:off x="7281863" y="2892713"/>
            <a:ext cx="127000" cy="227012"/>
            <a:chOff x="4587" y="1887"/>
            <a:chExt cx="80" cy="143"/>
          </a:xfrm>
          <a:gradFill>
            <a:gsLst>
              <a:gs pos="90000">
                <a:schemeClr val="accent3"/>
              </a:gs>
              <a:gs pos="0">
                <a:schemeClr val="bg1">
                  <a:lumMod val="75000"/>
                </a:schemeClr>
              </a:gs>
            </a:gsLst>
            <a:lin ang="16200000" scaled="0"/>
          </a:gradFill>
        </p:grpSpPr>
        <p:sp>
          <p:nvSpPr>
            <p:cNvPr id="402604" name="Freeform 172"/>
            <p:cNvSpPr>
              <a:spLocks/>
            </p:cNvSpPr>
            <p:nvPr/>
          </p:nvSpPr>
          <p:spPr bwMode="auto">
            <a:xfrm>
              <a:off x="4587" y="1887"/>
              <a:ext cx="80" cy="143"/>
            </a:xfrm>
            <a:custGeom>
              <a:avLst/>
              <a:gdLst>
                <a:gd name="T0" fmla="*/ 16 w 80"/>
                <a:gd name="T1" fmla="*/ 15 h 143"/>
                <a:gd name="T2" fmla="*/ 16 w 80"/>
                <a:gd name="T3" fmla="*/ 24 h 143"/>
                <a:gd name="T4" fmla="*/ 16 w 80"/>
                <a:gd name="T5" fmla="*/ 32 h 143"/>
                <a:gd name="T6" fmla="*/ 16 w 80"/>
                <a:gd name="T7" fmla="*/ 39 h 143"/>
                <a:gd name="T8" fmla="*/ 24 w 80"/>
                <a:gd name="T9" fmla="*/ 56 h 143"/>
                <a:gd name="T10" fmla="*/ 40 w 80"/>
                <a:gd name="T11" fmla="*/ 56 h 143"/>
                <a:gd name="T12" fmla="*/ 40 w 80"/>
                <a:gd name="T13" fmla="*/ 72 h 143"/>
                <a:gd name="T14" fmla="*/ 40 w 80"/>
                <a:gd name="T15" fmla="*/ 79 h 143"/>
                <a:gd name="T16" fmla="*/ 48 w 80"/>
                <a:gd name="T17" fmla="*/ 87 h 143"/>
                <a:gd name="T18" fmla="*/ 48 w 80"/>
                <a:gd name="T19" fmla="*/ 96 h 143"/>
                <a:gd name="T20" fmla="*/ 56 w 80"/>
                <a:gd name="T21" fmla="*/ 96 h 143"/>
                <a:gd name="T22" fmla="*/ 64 w 80"/>
                <a:gd name="T23" fmla="*/ 103 h 143"/>
                <a:gd name="T24" fmla="*/ 72 w 80"/>
                <a:gd name="T25" fmla="*/ 103 h 143"/>
                <a:gd name="T26" fmla="*/ 72 w 80"/>
                <a:gd name="T27" fmla="*/ 111 h 143"/>
                <a:gd name="T28" fmla="*/ 64 w 80"/>
                <a:gd name="T29" fmla="*/ 111 h 143"/>
                <a:gd name="T30" fmla="*/ 64 w 80"/>
                <a:gd name="T31" fmla="*/ 119 h 143"/>
                <a:gd name="T32" fmla="*/ 64 w 80"/>
                <a:gd name="T33" fmla="*/ 127 h 143"/>
                <a:gd name="T34" fmla="*/ 72 w 80"/>
                <a:gd name="T35" fmla="*/ 119 h 143"/>
                <a:gd name="T36" fmla="*/ 80 w 80"/>
                <a:gd name="T37" fmla="*/ 119 h 143"/>
                <a:gd name="T38" fmla="*/ 80 w 80"/>
                <a:gd name="T39" fmla="*/ 127 h 143"/>
                <a:gd name="T40" fmla="*/ 80 w 80"/>
                <a:gd name="T41" fmla="*/ 135 h 143"/>
                <a:gd name="T42" fmla="*/ 32 w 80"/>
                <a:gd name="T43" fmla="*/ 143 h 143"/>
                <a:gd name="T44" fmla="*/ 0 w 80"/>
                <a:gd name="T45" fmla="*/ 15 h 143"/>
                <a:gd name="T46" fmla="*/ 0 w 80"/>
                <a:gd name="T47" fmla="*/ 24 h 143"/>
                <a:gd name="T48" fmla="*/ 0 w 80"/>
                <a:gd name="T49" fmla="*/ 0 h 143"/>
                <a:gd name="T50" fmla="*/ 16 w 80"/>
                <a:gd name="T51" fmla="*/ 0 h 143"/>
                <a:gd name="T52" fmla="*/ 24 w 80"/>
                <a:gd name="T53" fmla="*/ 8 h 143"/>
                <a:gd name="T54" fmla="*/ 16 w 80"/>
                <a:gd name="T55" fmla="*/ 8 h 143"/>
                <a:gd name="T56" fmla="*/ 16 w 80"/>
                <a:gd name="T57" fmla="*/ 15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0" h="143">
                  <a:moveTo>
                    <a:pt x="16" y="15"/>
                  </a:moveTo>
                  <a:lnTo>
                    <a:pt x="16" y="24"/>
                  </a:lnTo>
                  <a:lnTo>
                    <a:pt x="16" y="32"/>
                  </a:lnTo>
                  <a:lnTo>
                    <a:pt x="16" y="39"/>
                  </a:lnTo>
                  <a:lnTo>
                    <a:pt x="24" y="56"/>
                  </a:lnTo>
                  <a:lnTo>
                    <a:pt x="40" y="56"/>
                  </a:lnTo>
                  <a:lnTo>
                    <a:pt x="40" y="72"/>
                  </a:lnTo>
                  <a:lnTo>
                    <a:pt x="40" y="79"/>
                  </a:lnTo>
                  <a:lnTo>
                    <a:pt x="48" y="87"/>
                  </a:lnTo>
                  <a:lnTo>
                    <a:pt x="48" y="96"/>
                  </a:lnTo>
                  <a:lnTo>
                    <a:pt x="56" y="96"/>
                  </a:lnTo>
                  <a:lnTo>
                    <a:pt x="64" y="103"/>
                  </a:lnTo>
                  <a:lnTo>
                    <a:pt x="72" y="103"/>
                  </a:lnTo>
                  <a:lnTo>
                    <a:pt x="72" y="111"/>
                  </a:lnTo>
                  <a:lnTo>
                    <a:pt x="64" y="111"/>
                  </a:lnTo>
                  <a:lnTo>
                    <a:pt x="64" y="119"/>
                  </a:lnTo>
                  <a:lnTo>
                    <a:pt x="64" y="127"/>
                  </a:lnTo>
                  <a:lnTo>
                    <a:pt x="72" y="119"/>
                  </a:lnTo>
                  <a:lnTo>
                    <a:pt x="80" y="119"/>
                  </a:lnTo>
                  <a:lnTo>
                    <a:pt x="80" y="127"/>
                  </a:lnTo>
                  <a:lnTo>
                    <a:pt x="80" y="135"/>
                  </a:lnTo>
                  <a:lnTo>
                    <a:pt x="32" y="143"/>
                  </a:lnTo>
                  <a:lnTo>
                    <a:pt x="0" y="15"/>
                  </a:lnTo>
                  <a:lnTo>
                    <a:pt x="0" y="24"/>
                  </a:lnTo>
                  <a:lnTo>
                    <a:pt x="0" y="0"/>
                  </a:lnTo>
                  <a:lnTo>
                    <a:pt x="16" y="0"/>
                  </a:lnTo>
                  <a:lnTo>
                    <a:pt x="24" y="8"/>
                  </a:lnTo>
                  <a:lnTo>
                    <a:pt x="16" y="8"/>
                  </a:lnTo>
                  <a:lnTo>
                    <a:pt x="16" y="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605" name="Freeform 173"/>
            <p:cNvSpPr>
              <a:spLocks/>
            </p:cNvSpPr>
            <p:nvPr/>
          </p:nvSpPr>
          <p:spPr bwMode="auto">
            <a:xfrm>
              <a:off x="4587" y="1887"/>
              <a:ext cx="80" cy="143"/>
            </a:xfrm>
            <a:custGeom>
              <a:avLst/>
              <a:gdLst>
                <a:gd name="T0" fmla="*/ 16 w 80"/>
                <a:gd name="T1" fmla="*/ 15 h 143"/>
                <a:gd name="T2" fmla="*/ 16 w 80"/>
                <a:gd name="T3" fmla="*/ 24 h 143"/>
                <a:gd name="T4" fmla="*/ 16 w 80"/>
                <a:gd name="T5" fmla="*/ 32 h 143"/>
                <a:gd name="T6" fmla="*/ 16 w 80"/>
                <a:gd name="T7" fmla="*/ 39 h 143"/>
                <a:gd name="T8" fmla="*/ 24 w 80"/>
                <a:gd name="T9" fmla="*/ 56 h 143"/>
                <a:gd name="T10" fmla="*/ 40 w 80"/>
                <a:gd name="T11" fmla="*/ 56 h 143"/>
                <a:gd name="T12" fmla="*/ 40 w 80"/>
                <a:gd name="T13" fmla="*/ 72 h 143"/>
                <a:gd name="T14" fmla="*/ 40 w 80"/>
                <a:gd name="T15" fmla="*/ 79 h 143"/>
                <a:gd name="T16" fmla="*/ 48 w 80"/>
                <a:gd name="T17" fmla="*/ 87 h 143"/>
                <a:gd name="T18" fmla="*/ 48 w 80"/>
                <a:gd name="T19" fmla="*/ 96 h 143"/>
                <a:gd name="T20" fmla="*/ 56 w 80"/>
                <a:gd name="T21" fmla="*/ 96 h 143"/>
                <a:gd name="T22" fmla="*/ 64 w 80"/>
                <a:gd name="T23" fmla="*/ 103 h 143"/>
                <a:gd name="T24" fmla="*/ 72 w 80"/>
                <a:gd name="T25" fmla="*/ 103 h 143"/>
                <a:gd name="T26" fmla="*/ 72 w 80"/>
                <a:gd name="T27" fmla="*/ 111 h 143"/>
                <a:gd name="T28" fmla="*/ 64 w 80"/>
                <a:gd name="T29" fmla="*/ 111 h 143"/>
                <a:gd name="T30" fmla="*/ 64 w 80"/>
                <a:gd name="T31" fmla="*/ 119 h 143"/>
                <a:gd name="T32" fmla="*/ 64 w 80"/>
                <a:gd name="T33" fmla="*/ 127 h 143"/>
                <a:gd name="T34" fmla="*/ 72 w 80"/>
                <a:gd name="T35" fmla="*/ 119 h 143"/>
                <a:gd name="T36" fmla="*/ 80 w 80"/>
                <a:gd name="T37" fmla="*/ 119 h 143"/>
                <a:gd name="T38" fmla="*/ 80 w 80"/>
                <a:gd name="T39" fmla="*/ 127 h 143"/>
                <a:gd name="T40" fmla="*/ 80 w 80"/>
                <a:gd name="T41" fmla="*/ 135 h 143"/>
                <a:gd name="T42" fmla="*/ 32 w 80"/>
                <a:gd name="T43" fmla="*/ 143 h 143"/>
                <a:gd name="T44" fmla="*/ 0 w 80"/>
                <a:gd name="T45" fmla="*/ 15 h 143"/>
                <a:gd name="T46" fmla="*/ 0 w 80"/>
                <a:gd name="T47" fmla="*/ 24 h 143"/>
                <a:gd name="T48" fmla="*/ 0 w 80"/>
                <a:gd name="T49" fmla="*/ 0 h 143"/>
                <a:gd name="T50" fmla="*/ 16 w 80"/>
                <a:gd name="T51" fmla="*/ 0 h 143"/>
                <a:gd name="T52" fmla="*/ 24 w 80"/>
                <a:gd name="T53" fmla="*/ 8 h 143"/>
                <a:gd name="T54" fmla="*/ 16 w 80"/>
                <a:gd name="T55" fmla="*/ 8 h 143"/>
                <a:gd name="T56" fmla="*/ 16 w 80"/>
                <a:gd name="T57" fmla="*/ 15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0" h="143">
                  <a:moveTo>
                    <a:pt x="16" y="15"/>
                  </a:moveTo>
                  <a:lnTo>
                    <a:pt x="16" y="24"/>
                  </a:lnTo>
                  <a:lnTo>
                    <a:pt x="16" y="32"/>
                  </a:lnTo>
                  <a:lnTo>
                    <a:pt x="16" y="39"/>
                  </a:lnTo>
                  <a:lnTo>
                    <a:pt x="24" y="56"/>
                  </a:lnTo>
                  <a:lnTo>
                    <a:pt x="40" y="56"/>
                  </a:lnTo>
                  <a:lnTo>
                    <a:pt x="40" y="72"/>
                  </a:lnTo>
                  <a:lnTo>
                    <a:pt x="40" y="79"/>
                  </a:lnTo>
                  <a:lnTo>
                    <a:pt x="48" y="87"/>
                  </a:lnTo>
                  <a:lnTo>
                    <a:pt x="48" y="96"/>
                  </a:lnTo>
                  <a:lnTo>
                    <a:pt x="56" y="96"/>
                  </a:lnTo>
                  <a:lnTo>
                    <a:pt x="64" y="103"/>
                  </a:lnTo>
                  <a:lnTo>
                    <a:pt x="72" y="103"/>
                  </a:lnTo>
                  <a:lnTo>
                    <a:pt x="72" y="111"/>
                  </a:lnTo>
                  <a:lnTo>
                    <a:pt x="64" y="111"/>
                  </a:lnTo>
                  <a:lnTo>
                    <a:pt x="64" y="119"/>
                  </a:lnTo>
                  <a:lnTo>
                    <a:pt x="64" y="127"/>
                  </a:lnTo>
                  <a:lnTo>
                    <a:pt x="72" y="119"/>
                  </a:lnTo>
                  <a:lnTo>
                    <a:pt x="80" y="119"/>
                  </a:lnTo>
                  <a:lnTo>
                    <a:pt x="80" y="127"/>
                  </a:lnTo>
                  <a:lnTo>
                    <a:pt x="80" y="135"/>
                  </a:lnTo>
                  <a:lnTo>
                    <a:pt x="32" y="143"/>
                  </a:lnTo>
                  <a:lnTo>
                    <a:pt x="0" y="15"/>
                  </a:lnTo>
                  <a:lnTo>
                    <a:pt x="0" y="24"/>
                  </a:lnTo>
                  <a:lnTo>
                    <a:pt x="0" y="0"/>
                  </a:lnTo>
                  <a:lnTo>
                    <a:pt x="16" y="0"/>
                  </a:lnTo>
                  <a:lnTo>
                    <a:pt x="24" y="8"/>
                  </a:lnTo>
                  <a:lnTo>
                    <a:pt x="16" y="8"/>
                  </a:lnTo>
                  <a:lnTo>
                    <a:pt x="16" y="15"/>
                  </a:lnTo>
                  <a:close/>
                </a:path>
              </a:pathLst>
            </a:custGeom>
            <a:grpFill/>
            <a:ln w="9525" cap="rnd">
              <a:solidFill>
                <a:srgbClr val="000000"/>
              </a:solidFill>
              <a:prstDash val="solid"/>
              <a:round/>
              <a:headEnd/>
              <a:tailEnd/>
            </a:ln>
            <a:extLst/>
          </p:spPr>
          <p:txBody>
            <a:bodyPr/>
            <a:lstStyle/>
            <a:p>
              <a:pPr fontAlgn="base">
                <a:spcBef>
                  <a:spcPct val="0"/>
                </a:spcBef>
                <a:spcAft>
                  <a:spcPct val="0"/>
                </a:spcAft>
              </a:pPr>
              <a:endParaRPr lang="en-US" dirty="0">
                <a:solidFill>
                  <a:srgbClr val="000000"/>
                </a:solidFill>
              </a:endParaRPr>
            </a:p>
          </p:txBody>
        </p:sp>
      </p:grpSp>
      <p:grpSp>
        <p:nvGrpSpPr>
          <p:cNvPr id="402621" name="Group 177"/>
          <p:cNvGrpSpPr>
            <a:grpSpLocks/>
          </p:cNvGrpSpPr>
          <p:nvPr/>
        </p:nvGrpSpPr>
        <p:grpSpPr bwMode="auto">
          <a:xfrm>
            <a:off x="5568950" y="3551525"/>
            <a:ext cx="1077913" cy="379413"/>
            <a:chOff x="3508" y="2302"/>
            <a:chExt cx="679" cy="239"/>
          </a:xfrm>
          <a:gradFill>
            <a:gsLst>
              <a:gs pos="90000">
                <a:schemeClr val="accent3"/>
              </a:gs>
              <a:gs pos="0">
                <a:schemeClr val="bg1">
                  <a:lumMod val="75000"/>
                </a:schemeClr>
              </a:gs>
            </a:gsLst>
            <a:lin ang="16200000" scaled="0"/>
          </a:gradFill>
        </p:grpSpPr>
        <p:sp>
          <p:nvSpPr>
            <p:cNvPr id="402607" name="Freeform 175"/>
            <p:cNvSpPr>
              <a:spLocks/>
            </p:cNvSpPr>
            <p:nvPr/>
          </p:nvSpPr>
          <p:spPr bwMode="auto">
            <a:xfrm>
              <a:off x="3508" y="2302"/>
              <a:ext cx="679" cy="239"/>
            </a:xfrm>
            <a:custGeom>
              <a:avLst/>
              <a:gdLst>
                <a:gd name="T0" fmla="*/ 664 w 679"/>
                <a:gd name="T1" fmla="*/ 0 h 239"/>
                <a:gd name="T2" fmla="*/ 664 w 679"/>
                <a:gd name="T3" fmla="*/ 0 h 239"/>
                <a:gd name="T4" fmla="*/ 671 w 679"/>
                <a:gd name="T5" fmla="*/ 0 h 239"/>
                <a:gd name="T6" fmla="*/ 671 w 679"/>
                <a:gd name="T7" fmla="*/ 7 h 239"/>
                <a:gd name="T8" fmla="*/ 671 w 679"/>
                <a:gd name="T9" fmla="*/ 16 h 239"/>
                <a:gd name="T10" fmla="*/ 679 w 679"/>
                <a:gd name="T11" fmla="*/ 24 h 239"/>
                <a:gd name="T12" fmla="*/ 671 w 679"/>
                <a:gd name="T13" fmla="*/ 31 h 239"/>
                <a:gd name="T14" fmla="*/ 664 w 679"/>
                <a:gd name="T15" fmla="*/ 31 h 239"/>
                <a:gd name="T16" fmla="*/ 655 w 679"/>
                <a:gd name="T17" fmla="*/ 47 h 239"/>
                <a:gd name="T18" fmla="*/ 655 w 679"/>
                <a:gd name="T19" fmla="*/ 55 h 239"/>
                <a:gd name="T20" fmla="*/ 647 w 679"/>
                <a:gd name="T21" fmla="*/ 55 h 239"/>
                <a:gd name="T22" fmla="*/ 640 w 679"/>
                <a:gd name="T23" fmla="*/ 55 h 239"/>
                <a:gd name="T24" fmla="*/ 616 w 679"/>
                <a:gd name="T25" fmla="*/ 79 h 239"/>
                <a:gd name="T26" fmla="*/ 607 w 679"/>
                <a:gd name="T27" fmla="*/ 71 h 239"/>
                <a:gd name="T28" fmla="*/ 599 w 679"/>
                <a:gd name="T29" fmla="*/ 71 h 239"/>
                <a:gd name="T30" fmla="*/ 583 w 679"/>
                <a:gd name="T31" fmla="*/ 95 h 239"/>
                <a:gd name="T32" fmla="*/ 583 w 679"/>
                <a:gd name="T33" fmla="*/ 103 h 239"/>
                <a:gd name="T34" fmla="*/ 568 w 679"/>
                <a:gd name="T35" fmla="*/ 103 h 239"/>
                <a:gd name="T36" fmla="*/ 552 w 679"/>
                <a:gd name="T37" fmla="*/ 119 h 239"/>
                <a:gd name="T38" fmla="*/ 544 w 679"/>
                <a:gd name="T39" fmla="*/ 127 h 239"/>
                <a:gd name="T40" fmla="*/ 520 w 679"/>
                <a:gd name="T41" fmla="*/ 127 h 239"/>
                <a:gd name="T42" fmla="*/ 511 w 679"/>
                <a:gd name="T43" fmla="*/ 143 h 239"/>
                <a:gd name="T44" fmla="*/ 504 w 679"/>
                <a:gd name="T45" fmla="*/ 167 h 239"/>
                <a:gd name="T46" fmla="*/ 487 w 679"/>
                <a:gd name="T47" fmla="*/ 167 h 239"/>
                <a:gd name="T48" fmla="*/ 487 w 679"/>
                <a:gd name="T49" fmla="*/ 199 h 239"/>
                <a:gd name="T50" fmla="*/ 384 w 679"/>
                <a:gd name="T51" fmla="*/ 207 h 239"/>
                <a:gd name="T52" fmla="*/ 175 w 679"/>
                <a:gd name="T53" fmla="*/ 223 h 239"/>
                <a:gd name="T54" fmla="*/ 8 w 679"/>
                <a:gd name="T55" fmla="*/ 239 h 239"/>
                <a:gd name="T56" fmla="*/ 0 w 679"/>
                <a:gd name="T57" fmla="*/ 239 h 239"/>
                <a:gd name="T58" fmla="*/ 8 w 679"/>
                <a:gd name="T59" fmla="*/ 231 h 239"/>
                <a:gd name="T60" fmla="*/ 16 w 679"/>
                <a:gd name="T61" fmla="*/ 231 h 239"/>
                <a:gd name="T62" fmla="*/ 16 w 679"/>
                <a:gd name="T63" fmla="*/ 223 h 239"/>
                <a:gd name="T64" fmla="*/ 16 w 679"/>
                <a:gd name="T65" fmla="*/ 215 h 239"/>
                <a:gd name="T66" fmla="*/ 16 w 679"/>
                <a:gd name="T67" fmla="*/ 207 h 239"/>
                <a:gd name="T68" fmla="*/ 16 w 679"/>
                <a:gd name="T69" fmla="*/ 199 h 239"/>
                <a:gd name="T70" fmla="*/ 24 w 679"/>
                <a:gd name="T71" fmla="*/ 183 h 239"/>
                <a:gd name="T72" fmla="*/ 32 w 679"/>
                <a:gd name="T73" fmla="*/ 175 h 239"/>
                <a:gd name="T74" fmla="*/ 32 w 679"/>
                <a:gd name="T75" fmla="*/ 167 h 239"/>
                <a:gd name="T76" fmla="*/ 24 w 679"/>
                <a:gd name="T77" fmla="*/ 167 h 239"/>
                <a:gd name="T78" fmla="*/ 32 w 679"/>
                <a:gd name="T79" fmla="*/ 167 h 239"/>
                <a:gd name="T80" fmla="*/ 32 w 679"/>
                <a:gd name="T81" fmla="*/ 159 h 239"/>
                <a:gd name="T82" fmla="*/ 48 w 679"/>
                <a:gd name="T83" fmla="*/ 151 h 239"/>
                <a:gd name="T84" fmla="*/ 48 w 679"/>
                <a:gd name="T85" fmla="*/ 143 h 239"/>
                <a:gd name="T86" fmla="*/ 40 w 679"/>
                <a:gd name="T87" fmla="*/ 135 h 239"/>
                <a:gd name="T88" fmla="*/ 48 w 679"/>
                <a:gd name="T89" fmla="*/ 119 h 239"/>
                <a:gd name="T90" fmla="*/ 56 w 679"/>
                <a:gd name="T91" fmla="*/ 119 h 239"/>
                <a:gd name="T92" fmla="*/ 48 w 679"/>
                <a:gd name="T93" fmla="*/ 119 h 239"/>
                <a:gd name="T94" fmla="*/ 48 w 679"/>
                <a:gd name="T95" fmla="*/ 111 h 239"/>
                <a:gd name="T96" fmla="*/ 40 w 679"/>
                <a:gd name="T97" fmla="*/ 111 h 239"/>
                <a:gd name="T98" fmla="*/ 48 w 679"/>
                <a:gd name="T99" fmla="*/ 111 h 239"/>
                <a:gd name="T100" fmla="*/ 48 w 679"/>
                <a:gd name="T101" fmla="*/ 103 h 239"/>
                <a:gd name="T102" fmla="*/ 56 w 679"/>
                <a:gd name="T103" fmla="*/ 79 h 239"/>
                <a:gd name="T104" fmla="*/ 175 w 679"/>
                <a:gd name="T105" fmla="*/ 71 h 239"/>
                <a:gd name="T106" fmla="*/ 168 w 679"/>
                <a:gd name="T107" fmla="*/ 55 h 239"/>
                <a:gd name="T108" fmla="*/ 175 w 679"/>
                <a:gd name="T109" fmla="*/ 55 h 239"/>
                <a:gd name="T110" fmla="*/ 192 w 679"/>
                <a:gd name="T111" fmla="*/ 55 h 239"/>
                <a:gd name="T112" fmla="*/ 199 w 679"/>
                <a:gd name="T113" fmla="*/ 55 h 239"/>
                <a:gd name="T114" fmla="*/ 504 w 679"/>
                <a:gd name="T115" fmla="*/ 31 h 239"/>
                <a:gd name="T116" fmla="*/ 655 w 679"/>
                <a:gd name="T117" fmla="*/ 7 h 239"/>
                <a:gd name="T118" fmla="*/ 664 w 679"/>
                <a:gd name="T119" fmla="*/ 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79" h="239">
                  <a:moveTo>
                    <a:pt x="664" y="0"/>
                  </a:moveTo>
                  <a:lnTo>
                    <a:pt x="664" y="0"/>
                  </a:lnTo>
                  <a:lnTo>
                    <a:pt x="671" y="0"/>
                  </a:lnTo>
                  <a:lnTo>
                    <a:pt x="671" y="7"/>
                  </a:lnTo>
                  <a:lnTo>
                    <a:pt x="671" y="16"/>
                  </a:lnTo>
                  <a:lnTo>
                    <a:pt x="679" y="24"/>
                  </a:lnTo>
                  <a:lnTo>
                    <a:pt x="671" y="31"/>
                  </a:lnTo>
                  <a:lnTo>
                    <a:pt x="664" y="31"/>
                  </a:lnTo>
                  <a:lnTo>
                    <a:pt x="655" y="47"/>
                  </a:lnTo>
                  <a:lnTo>
                    <a:pt x="655" y="55"/>
                  </a:lnTo>
                  <a:lnTo>
                    <a:pt x="647" y="55"/>
                  </a:lnTo>
                  <a:lnTo>
                    <a:pt x="640" y="55"/>
                  </a:lnTo>
                  <a:lnTo>
                    <a:pt x="616" y="79"/>
                  </a:lnTo>
                  <a:lnTo>
                    <a:pt x="607" y="71"/>
                  </a:lnTo>
                  <a:lnTo>
                    <a:pt x="599" y="71"/>
                  </a:lnTo>
                  <a:lnTo>
                    <a:pt x="583" y="95"/>
                  </a:lnTo>
                  <a:lnTo>
                    <a:pt x="583" y="103"/>
                  </a:lnTo>
                  <a:lnTo>
                    <a:pt x="568" y="103"/>
                  </a:lnTo>
                  <a:lnTo>
                    <a:pt x="552" y="119"/>
                  </a:lnTo>
                  <a:lnTo>
                    <a:pt x="544" y="127"/>
                  </a:lnTo>
                  <a:lnTo>
                    <a:pt x="520" y="127"/>
                  </a:lnTo>
                  <a:lnTo>
                    <a:pt x="511" y="143"/>
                  </a:lnTo>
                  <a:lnTo>
                    <a:pt x="504" y="167"/>
                  </a:lnTo>
                  <a:lnTo>
                    <a:pt x="487" y="167"/>
                  </a:lnTo>
                  <a:lnTo>
                    <a:pt x="487" y="199"/>
                  </a:lnTo>
                  <a:lnTo>
                    <a:pt x="384" y="207"/>
                  </a:lnTo>
                  <a:lnTo>
                    <a:pt x="175" y="223"/>
                  </a:lnTo>
                  <a:lnTo>
                    <a:pt x="8" y="239"/>
                  </a:lnTo>
                  <a:lnTo>
                    <a:pt x="0" y="239"/>
                  </a:lnTo>
                  <a:lnTo>
                    <a:pt x="8" y="231"/>
                  </a:lnTo>
                  <a:lnTo>
                    <a:pt x="16" y="231"/>
                  </a:lnTo>
                  <a:lnTo>
                    <a:pt x="16" y="223"/>
                  </a:lnTo>
                  <a:lnTo>
                    <a:pt x="16" y="215"/>
                  </a:lnTo>
                  <a:lnTo>
                    <a:pt x="16" y="207"/>
                  </a:lnTo>
                  <a:lnTo>
                    <a:pt x="16" y="199"/>
                  </a:lnTo>
                  <a:lnTo>
                    <a:pt x="24" y="183"/>
                  </a:lnTo>
                  <a:lnTo>
                    <a:pt x="32" y="175"/>
                  </a:lnTo>
                  <a:lnTo>
                    <a:pt x="32" y="167"/>
                  </a:lnTo>
                  <a:lnTo>
                    <a:pt x="24" y="167"/>
                  </a:lnTo>
                  <a:lnTo>
                    <a:pt x="32" y="167"/>
                  </a:lnTo>
                  <a:lnTo>
                    <a:pt x="32" y="159"/>
                  </a:lnTo>
                  <a:lnTo>
                    <a:pt x="48" y="151"/>
                  </a:lnTo>
                  <a:lnTo>
                    <a:pt x="48" y="143"/>
                  </a:lnTo>
                  <a:lnTo>
                    <a:pt x="40" y="135"/>
                  </a:lnTo>
                  <a:lnTo>
                    <a:pt x="48" y="119"/>
                  </a:lnTo>
                  <a:lnTo>
                    <a:pt x="56" y="119"/>
                  </a:lnTo>
                  <a:lnTo>
                    <a:pt x="48" y="119"/>
                  </a:lnTo>
                  <a:lnTo>
                    <a:pt x="48" y="111"/>
                  </a:lnTo>
                  <a:lnTo>
                    <a:pt x="40" y="111"/>
                  </a:lnTo>
                  <a:lnTo>
                    <a:pt x="48" y="111"/>
                  </a:lnTo>
                  <a:lnTo>
                    <a:pt x="48" y="103"/>
                  </a:lnTo>
                  <a:lnTo>
                    <a:pt x="56" y="79"/>
                  </a:lnTo>
                  <a:lnTo>
                    <a:pt x="175" y="71"/>
                  </a:lnTo>
                  <a:lnTo>
                    <a:pt x="168" y="55"/>
                  </a:lnTo>
                  <a:lnTo>
                    <a:pt x="175" y="55"/>
                  </a:lnTo>
                  <a:lnTo>
                    <a:pt x="192" y="55"/>
                  </a:lnTo>
                  <a:lnTo>
                    <a:pt x="199" y="55"/>
                  </a:lnTo>
                  <a:lnTo>
                    <a:pt x="504" y="31"/>
                  </a:lnTo>
                  <a:lnTo>
                    <a:pt x="655" y="7"/>
                  </a:lnTo>
                  <a:lnTo>
                    <a:pt x="664"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608" name="Freeform 176"/>
            <p:cNvSpPr>
              <a:spLocks/>
            </p:cNvSpPr>
            <p:nvPr/>
          </p:nvSpPr>
          <p:spPr bwMode="auto">
            <a:xfrm>
              <a:off x="3508" y="2302"/>
              <a:ext cx="679" cy="239"/>
            </a:xfrm>
            <a:custGeom>
              <a:avLst/>
              <a:gdLst>
                <a:gd name="T0" fmla="*/ 664 w 679"/>
                <a:gd name="T1" fmla="*/ 0 h 239"/>
                <a:gd name="T2" fmla="*/ 664 w 679"/>
                <a:gd name="T3" fmla="*/ 0 h 239"/>
                <a:gd name="T4" fmla="*/ 671 w 679"/>
                <a:gd name="T5" fmla="*/ 0 h 239"/>
                <a:gd name="T6" fmla="*/ 671 w 679"/>
                <a:gd name="T7" fmla="*/ 7 h 239"/>
                <a:gd name="T8" fmla="*/ 671 w 679"/>
                <a:gd name="T9" fmla="*/ 16 h 239"/>
                <a:gd name="T10" fmla="*/ 679 w 679"/>
                <a:gd name="T11" fmla="*/ 24 h 239"/>
                <a:gd name="T12" fmla="*/ 671 w 679"/>
                <a:gd name="T13" fmla="*/ 31 h 239"/>
                <a:gd name="T14" fmla="*/ 664 w 679"/>
                <a:gd name="T15" fmla="*/ 31 h 239"/>
                <a:gd name="T16" fmla="*/ 655 w 679"/>
                <a:gd name="T17" fmla="*/ 47 h 239"/>
                <a:gd name="T18" fmla="*/ 655 w 679"/>
                <a:gd name="T19" fmla="*/ 55 h 239"/>
                <a:gd name="T20" fmla="*/ 647 w 679"/>
                <a:gd name="T21" fmla="*/ 55 h 239"/>
                <a:gd name="T22" fmla="*/ 640 w 679"/>
                <a:gd name="T23" fmla="*/ 55 h 239"/>
                <a:gd name="T24" fmla="*/ 616 w 679"/>
                <a:gd name="T25" fmla="*/ 79 h 239"/>
                <a:gd name="T26" fmla="*/ 607 w 679"/>
                <a:gd name="T27" fmla="*/ 71 h 239"/>
                <a:gd name="T28" fmla="*/ 599 w 679"/>
                <a:gd name="T29" fmla="*/ 71 h 239"/>
                <a:gd name="T30" fmla="*/ 583 w 679"/>
                <a:gd name="T31" fmla="*/ 95 h 239"/>
                <a:gd name="T32" fmla="*/ 583 w 679"/>
                <a:gd name="T33" fmla="*/ 103 h 239"/>
                <a:gd name="T34" fmla="*/ 568 w 679"/>
                <a:gd name="T35" fmla="*/ 103 h 239"/>
                <a:gd name="T36" fmla="*/ 552 w 679"/>
                <a:gd name="T37" fmla="*/ 119 h 239"/>
                <a:gd name="T38" fmla="*/ 544 w 679"/>
                <a:gd name="T39" fmla="*/ 127 h 239"/>
                <a:gd name="T40" fmla="*/ 520 w 679"/>
                <a:gd name="T41" fmla="*/ 127 h 239"/>
                <a:gd name="T42" fmla="*/ 511 w 679"/>
                <a:gd name="T43" fmla="*/ 143 h 239"/>
                <a:gd name="T44" fmla="*/ 504 w 679"/>
                <a:gd name="T45" fmla="*/ 167 h 239"/>
                <a:gd name="T46" fmla="*/ 487 w 679"/>
                <a:gd name="T47" fmla="*/ 167 h 239"/>
                <a:gd name="T48" fmla="*/ 487 w 679"/>
                <a:gd name="T49" fmla="*/ 199 h 239"/>
                <a:gd name="T50" fmla="*/ 384 w 679"/>
                <a:gd name="T51" fmla="*/ 207 h 239"/>
                <a:gd name="T52" fmla="*/ 175 w 679"/>
                <a:gd name="T53" fmla="*/ 223 h 239"/>
                <a:gd name="T54" fmla="*/ 8 w 679"/>
                <a:gd name="T55" fmla="*/ 239 h 239"/>
                <a:gd name="T56" fmla="*/ 0 w 679"/>
                <a:gd name="T57" fmla="*/ 239 h 239"/>
                <a:gd name="T58" fmla="*/ 8 w 679"/>
                <a:gd name="T59" fmla="*/ 231 h 239"/>
                <a:gd name="T60" fmla="*/ 16 w 679"/>
                <a:gd name="T61" fmla="*/ 231 h 239"/>
                <a:gd name="T62" fmla="*/ 16 w 679"/>
                <a:gd name="T63" fmla="*/ 223 h 239"/>
                <a:gd name="T64" fmla="*/ 16 w 679"/>
                <a:gd name="T65" fmla="*/ 215 h 239"/>
                <a:gd name="T66" fmla="*/ 16 w 679"/>
                <a:gd name="T67" fmla="*/ 207 h 239"/>
                <a:gd name="T68" fmla="*/ 16 w 679"/>
                <a:gd name="T69" fmla="*/ 199 h 239"/>
                <a:gd name="T70" fmla="*/ 24 w 679"/>
                <a:gd name="T71" fmla="*/ 183 h 239"/>
                <a:gd name="T72" fmla="*/ 32 w 679"/>
                <a:gd name="T73" fmla="*/ 175 h 239"/>
                <a:gd name="T74" fmla="*/ 32 w 679"/>
                <a:gd name="T75" fmla="*/ 167 h 239"/>
                <a:gd name="T76" fmla="*/ 24 w 679"/>
                <a:gd name="T77" fmla="*/ 167 h 239"/>
                <a:gd name="T78" fmla="*/ 32 w 679"/>
                <a:gd name="T79" fmla="*/ 167 h 239"/>
                <a:gd name="T80" fmla="*/ 32 w 679"/>
                <a:gd name="T81" fmla="*/ 159 h 239"/>
                <a:gd name="T82" fmla="*/ 48 w 679"/>
                <a:gd name="T83" fmla="*/ 151 h 239"/>
                <a:gd name="T84" fmla="*/ 48 w 679"/>
                <a:gd name="T85" fmla="*/ 143 h 239"/>
                <a:gd name="T86" fmla="*/ 40 w 679"/>
                <a:gd name="T87" fmla="*/ 135 h 239"/>
                <a:gd name="T88" fmla="*/ 48 w 679"/>
                <a:gd name="T89" fmla="*/ 119 h 239"/>
                <a:gd name="T90" fmla="*/ 56 w 679"/>
                <a:gd name="T91" fmla="*/ 119 h 239"/>
                <a:gd name="T92" fmla="*/ 48 w 679"/>
                <a:gd name="T93" fmla="*/ 119 h 239"/>
                <a:gd name="T94" fmla="*/ 48 w 679"/>
                <a:gd name="T95" fmla="*/ 111 h 239"/>
                <a:gd name="T96" fmla="*/ 40 w 679"/>
                <a:gd name="T97" fmla="*/ 111 h 239"/>
                <a:gd name="T98" fmla="*/ 48 w 679"/>
                <a:gd name="T99" fmla="*/ 111 h 239"/>
                <a:gd name="T100" fmla="*/ 48 w 679"/>
                <a:gd name="T101" fmla="*/ 103 h 239"/>
                <a:gd name="T102" fmla="*/ 56 w 679"/>
                <a:gd name="T103" fmla="*/ 79 h 239"/>
                <a:gd name="T104" fmla="*/ 175 w 679"/>
                <a:gd name="T105" fmla="*/ 71 h 239"/>
                <a:gd name="T106" fmla="*/ 168 w 679"/>
                <a:gd name="T107" fmla="*/ 55 h 239"/>
                <a:gd name="T108" fmla="*/ 175 w 679"/>
                <a:gd name="T109" fmla="*/ 55 h 239"/>
                <a:gd name="T110" fmla="*/ 192 w 679"/>
                <a:gd name="T111" fmla="*/ 55 h 239"/>
                <a:gd name="T112" fmla="*/ 199 w 679"/>
                <a:gd name="T113" fmla="*/ 55 h 239"/>
                <a:gd name="T114" fmla="*/ 504 w 679"/>
                <a:gd name="T115" fmla="*/ 31 h 239"/>
                <a:gd name="T116" fmla="*/ 655 w 679"/>
                <a:gd name="T117" fmla="*/ 7 h 239"/>
                <a:gd name="T118" fmla="*/ 664 w 679"/>
                <a:gd name="T119" fmla="*/ 0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79" h="239">
                  <a:moveTo>
                    <a:pt x="664" y="0"/>
                  </a:moveTo>
                  <a:lnTo>
                    <a:pt x="664" y="0"/>
                  </a:lnTo>
                  <a:lnTo>
                    <a:pt x="671" y="0"/>
                  </a:lnTo>
                  <a:lnTo>
                    <a:pt x="671" y="7"/>
                  </a:lnTo>
                  <a:lnTo>
                    <a:pt x="671" y="16"/>
                  </a:lnTo>
                  <a:lnTo>
                    <a:pt x="679" y="24"/>
                  </a:lnTo>
                  <a:lnTo>
                    <a:pt x="671" y="31"/>
                  </a:lnTo>
                  <a:lnTo>
                    <a:pt x="664" y="31"/>
                  </a:lnTo>
                  <a:lnTo>
                    <a:pt x="655" y="47"/>
                  </a:lnTo>
                  <a:lnTo>
                    <a:pt x="655" y="55"/>
                  </a:lnTo>
                  <a:lnTo>
                    <a:pt x="647" y="55"/>
                  </a:lnTo>
                  <a:lnTo>
                    <a:pt x="640" y="55"/>
                  </a:lnTo>
                  <a:lnTo>
                    <a:pt x="616" y="79"/>
                  </a:lnTo>
                  <a:lnTo>
                    <a:pt x="607" y="71"/>
                  </a:lnTo>
                  <a:lnTo>
                    <a:pt x="599" y="71"/>
                  </a:lnTo>
                  <a:lnTo>
                    <a:pt x="583" y="95"/>
                  </a:lnTo>
                  <a:lnTo>
                    <a:pt x="583" y="103"/>
                  </a:lnTo>
                  <a:lnTo>
                    <a:pt x="568" y="103"/>
                  </a:lnTo>
                  <a:lnTo>
                    <a:pt x="552" y="119"/>
                  </a:lnTo>
                  <a:lnTo>
                    <a:pt x="544" y="127"/>
                  </a:lnTo>
                  <a:lnTo>
                    <a:pt x="520" y="127"/>
                  </a:lnTo>
                  <a:lnTo>
                    <a:pt x="511" y="143"/>
                  </a:lnTo>
                  <a:lnTo>
                    <a:pt x="504" y="167"/>
                  </a:lnTo>
                  <a:lnTo>
                    <a:pt x="487" y="167"/>
                  </a:lnTo>
                  <a:lnTo>
                    <a:pt x="487" y="199"/>
                  </a:lnTo>
                  <a:lnTo>
                    <a:pt x="384" y="207"/>
                  </a:lnTo>
                  <a:lnTo>
                    <a:pt x="175" y="223"/>
                  </a:lnTo>
                  <a:lnTo>
                    <a:pt x="8" y="239"/>
                  </a:lnTo>
                  <a:lnTo>
                    <a:pt x="0" y="239"/>
                  </a:lnTo>
                  <a:lnTo>
                    <a:pt x="8" y="231"/>
                  </a:lnTo>
                  <a:lnTo>
                    <a:pt x="16" y="231"/>
                  </a:lnTo>
                  <a:lnTo>
                    <a:pt x="16" y="223"/>
                  </a:lnTo>
                  <a:lnTo>
                    <a:pt x="16" y="215"/>
                  </a:lnTo>
                  <a:lnTo>
                    <a:pt x="16" y="207"/>
                  </a:lnTo>
                  <a:lnTo>
                    <a:pt x="16" y="199"/>
                  </a:lnTo>
                  <a:lnTo>
                    <a:pt x="24" y="183"/>
                  </a:lnTo>
                  <a:lnTo>
                    <a:pt x="32" y="175"/>
                  </a:lnTo>
                  <a:lnTo>
                    <a:pt x="32" y="167"/>
                  </a:lnTo>
                  <a:lnTo>
                    <a:pt x="24" y="167"/>
                  </a:lnTo>
                  <a:lnTo>
                    <a:pt x="32" y="167"/>
                  </a:lnTo>
                  <a:lnTo>
                    <a:pt x="32" y="159"/>
                  </a:lnTo>
                  <a:lnTo>
                    <a:pt x="48" y="151"/>
                  </a:lnTo>
                  <a:lnTo>
                    <a:pt x="48" y="143"/>
                  </a:lnTo>
                  <a:lnTo>
                    <a:pt x="40" y="135"/>
                  </a:lnTo>
                  <a:lnTo>
                    <a:pt x="48" y="119"/>
                  </a:lnTo>
                  <a:lnTo>
                    <a:pt x="56" y="119"/>
                  </a:lnTo>
                  <a:lnTo>
                    <a:pt x="48" y="119"/>
                  </a:lnTo>
                  <a:lnTo>
                    <a:pt x="48" y="111"/>
                  </a:lnTo>
                  <a:lnTo>
                    <a:pt x="40" y="111"/>
                  </a:lnTo>
                  <a:lnTo>
                    <a:pt x="48" y="111"/>
                  </a:lnTo>
                  <a:lnTo>
                    <a:pt x="48" y="103"/>
                  </a:lnTo>
                  <a:lnTo>
                    <a:pt x="56" y="79"/>
                  </a:lnTo>
                  <a:lnTo>
                    <a:pt x="175" y="71"/>
                  </a:lnTo>
                  <a:lnTo>
                    <a:pt x="168" y="55"/>
                  </a:lnTo>
                  <a:lnTo>
                    <a:pt x="175" y="55"/>
                  </a:lnTo>
                  <a:lnTo>
                    <a:pt x="192" y="55"/>
                  </a:lnTo>
                  <a:lnTo>
                    <a:pt x="199" y="55"/>
                  </a:lnTo>
                  <a:lnTo>
                    <a:pt x="504" y="31"/>
                  </a:lnTo>
                  <a:lnTo>
                    <a:pt x="655" y="7"/>
                  </a:lnTo>
                  <a:lnTo>
                    <a:pt x="664" y="0"/>
                  </a:lnTo>
                  <a:close/>
                </a:path>
              </a:pathLst>
            </a:custGeom>
            <a:grpFill/>
            <a:ln w="9525" cap="rnd">
              <a:solidFill>
                <a:srgbClr val="000000"/>
              </a:solidFill>
              <a:prstDash val="solid"/>
              <a:round/>
              <a:headEnd/>
              <a:tailEnd/>
            </a:ln>
          </p:spPr>
          <p:txBody>
            <a:bodyPr/>
            <a:lstStyle/>
            <a:p>
              <a:pPr fontAlgn="base">
                <a:spcBef>
                  <a:spcPct val="0"/>
                </a:spcBef>
                <a:spcAft>
                  <a:spcPct val="0"/>
                </a:spcAft>
              </a:pPr>
              <a:endParaRPr lang="en-US" dirty="0">
                <a:solidFill>
                  <a:srgbClr val="000000"/>
                </a:solidFill>
              </a:endParaRPr>
            </a:p>
          </p:txBody>
        </p:sp>
      </p:grpSp>
      <p:grpSp>
        <p:nvGrpSpPr>
          <p:cNvPr id="402624" name="Group 180"/>
          <p:cNvGrpSpPr>
            <a:grpSpLocks/>
          </p:cNvGrpSpPr>
          <p:nvPr/>
        </p:nvGrpSpPr>
        <p:grpSpPr bwMode="auto">
          <a:xfrm>
            <a:off x="5416550" y="3905538"/>
            <a:ext cx="457200" cy="785812"/>
            <a:chOff x="3412" y="2525"/>
            <a:chExt cx="288" cy="495"/>
          </a:xfrm>
          <a:solidFill>
            <a:schemeClr val="bg1"/>
          </a:solidFill>
        </p:grpSpPr>
        <p:sp>
          <p:nvSpPr>
            <p:cNvPr id="402610" name="Freeform 178"/>
            <p:cNvSpPr>
              <a:spLocks/>
            </p:cNvSpPr>
            <p:nvPr/>
          </p:nvSpPr>
          <p:spPr bwMode="auto">
            <a:xfrm>
              <a:off x="3412" y="2525"/>
              <a:ext cx="288" cy="495"/>
            </a:xfrm>
            <a:custGeom>
              <a:avLst/>
              <a:gdLst>
                <a:gd name="T0" fmla="*/ 208 w 288"/>
                <a:gd name="T1" fmla="*/ 487 h 495"/>
                <a:gd name="T2" fmla="*/ 216 w 288"/>
                <a:gd name="T3" fmla="*/ 487 h 495"/>
                <a:gd name="T4" fmla="*/ 247 w 288"/>
                <a:gd name="T5" fmla="*/ 479 h 495"/>
                <a:gd name="T6" fmla="*/ 240 w 288"/>
                <a:gd name="T7" fmla="*/ 471 h 495"/>
                <a:gd name="T8" fmla="*/ 256 w 288"/>
                <a:gd name="T9" fmla="*/ 471 h 495"/>
                <a:gd name="T10" fmla="*/ 264 w 288"/>
                <a:gd name="T11" fmla="*/ 479 h 495"/>
                <a:gd name="T12" fmla="*/ 280 w 288"/>
                <a:gd name="T13" fmla="*/ 479 h 495"/>
                <a:gd name="T14" fmla="*/ 288 w 288"/>
                <a:gd name="T15" fmla="*/ 471 h 495"/>
                <a:gd name="T16" fmla="*/ 271 w 288"/>
                <a:gd name="T17" fmla="*/ 0 h 495"/>
                <a:gd name="T18" fmla="*/ 104 w 288"/>
                <a:gd name="T19" fmla="*/ 24 h 495"/>
                <a:gd name="T20" fmla="*/ 88 w 288"/>
                <a:gd name="T21" fmla="*/ 40 h 495"/>
                <a:gd name="T22" fmla="*/ 80 w 288"/>
                <a:gd name="T23" fmla="*/ 72 h 495"/>
                <a:gd name="T24" fmla="*/ 56 w 288"/>
                <a:gd name="T25" fmla="*/ 96 h 495"/>
                <a:gd name="T26" fmla="*/ 48 w 288"/>
                <a:gd name="T27" fmla="*/ 112 h 495"/>
                <a:gd name="T28" fmla="*/ 40 w 288"/>
                <a:gd name="T29" fmla="*/ 120 h 495"/>
                <a:gd name="T30" fmla="*/ 40 w 288"/>
                <a:gd name="T31" fmla="*/ 136 h 495"/>
                <a:gd name="T32" fmla="*/ 32 w 288"/>
                <a:gd name="T33" fmla="*/ 144 h 495"/>
                <a:gd name="T34" fmla="*/ 32 w 288"/>
                <a:gd name="T35" fmla="*/ 152 h 495"/>
                <a:gd name="T36" fmla="*/ 24 w 288"/>
                <a:gd name="T37" fmla="*/ 168 h 495"/>
                <a:gd name="T38" fmla="*/ 32 w 288"/>
                <a:gd name="T39" fmla="*/ 184 h 495"/>
                <a:gd name="T40" fmla="*/ 40 w 288"/>
                <a:gd name="T41" fmla="*/ 208 h 495"/>
                <a:gd name="T42" fmla="*/ 32 w 288"/>
                <a:gd name="T43" fmla="*/ 231 h 495"/>
                <a:gd name="T44" fmla="*/ 40 w 288"/>
                <a:gd name="T45" fmla="*/ 239 h 495"/>
                <a:gd name="T46" fmla="*/ 48 w 288"/>
                <a:gd name="T47" fmla="*/ 248 h 495"/>
                <a:gd name="T48" fmla="*/ 40 w 288"/>
                <a:gd name="T49" fmla="*/ 263 h 495"/>
                <a:gd name="T50" fmla="*/ 48 w 288"/>
                <a:gd name="T51" fmla="*/ 272 h 495"/>
                <a:gd name="T52" fmla="*/ 48 w 288"/>
                <a:gd name="T53" fmla="*/ 287 h 495"/>
                <a:gd name="T54" fmla="*/ 56 w 288"/>
                <a:gd name="T55" fmla="*/ 295 h 495"/>
                <a:gd name="T56" fmla="*/ 48 w 288"/>
                <a:gd name="T57" fmla="*/ 303 h 495"/>
                <a:gd name="T58" fmla="*/ 40 w 288"/>
                <a:gd name="T59" fmla="*/ 311 h 495"/>
                <a:gd name="T60" fmla="*/ 40 w 288"/>
                <a:gd name="T61" fmla="*/ 319 h 495"/>
                <a:gd name="T62" fmla="*/ 40 w 288"/>
                <a:gd name="T63" fmla="*/ 343 h 495"/>
                <a:gd name="T64" fmla="*/ 24 w 288"/>
                <a:gd name="T65" fmla="*/ 359 h 495"/>
                <a:gd name="T66" fmla="*/ 24 w 288"/>
                <a:gd name="T67" fmla="*/ 367 h 495"/>
                <a:gd name="T68" fmla="*/ 16 w 288"/>
                <a:gd name="T69" fmla="*/ 383 h 495"/>
                <a:gd name="T70" fmla="*/ 16 w 288"/>
                <a:gd name="T71" fmla="*/ 391 h 495"/>
                <a:gd name="T72" fmla="*/ 0 w 288"/>
                <a:gd name="T73" fmla="*/ 407 h 495"/>
                <a:gd name="T74" fmla="*/ 8 w 288"/>
                <a:gd name="T75" fmla="*/ 415 h 495"/>
                <a:gd name="T76" fmla="*/ 8 w 288"/>
                <a:gd name="T77" fmla="*/ 431 h 495"/>
                <a:gd name="T78" fmla="*/ 168 w 288"/>
                <a:gd name="T79" fmla="*/ 439 h 495"/>
                <a:gd name="T80" fmla="*/ 160 w 288"/>
                <a:gd name="T81" fmla="*/ 463 h 495"/>
                <a:gd name="T82" fmla="*/ 184 w 288"/>
                <a:gd name="T83" fmla="*/ 487 h 495"/>
                <a:gd name="T84" fmla="*/ 199 w 288"/>
                <a:gd name="T85" fmla="*/ 495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88" h="495">
                  <a:moveTo>
                    <a:pt x="208" y="487"/>
                  </a:moveTo>
                  <a:lnTo>
                    <a:pt x="208" y="487"/>
                  </a:lnTo>
                  <a:lnTo>
                    <a:pt x="208" y="479"/>
                  </a:lnTo>
                  <a:lnTo>
                    <a:pt x="216" y="487"/>
                  </a:lnTo>
                  <a:lnTo>
                    <a:pt x="240" y="479"/>
                  </a:lnTo>
                  <a:lnTo>
                    <a:pt x="247" y="479"/>
                  </a:lnTo>
                  <a:lnTo>
                    <a:pt x="247" y="471"/>
                  </a:lnTo>
                  <a:lnTo>
                    <a:pt x="240" y="471"/>
                  </a:lnTo>
                  <a:lnTo>
                    <a:pt x="247" y="471"/>
                  </a:lnTo>
                  <a:lnTo>
                    <a:pt x="256" y="471"/>
                  </a:lnTo>
                  <a:lnTo>
                    <a:pt x="256" y="479"/>
                  </a:lnTo>
                  <a:lnTo>
                    <a:pt x="264" y="479"/>
                  </a:lnTo>
                  <a:lnTo>
                    <a:pt x="271" y="471"/>
                  </a:lnTo>
                  <a:lnTo>
                    <a:pt x="280" y="479"/>
                  </a:lnTo>
                  <a:lnTo>
                    <a:pt x="288" y="479"/>
                  </a:lnTo>
                  <a:lnTo>
                    <a:pt x="288" y="471"/>
                  </a:lnTo>
                  <a:lnTo>
                    <a:pt x="271" y="319"/>
                  </a:lnTo>
                  <a:lnTo>
                    <a:pt x="271" y="0"/>
                  </a:lnTo>
                  <a:lnTo>
                    <a:pt x="104" y="16"/>
                  </a:lnTo>
                  <a:lnTo>
                    <a:pt x="104" y="24"/>
                  </a:lnTo>
                  <a:lnTo>
                    <a:pt x="96" y="32"/>
                  </a:lnTo>
                  <a:lnTo>
                    <a:pt x="88" y="40"/>
                  </a:lnTo>
                  <a:lnTo>
                    <a:pt x="80" y="48"/>
                  </a:lnTo>
                  <a:lnTo>
                    <a:pt x="80" y="72"/>
                  </a:lnTo>
                  <a:lnTo>
                    <a:pt x="72" y="80"/>
                  </a:lnTo>
                  <a:lnTo>
                    <a:pt x="56" y="96"/>
                  </a:lnTo>
                  <a:lnTo>
                    <a:pt x="56" y="104"/>
                  </a:lnTo>
                  <a:lnTo>
                    <a:pt x="48" y="112"/>
                  </a:lnTo>
                  <a:lnTo>
                    <a:pt x="48" y="120"/>
                  </a:lnTo>
                  <a:lnTo>
                    <a:pt x="40" y="120"/>
                  </a:lnTo>
                  <a:lnTo>
                    <a:pt x="40" y="128"/>
                  </a:lnTo>
                  <a:lnTo>
                    <a:pt x="40" y="136"/>
                  </a:lnTo>
                  <a:lnTo>
                    <a:pt x="40" y="144"/>
                  </a:lnTo>
                  <a:lnTo>
                    <a:pt x="32" y="144"/>
                  </a:lnTo>
                  <a:lnTo>
                    <a:pt x="40" y="152"/>
                  </a:lnTo>
                  <a:lnTo>
                    <a:pt x="32" y="152"/>
                  </a:lnTo>
                  <a:lnTo>
                    <a:pt x="32" y="160"/>
                  </a:lnTo>
                  <a:lnTo>
                    <a:pt x="24" y="168"/>
                  </a:lnTo>
                  <a:lnTo>
                    <a:pt x="32" y="176"/>
                  </a:lnTo>
                  <a:lnTo>
                    <a:pt x="32" y="184"/>
                  </a:lnTo>
                  <a:lnTo>
                    <a:pt x="40" y="200"/>
                  </a:lnTo>
                  <a:lnTo>
                    <a:pt x="40" y="208"/>
                  </a:lnTo>
                  <a:lnTo>
                    <a:pt x="32" y="224"/>
                  </a:lnTo>
                  <a:lnTo>
                    <a:pt x="32" y="231"/>
                  </a:lnTo>
                  <a:lnTo>
                    <a:pt x="40" y="231"/>
                  </a:lnTo>
                  <a:lnTo>
                    <a:pt x="40" y="239"/>
                  </a:lnTo>
                  <a:lnTo>
                    <a:pt x="40" y="248"/>
                  </a:lnTo>
                  <a:lnTo>
                    <a:pt x="48" y="248"/>
                  </a:lnTo>
                  <a:lnTo>
                    <a:pt x="40" y="255"/>
                  </a:lnTo>
                  <a:lnTo>
                    <a:pt x="40" y="263"/>
                  </a:lnTo>
                  <a:lnTo>
                    <a:pt x="48" y="263"/>
                  </a:lnTo>
                  <a:lnTo>
                    <a:pt x="48" y="272"/>
                  </a:lnTo>
                  <a:lnTo>
                    <a:pt x="48" y="279"/>
                  </a:lnTo>
                  <a:lnTo>
                    <a:pt x="48" y="287"/>
                  </a:lnTo>
                  <a:lnTo>
                    <a:pt x="56" y="287"/>
                  </a:lnTo>
                  <a:lnTo>
                    <a:pt x="56" y="295"/>
                  </a:lnTo>
                  <a:lnTo>
                    <a:pt x="56" y="303"/>
                  </a:lnTo>
                  <a:lnTo>
                    <a:pt x="48" y="303"/>
                  </a:lnTo>
                  <a:lnTo>
                    <a:pt x="40" y="303"/>
                  </a:lnTo>
                  <a:lnTo>
                    <a:pt x="40" y="311"/>
                  </a:lnTo>
                  <a:lnTo>
                    <a:pt x="48" y="311"/>
                  </a:lnTo>
                  <a:lnTo>
                    <a:pt x="40" y="319"/>
                  </a:lnTo>
                  <a:lnTo>
                    <a:pt x="40" y="327"/>
                  </a:lnTo>
                  <a:lnTo>
                    <a:pt x="40" y="343"/>
                  </a:lnTo>
                  <a:lnTo>
                    <a:pt x="32" y="335"/>
                  </a:lnTo>
                  <a:lnTo>
                    <a:pt x="24" y="359"/>
                  </a:lnTo>
                  <a:lnTo>
                    <a:pt x="16" y="367"/>
                  </a:lnTo>
                  <a:lnTo>
                    <a:pt x="24" y="367"/>
                  </a:lnTo>
                  <a:lnTo>
                    <a:pt x="16" y="375"/>
                  </a:lnTo>
                  <a:lnTo>
                    <a:pt x="16" y="383"/>
                  </a:lnTo>
                  <a:lnTo>
                    <a:pt x="8" y="391"/>
                  </a:lnTo>
                  <a:lnTo>
                    <a:pt x="16" y="391"/>
                  </a:lnTo>
                  <a:lnTo>
                    <a:pt x="16" y="399"/>
                  </a:lnTo>
                  <a:lnTo>
                    <a:pt x="0" y="407"/>
                  </a:lnTo>
                  <a:lnTo>
                    <a:pt x="0" y="415"/>
                  </a:lnTo>
                  <a:lnTo>
                    <a:pt x="8" y="415"/>
                  </a:lnTo>
                  <a:lnTo>
                    <a:pt x="8" y="423"/>
                  </a:lnTo>
                  <a:lnTo>
                    <a:pt x="8" y="431"/>
                  </a:lnTo>
                  <a:lnTo>
                    <a:pt x="168" y="415"/>
                  </a:lnTo>
                  <a:lnTo>
                    <a:pt x="168" y="439"/>
                  </a:lnTo>
                  <a:lnTo>
                    <a:pt x="160" y="447"/>
                  </a:lnTo>
                  <a:lnTo>
                    <a:pt x="160" y="463"/>
                  </a:lnTo>
                  <a:lnTo>
                    <a:pt x="168" y="463"/>
                  </a:lnTo>
                  <a:lnTo>
                    <a:pt x="184" y="487"/>
                  </a:lnTo>
                  <a:lnTo>
                    <a:pt x="184" y="495"/>
                  </a:lnTo>
                  <a:lnTo>
                    <a:pt x="199" y="495"/>
                  </a:lnTo>
                  <a:lnTo>
                    <a:pt x="208" y="487"/>
                  </a:lnTo>
                  <a:close/>
                </a:path>
              </a:pathLst>
            </a:custGeom>
            <a:grpFill/>
            <a:ln w="9525">
              <a:solidFill>
                <a:schemeClr val="tx1"/>
              </a:solidFill>
              <a:round/>
              <a:headEnd/>
              <a:tailEnd/>
            </a:ln>
          </p:spPr>
          <p:txBody>
            <a:bodyPr/>
            <a:lstStyle/>
            <a:p>
              <a:pPr fontAlgn="base">
                <a:spcBef>
                  <a:spcPct val="0"/>
                </a:spcBef>
                <a:spcAft>
                  <a:spcPct val="0"/>
                </a:spcAft>
              </a:pPr>
              <a:endParaRPr lang="en-US" dirty="0">
                <a:solidFill>
                  <a:srgbClr val="000000"/>
                </a:solidFill>
              </a:endParaRPr>
            </a:p>
          </p:txBody>
        </p:sp>
        <p:sp>
          <p:nvSpPr>
            <p:cNvPr id="402611" name="Freeform 179"/>
            <p:cNvSpPr>
              <a:spLocks/>
            </p:cNvSpPr>
            <p:nvPr/>
          </p:nvSpPr>
          <p:spPr bwMode="auto">
            <a:xfrm>
              <a:off x="3412" y="2525"/>
              <a:ext cx="288" cy="495"/>
            </a:xfrm>
            <a:custGeom>
              <a:avLst/>
              <a:gdLst>
                <a:gd name="T0" fmla="*/ 208 w 288"/>
                <a:gd name="T1" fmla="*/ 487 h 495"/>
                <a:gd name="T2" fmla="*/ 216 w 288"/>
                <a:gd name="T3" fmla="*/ 487 h 495"/>
                <a:gd name="T4" fmla="*/ 247 w 288"/>
                <a:gd name="T5" fmla="*/ 479 h 495"/>
                <a:gd name="T6" fmla="*/ 240 w 288"/>
                <a:gd name="T7" fmla="*/ 471 h 495"/>
                <a:gd name="T8" fmla="*/ 256 w 288"/>
                <a:gd name="T9" fmla="*/ 471 h 495"/>
                <a:gd name="T10" fmla="*/ 264 w 288"/>
                <a:gd name="T11" fmla="*/ 479 h 495"/>
                <a:gd name="T12" fmla="*/ 280 w 288"/>
                <a:gd name="T13" fmla="*/ 479 h 495"/>
                <a:gd name="T14" fmla="*/ 288 w 288"/>
                <a:gd name="T15" fmla="*/ 471 h 495"/>
                <a:gd name="T16" fmla="*/ 271 w 288"/>
                <a:gd name="T17" fmla="*/ 0 h 495"/>
                <a:gd name="T18" fmla="*/ 104 w 288"/>
                <a:gd name="T19" fmla="*/ 24 h 495"/>
                <a:gd name="T20" fmla="*/ 88 w 288"/>
                <a:gd name="T21" fmla="*/ 40 h 495"/>
                <a:gd name="T22" fmla="*/ 80 w 288"/>
                <a:gd name="T23" fmla="*/ 72 h 495"/>
                <a:gd name="T24" fmla="*/ 56 w 288"/>
                <a:gd name="T25" fmla="*/ 96 h 495"/>
                <a:gd name="T26" fmla="*/ 48 w 288"/>
                <a:gd name="T27" fmla="*/ 112 h 495"/>
                <a:gd name="T28" fmla="*/ 40 w 288"/>
                <a:gd name="T29" fmla="*/ 120 h 495"/>
                <a:gd name="T30" fmla="*/ 40 w 288"/>
                <a:gd name="T31" fmla="*/ 136 h 495"/>
                <a:gd name="T32" fmla="*/ 32 w 288"/>
                <a:gd name="T33" fmla="*/ 144 h 495"/>
                <a:gd name="T34" fmla="*/ 32 w 288"/>
                <a:gd name="T35" fmla="*/ 152 h 495"/>
                <a:gd name="T36" fmla="*/ 24 w 288"/>
                <a:gd name="T37" fmla="*/ 168 h 495"/>
                <a:gd name="T38" fmla="*/ 32 w 288"/>
                <a:gd name="T39" fmla="*/ 184 h 495"/>
                <a:gd name="T40" fmla="*/ 40 w 288"/>
                <a:gd name="T41" fmla="*/ 208 h 495"/>
                <a:gd name="T42" fmla="*/ 32 w 288"/>
                <a:gd name="T43" fmla="*/ 231 h 495"/>
                <a:gd name="T44" fmla="*/ 40 w 288"/>
                <a:gd name="T45" fmla="*/ 239 h 495"/>
                <a:gd name="T46" fmla="*/ 48 w 288"/>
                <a:gd name="T47" fmla="*/ 248 h 495"/>
                <a:gd name="T48" fmla="*/ 40 w 288"/>
                <a:gd name="T49" fmla="*/ 263 h 495"/>
                <a:gd name="T50" fmla="*/ 48 w 288"/>
                <a:gd name="T51" fmla="*/ 272 h 495"/>
                <a:gd name="T52" fmla="*/ 48 w 288"/>
                <a:gd name="T53" fmla="*/ 287 h 495"/>
                <a:gd name="T54" fmla="*/ 56 w 288"/>
                <a:gd name="T55" fmla="*/ 295 h 495"/>
                <a:gd name="T56" fmla="*/ 48 w 288"/>
                <a:gd name="T57" fmla="*/ 303 h 495"/>
                <a:gd name="T58" fmla="*/ 40 w 288"/>
                <a:gd name="T59" fmla="*/ 311 h 495"/>
                <a:gd name="T60" fmla="*/ 40 w 288"/>
                <a:gd name="T61" fmla="*/ 319 h 495"/>
                <a:gd name="T62" fmla="*/ 40 w 288"/>
                <a:gd name="T63" fmla="*/ 343 h 495"/>
                <a:gd name="T64" fmla="*/ 24 w 288"/>
                <a:gd name="T65" fmla="*/ 359 h 495"/>
                <a:gd name="T66" fmla="*/ 24 w 288"/>
                <a:gd name="T67" fmla="*/ 367 h 495"/>
                <a:gd name="T68" fmla="*/ 16 w 288"/>
                <a:gd name="T69" fmla="*/ 383 h 495"/>
                <a:gd name="T70" fmla="*/ 16 w 288"/>
                <a:gd name="T71" fmla="*/ 391 h 495"/>
                <a:gd name="T72" fmla="*/ 0 w 288"/>
                <a:gd name="T73" fmla="*/ 407 h 495"/>
                <a:gd name="T74" fmla="*/ 8 w 288"/>
                <a:gd name="T75" fmla="*/ 415 h 495"/>
                <a:gd name="T76" fmla="*/ 8 w 288"/>
                <a:gd name="T77" fmla="*/ 431 h 495"/>
                <a:gd name="T78" fmla="*/ 168 w 288"/>
                <a:gd name="T79" fmla="*/ 439 h 495"/>
                <a:gd name="T80" fmla="*/ 160 w 288"/>
                <a:gd name="T81" fmla="*/ 463 h 495"/>
                <a:gd name="T82" fmla="*/ 184 w 288"/>
                <a:gd name="T83" fmla="*/ 487 h 495"/>
                <a:gd name="T84" fmla="*/ 199 w 288"/>
                <a:gd name="T85" fmla="*/ 495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88" h="495">
                  <a:moveTo>
                    <a:pt x="208" y="487"/>
                  </a:moveTo>
                  <a:lnTo>
                    <a:pt x="208" y="487"/>
                  </a:lnTo>
                  <a:lnTo>
                    <a:pt x="208" y="479"/>
                  </a:lnTo>
                  <a:lnTo>
                    <a:pt x="216" y="487"/>
                  </a:lnTo>
                  <a:lnTo>
                    <a:pt x="240" y="479"/>
                  </a:lnTo>
                  <a:lnTo>
                    <a:pt x="247" y="479"/>
                  </a:lnTo>
                  <a:lnTo>
                    <a:pt x="247" y="471"/>
                  </a:lnTo>
                  <a:lnTo>
                    <a:pt x="240" y="471"/>
                  </a:lnTo>
                  <a:lnTo>
                    <a:pt x="247" y="471"/>
                  </a:lnTo>
                  <a:lnTo>
                    <a:pt x="256" y="471"/>
                  </a:lnTo>
                  <a:lnTo>
                    <a:pt x="256" y="479"/>
                  </a:lnTo>
                  <a:lnTo>
                    <a:pt x="264" y="479"/>
                  </a:lnTo>
                  <a:lnTo>
                    <a:pt x="271" y="471"/>
                  </a:lnTo>
                  <a:lnTo>
                    <a:pt x="280" y="479"/>
                  </a:lnTo>
                  <a:lnTo>
                    <a:pt x="288" y="479"/>
                  </a:lnTo>
                  <a:lnTo>
                    <a:pt x="288" y="471"/>
                  </a:lnTo>
                  <a:lnTo>
                    <a:pt x="271" y="319"/>
                  </a:lnTo>
                  <a:lnTo>
                    <a:pt x="271" y="0"/>
                  </a:lnTo>
                  <a:lnTo>
                    <a:pt x="104" y="16"/>
                  </a:lnTo>
                  <a:lnTo>
                    <a:pt x="104" y="24"/>
                  </a:lnTo>
                  <a:lnTo>
                    <a:pt x="96" y="32"/>
                  </a:lnTo>
                  <a:lnTo>
                    <a:pt x="88" y="40"/>
                  </a:lnTo>
                  <a:lnTo>
                    <a:pt x="80" y="48"/>
                  </a:lnTo>
                  <a:lnTo>
                    <a:pt x="80" y="72"/>
                  </a:lnTo>
                  <a:lnTo>
                    <a:pt x="72" y="80"/>
                  </a:lnTo>
                  <a:lnTo>
                    <a:pt x="56" y="96"/>
                  </a:lnTo>
                  <a:lnTo>
                    <a:pt x="56" y="104"/>
                  </a:lnTo>
                  <a:lnTo>
                    <a:pt x="48" y="112"/>
                  </a:lnTo>
                  <a:lnTo>
                    <a:pt x="48" y="120"/>
                  </a:lnTo>
                  <a:lnTo>
                    <a:pt x="40" y="120"/>
                  </a:lnTo>
                  <a:lnTo>
                    <a:pt x="40" y="128"/>
                  </a:lnTo>
                  <a:lnTo>
                    <a:pt x="40" y="136"/>
                  </a:lnTo>
                  <a:lnTo>
                    <a:pt x="40" y="144"/>
                  </a:lnTo>
                  <a:lnTo>
                    <a:pt x="32" y="144"/>
                  </a:lnTo>
                  <a:lnTo>
                    <a:pt x="40" y="152"/>
                  </a:lnTo>
                  <a:lnTo>
                    <a:pt x="32" y="152"/>
                  </a:lnTo>
                  <a:lnTo>
                    <a:pt x="32" y="160"/>
                  </a:lnTo>
                  <a:lnTo>
                    <a:pt x="24" y="168"/>
                  </a:lnTo>
                  <a:lnTo>
                    <a:pt x="32" y="176"/>
                  </a:lnTo>
                  <a:lnTo>
                    <a:pt x="32" y="184"/>
                  </a:lnTo>
                  <a:lnTo>
                    <a:pt x="40" y="200"/>
                  </a:lnTo>
                  <a:lnTo>
                    <a:pt x="40" y="208"/>
                  </a:lnTo>
                  <a:lnTo>
                    <a:pt x="32" y="224"/>
                  </a:lnTo>
                  <a:lnTo>
                    <a:pt x="32" y="231"/>
                  </a:lnTo>
                  <a:lnTo>
                    <a:pt x="40" y="231"/>
                  </a:lnTo>
                  <a:lnTo>
                    <a:pt x="40" y="239"/>
                  </a:lnTo>
                  <a:lnTo>
                    <a:pt x="40" y="248"/>
                  </a:lnTo>
                  <a:lnTo>
                    <a:pt x="48" y="248"/>
                  </a:lnTo>
                  <a:lnTo>
                    <a:pt x="40" y="255"/>
                  </a:lnTo>
                  <a:lnTo>
                    <a:pt x="40" y="263"/>
                  </a:lnTo>
                  <a:lnTo>
                    <a:pt x="48" y="263"/>
                  </a:lnTo>
                  <a:lnTo>
                    <a:pt x="48" y="272"/>
                  </a:lnTo>
                  <a:lnTo>
                    <a:pt x="48" y="279"/>
                  </a:lnTo>
                  <a:lnTo>
                    <a:pt x="48" y="287"/>
                  </a:lnTo>
                  <a:lnTo>
                    <a:pt x="56" y="287"/>
                  </a:lnTo>
                  <a:lnTo>
                    <a:pt x="56" y="295"/>
                  </a:lnTo>
                  <a:lnTo>
                    <a:pt x="56" y="303"/>
                  </a:lnTo>
                  <a:lnTo>
                    <a:pt x="48" y="303"/>
                  </a:lnTo>
                  <a:lnTo>
                    <a:pt x="40" y="303"/>
                  </a:lnTo>
                  <a:lnTo>
                    <a:pt x="40" y="311"/>
                  </a:lnTo>
                  <a:lnTo>
                    <a:pt x="48" y="311"/>
                  </a:lnTo>
                  <a:lnTo>
                    <a:pt x="40" y="319"/>
                  </a:lnTo>
                  <a:lnTo>
                    <a:pt x="40" y="327"/>
                  </a:lnTo>
                  <a:lnTo>
                    <a:pt x="40" y="343"/>
                  </a:lnTo>
                  <a:lnTo>
                    <a:pt x="32" y="335"/>
                  </a:lnTo>
                  <a:lnTo>
                    <a:pt x="24" y="359"/>
                  </a:lnTo>
                  <a:lnTo>
                    <a:pt x="16" y="367"/>
                  </a:lnTo>
                  <a:lnTo>
                    <a:pt x="24" y="367"/>
                  </a:lnTo>
                  <a:lnTo>
                    <a:pt x="16" y="375"/>
                  </a:lnTo>
                  <a:lnTo>
                    <a:pt x="16" y="383"/>
                  </a:lnTo>
                  <a:lnTo>
                    <a:pt x="8" y="391"/>
                  </a:lnTo>
                  <a:lnTo>
                    <a:pt x="16" y="391"/>
                  </a:lnTo>
                  <a:lnTo>
                    <a:pt x="16" y="399"/>
                  </a:lnTo>
                  <a:lnTo>
                    <a:pt x="0" y="407"/>
                  </a:lnTo>
                  <a:lnTo>
                    <a:pt x="0" y="415"/>
                  </a:lnTo>
                  <a:lnTo>
                    <a:pt x="8" y="415"/>
                  </a:lnTo>
                  <a:lnTo>
                    <a:pt x="8" y="423"/>
                  </a:lnTo>
                  <a:lnTo>
                    <a:pt x="8" y="431"/>
                  </a:lnTo>
                  <a:lnTo>
                    <a:pt x="168" y="415"/>
                  </a:lnTo>
                  <a:lnTo>
                    <a:pt x="168" y="439"/>
                  </a:lnTo>
                  <a:lnTo>
                    <a:pt x="160" y="447"/>
                  </a:lnTo>
                  <a:lnTo>
                    <a:pt x="160" y="463"/>
                  </a:lnTo>
                  <a:lnTo>
                    <a:pt x="168" y="463"/>
                  </a:lnTo>
                  <a:lnTo>
                    <a:pt x="184" y="487"/>
                  </a:lnTo>
                  <a:lnTo>
                    <a:pt x="184" y="495"/>
                  </a:lnTo>
                  <a:lnTo>
                    <a:pt x="199" y="495"/>
                  </a:lnTo>
                  <a:lnTo>
                    <a:pt x="208" y="487"/>
                  </a:lnTo>
                  <a:close/>
                </a:path>
              </a:pathLst>
            </a:custGeom>
            <a:grpFill/>
            <a:ln w="9525" cap="rnd">
              <a:solidFill>
                <a:schemeClr val="tx1"/>
              </a:solidFill>
              <a:prstDash val="solid"/>
              <a:round/>
              <a:headEnd/>
              <a:tailEnd/>
            </a:ln>
          </p:spPr>
          <p:txBody>
            <a:bodyPr/>
            <a:lstStyle/>
            <a:p>
              <a:pPr fontAlgn="base">
                <a:spcBef>
                  <a:spcPct val="0"/>
                </a:spcBef>
                <a:spcAft>
                  <a:spcPct val="0"/>
                </a:spcAft>
              </a:pPr>
              <a:endParaRPr lang="en-US" dirty="0">
                <a:solidFill>
                  <a:srgbClr val="000000"/>
                </a:solidFill>
              </a:endParaRPr>
            </a:p>
          </p:txBody>
        </p:sp>
      </p:grpSp>
      <p:grpSp>
        <p:nvGrpSpPr>
          <p:cNvPr id="402627" name="Group 183"/>
          <p:cNvGrpSpPr>
            <a:grpSpLocks/>
          </p:cNvGrpSpPr>
          <p:nvPr/>
        </p:nvGrpSpPr>
        <p:grpSpPr bwMode="auto">
          <a:xfrm>
            <a:off x="5832908" y="3880138"/>
            <a:ext cx="484187" cy="798512"/>
            <a:chOff x="3683" y="2509"/>
            <a:chExt cx="305" cy="503"/>
          </a:xfrm>
          <a:solidFill>
            <a:schemeClr val="bg1"/>
          </a:solidFill>
        </p:grpSpPr>
        <p:sp>
          <p:nvSpPr>
            <p:cNvPr id="402613" name="Freeform 181"/>
            <p:cNvSpPr>
              <a:spLocks/>
            </p:cNvSpPr>
            <p:nvPr/>
          </p:nvSpPr>
          <p:spPr bwMode="auto">
            <a:xfrm>
              <a:off x="3683" y="2509"/>
              <a:ext cx="305" cy="503"/>
            </a:xfrm>
            <a:custGeom>
              <a:avLst/>
              <a:gdLst>
                <a:gd name="T0" fmla="*/ 41 w 305"/>
                <a:gd name="T1" fmla="*/ 495 h 503"/>
                <a:gd name="T2" fmla="*/ 41 w 305"/>
                <a:gd name="T3" fmla="*/ 495 h 503"/>
                <a:gd name="T4" fmla="*/ 48 w 305"/>
                <a:gd name="T5" fmla="*/ 487 h 503"/>
                <a:gd name="T6" fmla="*/ 41 w 305"/>
                <a:gd name="T7" fmla="*/ 479 h 503"/>
                <a:gd name="T8" fmla="*/ 48 w 305"/>
                <a:gd name="T9" fmla="*/ 447 h 503"/>
                <a:gd name="T10" fmla="*/ 57 w 305"/>
                <a:gd name="T11" fmla="*/ 447 h 503"/>
                <a:gd name="T12" fmla="*/ 57 w 305"/>
                <a:gd name="T13" fmla="*/ 479 h 503"/>
                <a:gd name="T14" fmla="*/ 72 w 305"/>
                <a:gd name="T15" fmla="*/ 495 h 503"/>
                <a:gd name="T16" fmla="*/ 57 w 305"/>
                <a:gd name="T17" fmla="*/ 503 h 503"/>
                <a:gd name="T18" fmla="*/ 65 w 305"/>
                <a:gd name="T19" fmla="*/ 503 h 503"/>
                <a:gd name="T20" fmla="*/ 81 w 305"/>
                <a:gd name="T21" fmla="*/ 495 h 503"/>
                <a:gd name="T22" fmla="*/ 89 w 305"/>
                <a:gd name="T23" fmla="*/ 495 h 503"/>
                <a:gd name="T24" fmla="*/ 89 w 305"/>
                <a:gd name="T25" fmla="*/ 487 h 503"/>
                <a:gd name="T26" fmla="*/ 96 w 305"/>
                <a:gd name="T27" fmla="*/ 479 h 503"/>
                <a:gd name="T28" fmla="*/ 105 w 305"/>
                <a:gd name="T29" fmla="*/ 471 h 503"/>
                <a:gd name="T30" fmla="*/ 96 w 305"/>
                <a:gd name="T31" fmla="*/ 463 h 503"/>
                <a:gd name="T32" fmla="*/ 105 w 305"/>
                <a:gd name="T33" fmla="*/ 463 h 503"/>
                <a:gd name="T34" fmla="*/ 105 w 305"/>
                <a:gd name="T35" fmla="*/ 447 h 503"/>
                <a:gd name="T36" fmla="*/ 89 w 305"/>
                <a:gd name="T37" fmla="*/ 439 h 503"/>
                <a:gd name="T38" fmla="*/ 81 w 305"/>
                <a:gd name="T39" fmla="*/ 439 h 503"/>
                <a:gd name="T40" fmla="*/ 81 w 305"/>
                <a:gd name="T41" fmla="*/ 423 h 503"/>
                <a:gd name="T42" fmla="*/ 305 w 305"/>
                <a:gd name="T43" fmla="*/ 399 h 503"/>
                <a:gd name="T44" fmla="*/ 288 w 305"/>
                <a:gd name="T45" fmla="*/ 367 h 503"/>
                <a:gd name="T46" fmla="*/ 288 w 305"/>
                <a:gd name="T47" fmla="*/ 359 h 503"/>
                <a:gd name="T48" fmla="*/ 288 w 305"/>
                <a:gd name="T49" fmla="*/ 343 h 503"/>
                <a:gd name="T50" fmla="*/ 281 w 305"/>
                <a:gd name="T51" fmla="*/ 335 h 503"/>
                <a:gd name="T52" fmla="*/ 281 w 305"/>
                <a:gd name="T53" fmla="*/ 311 h 503"/>
                <a:gd name="T54" fmla="*/ 281 w 305"/>
                <a:gd name="T55" fmla="*/ 303 h 503"/>
                <a:gd name="T56" fmla="*/ 281 w 305"/>
                <a:gd name="T57" fmla="*/ 279 h 503"/>
                <a:gd name="T58" fmla="*/ 297 w 305"/>
                <a:gd name="T59" fmla="*/ 271 h 503"/>
                <a:gd name="T60" fmla="*/ 288 w 305"/>
                <a:gd name="T61" fmla="*/ 264 h 503"/>
                <a:gd name="T62" fmla="*/ 288 w 305"/>
                <a:gd name="T63" fmla="*/ 247 h 503"/>
                <a:gd name="T64" fmla="*/ 281 w 305"/>
                <a:gd name="T65" fmla="*/ 240 h 503"/>
                <a:gd name="T66" fmla="*/ 264 w 305"/>
                <a:gd name="T67" fmla="*/ 207 h 503"/>
                <a:gd name="T68" fmla="*/ 209 w 305"/>
                <a:gd name="T69" fmla="*/ 0 h 503"/>
                <a:gd name="T70" fmla="*/ 0 w 305"/>
                <a:gd name="T71" fmla="*/ 16 h 503"/>
                <a:gd name="T72" fmla="*/ 0 w 305"/>
                <a:gd name="T73" fmla="*/ 335 h 503"/>
                <a:gd name="T74" fmla="*/ 17 w 305"/>
                <a:gd name="T75" fmla="*/ 487 h 503"/>
                <a:gd name="T76" fmla="*/ 33 w 305"/>
                <a:gd name="T77" fmla="*/ 487 h 503"/>
                <a:gd name="T78" fmla="*/ 41 w 305"/>
                <a:gd name="T79" fmla="*/ 495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05" h="503">
                  <a:moveTo>
                    <a:pt x="41" y="495"/>
                  </a:moveTo>
                  <a:lnTo>
                    <a:pt x="41" y="495"/>
                  </a:lnTo>
                  <a:lnTo>
                    <a:pt x="48" y="487"/>
                  </a:lnTo>
                  <a:lnTo>
                    <a:pt x="41" y="479"/>
                  </a:lnTo>
                  <a:lnTo>
                    <a:pt x="48" y="447"/>
                  </a:lnTo>
                  <a:lnTo>
                    <a:pt x="57" y="447"/>
                  </a:lnTo>
                  <a:lnTo>
                    <a:pt x="57" y="479"/>
                  </a:lnTo>
                  <a:lnTo>
                    <a:pt x="72" y="495"/>
                  </a:lnTo>
                  <a:lnTo>
                    <a:pt x="57" y="503"/>
                  </a:lnTo>
                  <a:lnTo>
                    <a:pt x="65" y="503"/>
                  </a:lnTo>
                  <a:lnTo>
                    <a:pt x="81" y="495"/>
                  </a:lnTo>
                  <a:lnTo>
                    <a:pt x="89" y="495"/>
                  </a:lnTo>
                  <a:lnTo>
                    <a:pt x="89" y="487"/>
                  </a:lnTo>
                  <a:lnTo>
                    <a:pt x="96" y="479"/>
                  </a:lnTo>
                  <a:lnTo>
                    <a:pt x="105" y="471"/>
                  </a:lnTo>
                  <a:lnTo>
                    <a:pt x="96" y="463"/>
                  </a:lnTo>
                  <a:lnTo>
                    <a:pt x="105" y="463"/>
                  </a:lnTo>
                  <a:lnTo>
                    <a:pt x="105" y="447"/>
                  </a:lnTo>
                  <a:lnTo>
                    <a:pt x="89" y="439"/>
                  </a:lnTo>
                  <a:lnTo>
                    <a:pt x="81" y="439"/>
                  </a:lnTo>
                  <a:lnTo>
                    <a:pt x="81" y="423"/>
                  </a:lnTo>
                  <a:lnTo>
                    <a:pt x="305" y="399"/>
                  </a:lnTo>
                  <a:lnTo>
                    <a:pt x="288" y="367"/>
                  </a:lnTo>
                  <a:lnTo>
                    <a:pt x="288" y="359"/>
                  </a:lnTo>
                  <a:lnTo>
                    <a:pt x="288" y="343"/>
                  </a:lnTo>
                  <a:lnTo>
                    <a:pt x="281" y="335"/>
                  </a:lnTo>
                  <a:lnTo>
                    <a:pt x="281" y="311"/>
                  </a:lnTo>
                  <a:lnTo>
                    <a:pt x="281" y="303"/>
                  </a:lnTo>
                  <a:lnTo>
                    <a:pt x="281" y="279"/>
                  </a:lnTo>
                  <a:lnTo>
                    <a:pt x="297" y="271"/>
                  </a:lnTo>
                  <a:lnTo>
                    <a:pt x="288" y="264"/>
                  </a:lnTo>
                  <a:lnTo>
                    <a:pt x="288" y="247"/>
                  </a:lnTo>
                  <a:lnTo>
                    <a:pt x="281" y="240"/>
                  </a:lnTo>
                  <a:lnTo>
                    <a:pt x="264" y="207"/>
                  </a:lnTo>
                  <a:lnTo>
                    <a:pt x="209" y="0"/>
                  </a:lnTo>
                  <a:lnTo>
                    <a:pt x="0" y="16"/>
                  </a:lnTo>
                  <a:lnTo>
                    <a:pt x="0" y="335"/>
                  </a:lnTo>
                  <a:lnTo>
                    <a:pt x="17" y="487"/>
                  </a:lnTo>
                  <a:lnTo>
                    <a:pt x="33" y="487"/>
                  </a:lnTo>
                  <a:lnTo>
                    <a:pt x="41" y="49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614" name="Freeform 182"/>
            <p:cNvSpPr>
              <a:spLocks/>
            </p:cNvSpPr>
            <p:nvPr/>
          </p:nvSpPr>
          <p:spPr bwMode="auto">
            <a:xfrm>
              <a:off x="3683" y="2509"/>
              <a:ext cx="305" cy="503"/>
            </a:xfrm>
            <a:custGeom>
              <a:avLst/>
              <a:gdLst>
                <a:gd name="T0" fmla="*/ 41 w 305"/>
                <a:gd name="T1" fmla="*/ 495 h 503"/>
                <a:gd name="T2" fmla="*/ 41 w 305"/>
                <a:gd name="T3" fmla="*/ 495 h 503"/>
                <a:gd name="T4" fmla="*/ 48 w 305"/>
                <a:gd name="T5" fmla="*/ 487 h 503"/>
                <a:gd name="T6" fmla="*/ 41 w 305"/>
                <a:gd name="T7" fmla="*/ 479 h 503"/>
                <a:gd name="T8" fmla="*/ 48 w 305"/>
                <a:gd name="T9" fmla="*/ 447 h 503"/>
                <a:gd name="T10" fmla="*/ 57 w 305"/>
                <a:gd name="T11" fmla="*/ 447 h 503"/>
                <a:gd name="T12" fmla="*/ 57 w 305"/>
                <a:gd name="T13" fmla="*/ 479 h 503"/>
                <a:gd name="T14" fmla="*/ 72 w 305"/>
                <a:gd name="T15" fmla="*/ 495 h 503"/>
                <a:gd name="T16" fmla="*/ 57 w 305"/>
                <a:gd name="T17" fmla="*/ 503 h 503"/>
                <a:gd name="T18" fmla="*/ 65 w 305"/>
                <a:gd name="T19" fmla="*/ 503 h 503"/>
                <a:gd name="T20" fmla="*/ 81 w 305"/>
                <a:gd name="T21" fmla="*/ 495 h 503"/>
                <a:gd name="T22" fmla="*/ 89 w 305"/>
                <a:gd name="T23" fmla="*/ 495 h 503"/>
                <a:gd name="T24" fmla="*/ 89 w 305"/>
                <a:gd name="T25" fmla="*/ 487 h 503"/>
                <a:gd name="T26" fmla="*/ 96 w 305"/>
                <a:gd name="T27" fmla="*/ 479 h 503"/>
                <a:gd name="T28" fmla="*/ 105 w 305"/>
                <a:gd name="T29" fmla="*/ 471 h 503"/>
                <a:gd name="T30" fmla="*/ 96 w 305"/>
                <a:gd name="T31" fmla="*/ 463 h 503"/>
                <a:gd name="T32" fmla="*/ 105 w 305"/>
                <a:gd name="T33" fmla="*/ 463 h 503"/>
                <a:gd name="T34" fmla="*/ 105 w 305"/>
                <a:gd name="T35" fmla="*/ 447 h 503"/>
                <a:gd name="T36" fmla="*/ 89 w 305"/>
                <a:gd name="T37" fmla="*/ 439 h 503"/>
                <a:gd name="T38" fmla="*/ 81 w 305"/>
                <a:gd name="T39" fmla="*/ 439 h 503"/>
                <a:gd name="T40" fmla="*/ 81 w 305"/>
                <a:gd name="T41" fmla="*/ 423 h 503"/>
                <a:gd name="T42" fmla="*/ 305 w 305"/>
                <a:gd name="T43" fmla="*/ 399 h 503"/>
                <a:gd name="T44" fmla="*/ 288 w 305"/>
                <a:gd name="T45" fmla="*/ 367 h 503"/>
                <a:gd name="T46" fmla="*/ 288 w 305"/>
                <a:gd name="T47" fmla="*/ 359 h 503"/>
                <a:gd name="T48" fmla="*/ 288 w 305"/>
                <a:gd name="T49" fmla="*/ 343 h 503"/>
                <a:gd name="T50" fmla="*/ 281 w 305"/>
                <a:gd name="T51" fmla="*/ 335 h 503"/>
                <a:gd name="T52" fmla="*/ 281 w 305"/>
                <a:gd name="T53" fmla="*/ 311 h 503"/>
                <a:gd name="T54" fmla="*/ 281 w 305"/>
                <a:gd name="T55" fmla="*/ 303 h 503"/>
                <a:gd name="T56" fmla="*/ 281 w 305"/>
                <a:gd name="T57" fmla="*/ 279 h 503"/>
                <a:gd name="T58" fmla="*/ 297 w 305"/>
                <a:gd name="T59" fmla="*/ 271 h 503"/>
                <a:gd name="T60" fmla="*/ 288 w 305"/>
                <a:gd name="T61" fmla="*/ 264 h 503"/>
                <a:gd name="T62" fmla="*/ 288 w 305"/>
                <a:gd name="T63" fmla="*/ 247 h 503"/>
                <a:gd name="T64" fmla="*/ 281 w 305"/>
                <a:gd name="T65" fmla="*/ 240 h 503"/>
                <a:gd name="T66" fmla="*/ 264 w 305"/>
                <a:gd name="T67" fmla="*/ 207 h 503"/>
                <a:gd name="T68" fmla="*/ 209 w 305"/>
                <a:gd name="T69" fmla="*/ 0 h 503"/>
                <a:gd name="T70" fmla="*/ 0 w 305"/>
                <a:gd name="T71" fmla="*/ 16 h 503"/>
                <a:gd name="T72" fmla="*/ 0 w 305"/>
                <a:gd name="T73" fmla="*/ 335 h 503"/>
                <a:gd name="T74" fmla="*/ 17 w 305"/>
                <a:gd name="T75" fmla="*/ 487 h 503"/>
                <a:gd name="T76" fmla="*/ 33 w 305"/>
                <a:gd name="T77" fmla="*/ 487 h 503"/>
                <a:gd name="T78" fmla="*/ 41 w 305"/>
                <a:gd name="T79" fmla="*/ 495 h 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05" h="503">
                  <a:moveTo>
                    <a:pt x="41" y="495"/>
                  </a:moveTo>
                  <a:lnTo>
                    <a:pt x="41" y="495"/>
                  </a:lnTo>
                  <a:lnTo>
                    <a:pt x="48" y="487"/>
                  </a:lnTo>
                  <a:lnTo>
                    <a:pt x="41" y="479"/>
                  </a:lnTo>
                  <a:lnTo>
                    <a:pt x="48" y="447"/>
                  </a:lnTo>
                  <a:lnTo>
                    <a:pt x="57" y="447"/>
                  </a:lnTo>
                  <a:lnTo>
                    <a:pt x="57" y="479"/>
                  </a:lnTo>
                  <a:lnTo>
                    <a:pt x="72" y="495"/>
                  </a:lnTo>
                  <a:lnTo>
                    <a:pt x="57" y="503"/>
                  </a:lnTo>
                  <a:lnTo>
                    <a:pt x="65" y="503"/>
                  </a:lnTo>
                  <a:lnTo>
                    <a:pt x="81" y="495"/>
                  </a:lnTo>
                  <a:lnTo>
                    <a:pt x="89" y="495"/>
                  </a:lnTo>
                  <a:lnTo>
                    <a:pt x="89" y="487"/>
                  </a:lnTo>
                  <a:lnTo>
                    <a:pt x="96" y="479"/>
                  </a:lnTo>
                  <a:lnTo>
                    <a:pt x="105" y="471"/>
                  </a:lnTo>
                  <a:lnTo>
                    <a:pt x="96" y="463"/>
                  </a:lnTo>
                  <a:lnTo>
                    <a:pt x="105" y="463"/>
                  </a:lnTo>
                  <a:lnTo>
                    <a:pt x="105" y="447"/>
                  </a:lnTo>
                  <a:lnTo>
                    <a:pt x="89" y="439"/>
                  </a:lnTo>
                  <a:lnTo>
                    <a:pt x="81" y="439"/>
                  </a:lnTo>
                  <a:lnTo>
                    <a:pt x="81" y="423"/>
                  </a:lnTo>
                  <a:lnTo>
                    <a:pt x="305" y="399"/>
                  </a:lnTo>
                  <a:lnTo>
                    <a:pt x="288" y="367"/>
                  </a:lnTo>
                  <a:lnTo>
                    <a:pt x="288" y="359"/>
                  </a:lnTo>
                  <a:lnTo>
                    <a:pt x="288" y="343"/>
                  </a:lnTo>
                  <a:lnTo>
                    <a:pt x="281" y="335"/>
                  </a:lnTo>
                  <a:lnTo>
                    <a:pt x="281" y="311"/>
                  </a:lnTo>
                  <a:lnTo>
                    <a:pt x="281" y="303"/>
                  </a:lnTo>
                  <a:lnTo>
                    <a:pt x="281" y="279"/>
                  </a:lnTo>
                  <a:lnTo>
                    <a:pt x="297" y="271"/>
                  </a:lnTo>
                  <a:lnTo>
                    <a:pt x="288" y="264"/>
                  </a:lnTo>
                  <a:lnTo>
                    <a:pt x="288" y="247"/>
                  </a:lnTo>
                  <a:lnTo>
                    <a:pt x="281" y="240"/>
                  </a:lnTo>
                  <a:lnTo>
                    <a:pt x="264" y="207"/>
                  </a:lnTo>
                  <a:lnTo>
                    <a:pt x="209" y="0"/>
                  </a:lnTo>
                  <a:lnTo>
                    <a:pt x="0" y="16"/>
                  </a:lnTo>
                  <a:lnTo>
                    <a:pt x="0" y="335"/>
                  </a:lnTo>
                  <a:lnTo>
                    <a:pt x="17" y="487"/>
                  </a:lnTo>
                  <a:lnTo>
                    <a:pt x="33" y="487"/>
                  </a:lnTo>
                  <a:lnTo>
                    <a:pt x="41" y="495"/>
                  </a:lnTo>
                  <a:close/>
                </a:path>
              </a:pathLst>
            </a:custGeom>
            <a:grpFill/>
            <a:ln w="9525" cap="rnd">
              <a:solidFill>
                <a:srgbClr val="000000"/>
              </a:solidFill>
              <a:prstDash val="solid"/>
              <a:round/>
              <a:headEnd/>
              <a:tailEnd/>
            </a:ln>
          </p:spPr>
          <p:txBody>
            <a:bodyPr/>
            <a:lstStyle/>
            <a:p>
              <a:pPr fontAlgn="base">
                <a:spcBef>
                  <a:spcPct val="0"/>
                </a:spcBef>
                <a:spcAft>
                  <a:spcPct val="0"/>
                </a:spcAft>
              </a:pPr>
              <a:endParaRPr lang="en-US" dirty="0">
                <a:solidFill>
                  <a:srgbClr val="000000"/>
                </a:solidFill>
              </a:endParaRPr>
            </a:p>
          </p:txBody>
        </p:sp>
      </p:grpSp>
      <p:grpSp>
        <p:nvGrpSpPr>
          <p:cNvPr id="402630" name="Group 186"/>
          <p:cNvGrpSpPr>
            <a:grpSpLocks/>
          </p:cNvGrpSpPr>
          <p:nvPr/>
        </p:nvGrpSpPr>
        <p:grpSpPr bwMode="auto">
          <a:xfrm>
            <a:off x="6470650" y="3778538"/>
            <a:ext cx="647700" cy="482600"/>
            <a:chOff x="4076" y="2445"/>
            <a:chExt cx="408" cy="304"/>
          </a:xfrm>
          <a:gradFill>
            <a:gsLst>
              <a:gs pos="90000">
                <a:schemeClr val="accent3"/>
              </a:gs>
              <a:gs pos="0">
                <a:schemeClr val="bg1">
                  <a:lumMod val="75000"/>
                </a:schemeClr>
              </a:gs>
            </a:gsLst>
            <a:lin ang="16200000" scaled="0"/>
          </a:gradFill>
        </p:grpSpPr>
        <p:sp>
          <p:nvSpPr>
            <p:cNvPr id="402616" name="Freeform 184"/>
            <p:cNvSpPr>
              <a:spLocks/>
            </p:cNvSpPr>
            <p:nvPr/>
          </p:nvSpPr>
          <p:spPr bwMode="auto">
            <a:xfrm>
              <a:off x="4076" y="2445"/>
              <a:ext cx="408" cy="304"/>
            </a:xfrm>
            <a:custGeom>
              <a:avLst/>
              <a:gdLst>
                <a:gd name="T0" fmla="*/ 223 w 408"/>
                <a:gd name="T1" fmla="*/ 280 h 304"/>
                <a:gd name="T2" fmla="*/ 192 w 408"/>
                <a:gd name="T3" fmla="*/ 248 h 304"/>
                <a:gd name="T4" fmla="*/ 168 w 408"/>
                <a:gd name="T5" fmla="*/ 216 h 304"/>
                <a:gd name="T6" fmla="*/ 151 w 408"/>
                <a:gd name="T7" fmla="*/ 200 h 304"/>
                <a:gd name="T8" fmla="*/ 135 w 408"/>
                <a:gd name="T9" fmla="*/ 176 h 304"/>
                <a:gd name="T10" fmla="*/ 120 w 408"/>
                <a:gd name="T11" fmla="*/ 168 h 304"/>
                <a:gd name="T12" fmla="*/ 103 w 408"/>
                <a:gd name="T13" fmla="*/ 144 h 304"/>
                <a:gd name="T14" fmla="*/ 79 w 408"/>
                <a:gd name="T15" fmla="*/ 144 h 304"/>
                <a:gd name="T16" fmla="*/ 63 w 408"/>
                <a:gd name="T17" fmla="*/ 120 h 304"/>
                <a:gd name="T18" fmla="*/ 48 w 408"/>
                <a:gd name="T19" fmla="*/ 88 h 304"/>
                <a:gd name="T20" fmla="*/ 31 w 408"/>
                <a:gd name="T21" fmla="*/ 88 h 304"/>
                <a:gd name="T22" fmla="*/ 15 w 408"/>
                <a:gd name="T23" fmla="*/ 80 h 304"/>
                <a:gd name="T24" fmla="*/ 0 w 408"/>
                <a:gd name="T25" fmla="*/ 56 h 304"/>
                <a:gd name="T26" fmla="*/ 24 w 408"/>
                <a:gd name="T27" fmla="*/ 40 h 304"/>
                <a:gd name="T28" fmla="*/ 72 w 408"/>
                <a:gd name="T29" fmla="*/ 8 h 304"/>
                <a:gd name="T30" fmla="*/ 175 w 408"/>
                <a:gd name="T31" fmla="*/ 0 h 304"/>
                <a:gd name="T32" fmla="*/ 199 w 408"/>
                <a:gd name="T33" fmla="*/ 8 h 304"/>
                <a:gd name="T34" fmla="*/ 207 w 408"/>
                <a:gd name="T35" fmla="*/ 24 h 304"/>
                <a:gd name="T36" fmla="*/ 408 w 408"/>
                <a:gd name="T37" fmla="*/ 88 h 304"/>
                <a:gd name="T38" fmla="*/ 367 w 408"/>
                <a:gd name="T39" fmla="*/ 120 h 304"/>
                <a:gd name="T40" fmla="*/ 351 w 408"/>
                <a:gd name="T41" fmla="*/ 152 h 304"/>
                <a:gd name="T42" fmla="*/ 367 w 408"/>
                <a:gd name="T43" fmla="*/ 168 h 304"/>
                <a:gd name="T44" fmla="*/ 351 w 408"/>
                <a:gd name="T45" fmla="*/ 184 h 304"/>
                <a:gd name="T46" fmla="*/ 327 w 408"/>
                <a:gd name="T47" fmla="*/ 208 h 304"/>
                <a:gd name="T48" fmla="*/ 312 w 408"/>
                <a:gd name="T49" fmla="*/ 216 h 304"/>
                <a:gd name="T50" fmla="*/ 319 w 408"/>
                <a:gd name="T51" fmla="*/ 224 h 304"/>
                <a:gd name="T52" fmla="*/ 295 w 408"/>
                <a:gd name="T53" fmla="*/ 232 h 304"/>
                <a:gd name="T54" fmla="*/ 295 w 408"/>
                <a:gd name="T55" fmla="*/ 248 h 304"/>
                <a:gd name="T56" fmla="*/ 279 w 408"/>
                <a:gd name="T57" fmla="*/ 256 h 304"/>
                <a:gd name="T58" fmla="*/ 255 w 408"/>
                <a:gd name="T59" fmla="*/ 256 h 304"/>
                <a:gd name="T60" fmla="*/ 240 w 408"/>
                <a:gd name="T61" fmla="*/ 271 h 304"/>
                <a:gd name="T62" fmla="*/ 240 w 408"/>
                <a:gd name="T63" fmla="*/ 304 h 304"/>
                <a:gd name="T64" fmla="*/ 223 w 408"/>
                <a:gd name="T65"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08" h="304">
                  <a:moveTo>
                    <a:pt x="223" y="295"/>
                  </a:moveTo>
                  <a:lnTo>
                    <a:pt x="223" y="280"/>
                  </a:lnTo>
                  <a:lnTo>
                    <a:pt x="199" y="256"/>
                  </a:lnTo>
                  <a:lnTo>
                    <a:pt x="192" y="248"/>
                  </a:lnTo>
                  <a:lnTo>
                    <a:pt x="192" y="224"/>
                  </a:lnTo>
                  <a:lnTo>
                    <a:pt x="168" y="216"/>
                  </a:lnTo>
                  <a:lnTo>
                    <a:pt x="159" y="208"/>
                  </a:lnTo>
                  <a:lnTo>
                    <a:pt x="151" y="200"/>
                  </a:lnTo>
                  <a:lnTo>
                    <a:pt x="135" y="192"/>
                  </a:lnTo>
                  <a:lnTo>
                    <a:pt x="135" y="176"/>
                  </a:lnTo>
                  <a:lnTo>
                    <a:pt x="127" y="168"/>
                  </a:lnTo>
                  <a:lnTo>
                    <a:pt x="120" y="168"/>
                  </a:lnTo>
                  <a:lnTo>
                    <a:pt x="111" y="160"/>
                  </a:lnTo>
                  <a:lnTo>
                    <a:pt x="103" y="144"/>
                  </a:lnTo>
                  <a:lnTo>
                    <a:pt x="96" y="144"/>
                  </a:lnTo>
                  <a:lnTo>
                    <a:pt x="79" y="144"/>
                  </a:lnTo>
                  <a:lnTo>
                    <a:pt x="72" y="128"/>
                  </a:lnTo>
                  <a:lnTo>
                    <a:pt x="63" y="120"/>
                  </a:lnTo>
                  <a:lnTo>
                    <a:pt x="55" y="96"/>
                  </a:lnTo>
                  <a:lnTo>
                    <a:pt x="48" y="88"/>
                  </a:lnTo>
                  <a:lnTo>
                    <a:pt x="39" y="88"/>
                  </a:lnTo>
                  <a:lnTo>
                    <a:pt x="31" y="88"/>
                  </a:lnTo>
                  <a:lnTo>
                    <a:pt x="24" y="80"/>
                  </a:lnTo>
                  <a:lnTo>
                    <a:pt x="15" y="80"/>
                  </a:lnTo>
                  <a:lnTo>
                    <a:pt x="0" y="80"/>
                  </a:lnTo>
                  <a:lnTo>
                    <a:pt x="0" y="56"/>
                  </a:lnTo>
                  <a:lnTo>
                    <a:pt x="15" y="40"/>
                  </a:lnTo>
                  <a:lnTo>
                    <a:pt x="24" y="40"/>
                  </a:lnTo>
                  <a:lnTo>
                    <a:pt x="31" y="32"/>
                  </a:lnTo>
                  <a:lnTo>
                    <a:pt x="72" y="8"/>
                  </a:lnTo>
                  <a:lnTo>
                    <a:pt x="96" y="8"/>
                  </a:lnTo>
                  <a:lnTo>
                    <a:pt x="175" y="0"/>
                  </a:lnTo>
                  <a:lnTo>
                    <a:pt x="192" y="0"/>
                  </a:lnTo>
                  <a:lnTo>
                    <a:pt x="199" y="8"/>
                  </a:lnTo>
                  <a:lnTo>
                    <a:pt x="207" y="16"/>
                  </a:lnTo>
                  <a:lnTo>
                    <a:pt x="207" y="24"/>
                  </a:lnTo>
                  <a:lnTo>
                    <a:pt x="295" y="16"/>
                  </a:lnTo>
                  <a:lnTo>
                    <a:pt x="408" y="88"/>
                  </a:lnTo>
                  <a:lnTo>
                    <a:pt x="399" y="96"/>
                  </a:lnTo>
                  <a:lnTo>
                    <a:pt x="367" y="120"/>
                  </a:lnTo>
                  <a:lnTo>
                    <a:pt x="360" y="152"/>
                  </a:lnTo>
                  <a:lnTo>
                    <a:pt x="351" y="152"/>
                  </a:lnTo>
                  <a:lnTo>
                    <a:pt x="351" y="160"/>
                  </a:lnTo>
                  <a:lnTo>
                    <a:pt x="367" y="168"/>
                  </a:lnTo>
                  <a:lnTo>
                    <a:pt x="367" y="176"/>
                  </a:lnTo>
                  <a:lnTo>
                    <a:pt x="351" y="184"/>
                  </a:lnTo>
                  <a:lnTo>
                    <a:pt x="336" y="184"/>
                  </a:lnTo>
                  <a:lnTo>
                    <a:pt x="327" y="208"/>
                  </a:lnTo>
                  <a:lnTo>
                    <a:pt x="319" y="216"/>
                  </a:lnTo>
                  <a:lnTo>
                    <a:pt x="312" y="216"/>
                  </a:lnTo>
                  <a:lnTo>
                    <a:pt x="312" y="224"/>
                  </a:lnTo>
                  <a:lnTo>
                    <a:pt x="319" y="224"/>
                  </a:lnTo>
                  <a:lnTo>
                    <a:pt x="295" y="240"/>
                  </a:lnTo>
                  <a:lnTo>
                    <a:pt x="295" y="232"/>
                  </a:lnTo>
                  <a:lnTo>
                    <a:pt x="288" y="240"/>
                  </a:lnTo>
                  <a:lnTo>
                    <a:pt x="295" y="248"/>
                  </a:lnTo>
                  <a:lnTo>
                    <a:pt x="288" y="256"/>
                  </a:lnTo>
                  <a:lnTo>
                    <a:pt x="279" y="256"/>
                  </a:lnTo>
                  <a:lnTo>
                    <a:pt x="264" y="256"/>
                  </a:lnTo>
                  <a:lnTo>
                    <a:pt x="255" y="256"/>
                  </a:lnTo>
                  <a:lnTo>
                    <a:pt x="247" y="256"/>
                  </a:lnTo>
                  <a:lnTo>
                    <a:pt x="240" y="271"/>
                  </a:lnTo>
                  <a:lnTo>
                    <a:pt x="247" y="280"/>
                  </a:lnTo>
                  <a:lnTo>
                    <a:pt x="240" y="304"/>
                  </a:lnTo>
                  <a:lnTo>
                    <a:pt x="231" y="304"/>
                  </a:lnTo>
                  <a:lnTo>
                    <a:pt x="223" y="304"/>
                  </a:lnTo>
                  <a:lnTo>
                    <a:pt x="223" y="29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617" name="Freeform 185"/>
            <p:cNvSpPr>
              <a:spLocks/>
            </p:cNvSpPr>
            <p:nvPr/>
          </p:nvSpPr>
          <p:spPr bwMode="auto">
            <a:xfrm>
              <a:off x="4076" y="2445"/>
              <a:ext cx="408" cy="304"/>
            </a:xfrm>
            <a:custGeom>
              <a:avLst/>
              <a:gdLst>
                <a:gd name="T0" fmla="*/ 223 w 408"/>
                <a:gd name="T1" fmla="*/ 280 h 304"/>
                <a:gd name="T2" fmla="*/ 192 w 408"/>
                <a:gd name="T3" fmla="*/ 248 h 304"/>
                <a:gd name="T4" fmla="*/ 168 w 408"/>
                <a:gd name="T5" fmla="*/ 216 h 304"/>
                <a:gd name="T6" fmla="*/ 151 w 408"/>
                <a:gd name="T7" fmla="*/ 200 h 304"/>
                <a:gd name="T8" fmla="*/ 135 w 408"/>
                <a:gd name="T9" fmla="*/ 176 h 304"/>
                <a:gd name="T10" fmla="*/ 120 w 408"/>
                <a:gd name="T11" fmla="*/ 168 h 304"/>
                <a:gd name="T12" fmla="*/ 103 w 408"/>
                <a:gd name="T13" fmla="*/ 144 h 304"/>
                <a:gd name="T14" fmla="*/ 79 w 408"/>
                <a:gd name="T15" fmla="*/ 144 h 304"/>
                <a:gd name="T16" fmla="*/ 63 w 408"/>
                <a:gd name="T17" fmla="*/ 120 h 304"/>
                <a:gd name="T18" fmla="*/ 48 w 408"/>
                <a:gd name="T19" fmla="*/ 88 h 304"/>
                <a:gd name="T20" fmla="*/ 31 w 408"/>
                <a:gd name="T21" fmla="*/ 88 h 304"/>
                <a:gd name="T22" fmla="*/ 15 w 408"/>
                <a:gd name="T23" fmla="*/ 80 h 304"/>
                <a:gd name="T24" fmla="*/ 0 w 408"/>
                <a:gd name="T25" fmla="*/ 56 h 304"/>
                <a:gd name="T26" fmla="*/ 24 w 408"/>
                <a:gd name="T27" fmla="*/ 40 h 304"/>
                <a:gd name="T28" fmla="*/ 72 w 408"/>
                <a:gd name="T29" fmla="*/ 8 h 304"/>
                <a:gd name="T30" fmla="*/ 175 w 408"/>
                <a:gd name="T31" fmla="*/ 0 h 304"/>
                <a:gd name="T32" fmla="*/ 199 w 408"/>
                <a:gd name="T33" fmla="*/ 8 h 304"/>
                <a:gd name="T34" fmla="*/ 207 w 408"/>
                <a:gd name="T35" fmla="*/ 24 h 304"/>
                <a:gd name="T36" fmla="*/ 408 w 408"/>
                <a:gd name="T37" fmla="*/ 88 h 304"/>
                <a:gd name="T38" fmla="*/ 367 w 408"/>
                <a:gd name="T39" fmla="*/ 120 h 304"/>
                <a:gd name="T40" fmla="*/ 351 w 408"/>
                <a:gd name="T41" fmla="*/ 152 h 304"/>
                <a:gd name="T42" fmla="*/ 367 w 408"/>
                <a:gd name="T43" fmla="*/ 168 h 304"/>
                <a:gd name="T44" fmla="*/ 351 w 408"/>
                <a:gd name="T45" fmla="*/ 184 h 304"/>
                <a:gd name="T46" fmla="*/ 327 w 408"/>
                <a:gd name="T47" fmla="*/ 208 h 304"/>
                <a:gd name="T48" fmla="*/ 312 w 408"/>
                <a:gd name="T49" fmla="*/ 216 h 304"/>
                <a:gd name="T50" fmla="*/ 319 w 408"/>
                <a:gd name="T51" fmla="*/ 224 h 304"/>
                <a:gd name="T52" fmla="*/ 295 w 408"/>
                <a:gd name="T53" fmla="*/ 232 h 304"/>
                <a:gd name="T54" fmla="*/ 295 w 408"/>
                <a:gd name="T55" fmla="*/ 248 h 304"/>
                <a:gd name="T56" fmla="*/ 279 w 408"/>
                <a:gd name="T57" fmla="*/ 256 h 304"/>
                <a:gd name="T58" fmla="*/ 255 w 408"/>
                <a:gd name="T59" fmla="*/ 256 h 304"/>
                <a:gd name="T60" fmla="*/ 240 w 408"/>
                <a:gd name="T61" fmla="*/ 271 h 304"/>
                <a:gd name="T62" fmla="*/ 240 w 408"/>
                <a:gd name="T63" fmla="*/ 304 h 304"/>
                <a:gd name="T64" fmla="*/ 223 w 408"/>
                <a:gd name="T65"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08" h="304">
                  <a:moveTo>
                    <a:pt x="223" y="295"/>
                  </a:moveTo>
                  <a:lnTo>
                    <a:pt x="223" y="280"/>
                  </a:lnTo>
                  <a:lnTo>
                    <a:pt x="199" y="256"/>
                  </a:lnTo>
                  <a:lnTo>
                    <a:pt x="192" y="248"/>
                  </a:lnTo>
                  <a:lnTo>
                    <a:pt x="192" y="224"/>
                  </a:lnTo>
                  <a:lnTo>
                    <a:pt x="168" y="216"/>
                  </a:lnTo>
                  <a:lnTo>
                    <a:pt x="159" y="208"/>
                  </a:lnTo>
                  <a:lnTo>
                    <a:pt x="151" y="200"/>
                  </a:lnTo>
                  <a:lnTo>
                    <a:pt x="135" y="192"/>
                  </a:lnTo>
                  <a:lnTo>
                    <a:pt x="135" y="176"/>
                  </a:lnTo>
                  <a:lnTo>
                    <a:pt x="127" y="168"/>
                  </a:lnTo>
                  <a:lnTo>
                    <a:pt x="120" y="168"/>
                  </a:lnTo>
                  <a:lnTo>
                    <a:pt x="111" y="160"/>
                  </a:lnTo>
                  <a:lnTo>
                    <a:pt x="103" y="144"/>
                  </a:lnTo>
                  <a:lnTo>
                    <a:pt x="96" y="144"/>
                  </a:lnTo>
                  <a:lnTo>
                    <a:pt x="79" y="144"/>
                  </a:lnTo>
                  <a:lnTo>
                    <a:pt x="72" y="128"/>
                  </a:lnTo>
                  <a:lnTo>
                    <a:pt x="63" y="120"/>
                  </a:lnTo>
                  <a:lnTo>
                    <a:pt x="55" y="96"/>
                  </a:lnTo>
                  <a:lnTo>
                    <a:pt x="48" y="88"/>
                  </a:lnTo>
                  <a:lnTo>
                    <a:pt x="39" y="88"/>
                  </a:lnTo>
                  <a:lnTo>
                    <a:pt x="31" y="88"/>
                  </a:lnTo>
                  <a:lnTo>
                    <a:pt x="24" y="80"/>
                  </a:lnTo>
                  <a:lnTo>
                    <a:pt x="15" y="80"/>
                  </a:lnTo>
                  <a:lnTo>
                    <a:pt x="0" y="80"/>
                  </a:lnTo>
                  <a:lnTo>
                    <a:pt x="0" y="56"/>
                  </a:lnTo>
                  <a:lnTo>
                    <a:pt x="15" y="40"/>
                  </a:lnTo>
                  <a:lnTo>
                    <a:pt x="24" y="40"/>
                  </a:lnTo>
                  <a:lnTo>
                    <a:pt x="31" y="32"/>
                  </a:lnTo>
                  <a:lnTo>
                    <a:pt x="72" y="8"/>
                  </a:lnTo>
                  <a:lnTo>
                    <a:pt x="96" y="8"/>
                  </a:lnTo>
                  <a:lnTo>
                    <a:pt x="175" y="0"/>
                  </a:lnTo>
                  <a:lnTo>
                    <a:pt x="192" y="0"/>
                  </a:lnTo>
                  <a:lnTo>
                    <a:pt x="199" y="8"/>
                  </a:lnTo>
                  <a:lnTo>
                    <a:pt x="207" y="16"/>
                  </a:lnTo>
                  <a:lnTo>
                    <a:pt x="207" y="24"/>
                  </a:lnTo>
                  <a:lnTo>
                    <a:pt x="295" y="16"/>
                  </a:lnTo>
                  <a:lnTo>
                    <a:pt x="408" y="88"/>
                  </a:lnTo>
                  <a:lnTo>
                    <a:pt x="399" y="96"/>
                  </a:lnTo>
                  <a:lnTo>
                    <a:pt x="367" y="120"/>
                  </a:lnTo>
                  <a:lnTo>
                    <a:pt x="360" y="152"/>
                  </a:lnTo>
                  <a:lnTo>
                    <a:pt x="351" y="152"/>
                  </a:lnTo>
                  <a:lnTo>
                    <a:pt x="351" y="160"/>
                  </a:lnTo>
                  <a:lnTo>
                    <a:pt x="367" y="168"/>
                  </a:lnTo>
                  <a:lnTo>
                    <a:pt x="367" y="176"/>
                  </a:lnTo>
                  <a:lnTo>
                    <a:pt x="351" y="184"/>
                  </a:lnTo>
                  <a:lnTo>
                    <a:pt x="336" y="184"/>
                  </a:lnTo>
                  <a:lnTo>
                    <a:pt x="327" y="208"/>
                  </a:lnTo>
                  <a:lnTo>
                    <a:pt x="319" y="216"/>
                  </a:lnTo>
                  <a:lnTo>
                    <a:pt x="312" y="216"/>
                  </a:lnTo>
                  <a:lnTo>
                    <a:pt x="312" y="224"/>
                  </a:lnTo>
                  <a:lnTo>
                    <a:pt x="319" y="224"/>
                  </a:lnTo>
                  <a:lnTo>
                    <a:pt x="295" y="240"/>
                  </a:lnTo>
                  <a:lnTo>
                    <a:pt x="295" y="232"/>
                  </a:lnTo>
                  <a:lnTo>
                    <a:pt x="288" y="240"/>
                  </a:lnTo>
                  <a:lnTo>
                    <a:pt x="295" y="248"/>
                  </a:lnTo>
                  <a:lnTo>
                    <a:pt x="288" y="256"/>
                  </a:lnTo>
                  <a:lnTo>
                    <a:pt x="279" y="256"/>
                  </a:lnTo>
                  <a:lnTo>
                    <a:pt x="264" y="256"/>
                  </a:lnTo>
                  <a:lnTo>
                    <a:pt x="255" y="256"/>
                  </a:lnTo>
                  <a:lnTo>
                    <a:pt x="247" y="256"/>
                  </a:lnTo>
                  <a:lnTo>
                    <a:pt x="240" y="271"/>
                  </a:lnTo>
                  <a:lnTo>
                    <a:pt x="247" y="280"/>
                  </a:lnTo>
                  <a:lnTo>
                    <a:pt x="240" y="304"/>
                  </a:lnTo>
                  <a:lnTo>
                    <a:pt x="231" y="304"/>
                  </a:lnTo>
                  <a:lnTo>
                    <a:pt x="223" y="304"/>
                  </a:lnTo>
                  <a:lnTo>
                    <a:pt x="223" y="295"/>
                  </a:lnTo>
                  <a:close/>
                </a:path>
              </a:pathLst>
            </a:custGeom>
            <a:grpFill/>
            <a:ln w="9525" cap="rnd">
              <a:solidFill>
                <a:srgbClr val="000000"/>
              </a:solidFill>
              <a:prstDash val="solid"/>
              <a:round/>
              <a:headEnd/>
              <a:tailEnd/>
            </a:ln>
          </p:spPr>
          <p:txBody>
            <a:bodyPr/>
            <a:lstStyle/>
            <a:p>
              <a:pPr fontAlgn="base">
                <a:spcBef>
                  <a:spcPct val="0"/>
                </a:spcBef>
                <a:spcAft>
                  <a:spcPct val="0"/>
                </a:spcAft>
              </a:pPr>
              <a:endParaRPr lang="en-US" dirty="0">
                <a:solidFill>
                  <a:srgbClr val="000000"/>
                </a:solidFill>
              </a:endParaRPr>
            </a:p>
          </p:txBody>
        </p:sp>
      </p:grpSp>
      <p:grpSp>
        <p:nvGrpSpPr>
          <p:cNvPr id="402633" name="Group 189"/>
          <p:cNvGrpSpPr>
            <a:grpSpLocks/>
          </p:cNvGrpSpPr>
          <p:nvPr/>
        </p:nvGrpSpPr>
        <p:grpSpPr bwMode="auto">
          <a:xfrm>
            <a:off x="6323573" y="3437228"/>
            <a:ext cx="1089025" cy="485776"/>
            <a:chOff x="3989" y="2230"/>
            <a:chExt cx="686" cy="306"/>
          </a:xfrm>
          <a:solidFill>
            <a:srgbClr val="FFC000"/>
          </a:solidFill>
        </p:grpSpPr>
        <p:sp>
          <p:nvSpPr>
            <p:cNvPr id="402619" name="Freeform 187"/>
            <p:cNvSpPr>
              <a:spLocks/>
            </p:cNvSpPr>
            <p:nvPr/>
          </p:nvSpPr>
          <p:spPr bwMode="auto">
            <a:xfrm>
              <a:off x="3995" y="2230"/>
              <a:ext cx="680" cy="303"/>
            </a:xfrm>
            <a:custGeom>
              <a:avLst/>
              <a:gdLst>
                <a:gd name="T0" fmla="*/ 528 w 680"/>
                <a:gd name="T1" fmla="*/ 287 h 303"/>
                <a:gd name="T2" fmla="*/ 537 w 680"/>
                <a:gd name="T3" fmla="*/ 271 h 303"/>
                <a:gd name="T4" fmla="*/ 561 w 680"/>
                <a:gd name="T5" fmla="*/ 231 h 303"/>
                <a:gd name="T6" fmla="*/ 576 w 680"/>
                <a:gd name="T7" fmla="*/ 215 h 303"/>
                <a:gd name="T8" fmla="*/ 616 w 680"/>
                <a:gd name="T9" fmla="*/ 191 h 303"/>
                <a:gd name="T10" fmla="*/ 632 w 680"/>
                <a:gd name="T11" fmla="*/ 183 h 303"/>
                <a:gd name="T12" fmla="*/ 648 w 680"/>
                <a:gd name="T13" fmla="*/ 151 h 303"/>
                <a:gd name="T14" fmla="*/ 632 w 680"/>
                <a:gd name="T15" fmla="*/ 151 h 303"/>
                <a:gd name="T16" fmla="*/ 608 w 680"/>
                <a:gd name="T17" fmla="*/ 175 h 303"/>
                <a:gd name="T18" fmla="*/ 600 w 680"/>
                <a:gd name="T19" fmla="*/ 160 h 303"/>
                <a:gd name="T20" fmla="*/ 624 w 680"/>
                <a:gd name="T21" fmla="*/ 151 h 303"/>
                <a:gd name="T22" fmla="*/ 624 w 680"/>
                <a:gd name="T23" fmla="*/ 136 h 303"/>
                <a:gd name="T24" fmla="*/ 592 w 680"/>
                <a:gd name="T25" fmla="*/ 119 h 303"/>
                <a:gd name="T26" fmla="*/ 608 w 680"/>
                <a:gd name="T27" fmla="*/ 112 h 303"/>
                <a:gd name="T28" fmla="*/ 624 w 680"/>
                <a:gd name="T29" fmla="*/ 112 h 303"/>
                <a:gd name="T30" fmla="*/ 656 w 680"/>
                <a:gd name="T31" fmla="*/ 119 h 303"/>
                <a:gd name="T32" fmla="*/ 680 w 680"/>
                <a:gd name="T33" fmla="*/ 79 h 303"/>
                <a:gd name="T34" fmla="*/ 664 w 680"/>
                <a:gd name="T35" fmla="*/ 56 h 303"/>
                <a:gd name="T36" fmla="*/ 656 w 680"/>
                <a:gd name="T37" fmla="*/ 79 h 303"/>
                <a:gd name="T38" fmla="*/ 648 w 680"/>
                <a:gd name="T39" fmla="*/ 64 h 303"/>
                <a:gd name="T40" fmla="*/ 632 w 680"/>
                <a:gd name="T41" fmla="*/ 56 h 303"/>
                <a:gd name="T42" fmla="*/ 600 w 680"/>
                <a:gd name="T43" fmla="*/ 72 h 303"/>
                <a:gd name="T44" fmla="*/ 584 w 680"/>
                <a:gd name="T45" fmla="*/ 72 h 303"/>
                <a:gd name="T46" fmla="*/ 592 w 680"/>
                <a:gd name="T47" fmla="*/ 48 h 303"/>
                <a:gd name="T48" fmla="*/ 616 w 680"/>
                <a:gd name="T49" fmla="*/ 56 h 303"/>
                <a:gd name="T50" fmla="*/ 608 w 680"/>
                <a:gd name="T51" fmla="*/ 40 h 303"/>
                <a:gd name="T52" fmla="*/ 632 w 680"/>
                <a:gd name="T53" fmla="*/ 48 h 303"/>
                <a:gd name="T54" fmla="*/ 632 w 680"/>
                <a:gd name="T55" fmla="*/ 32 h 303"/>
                <a:gd name="T56" fmla="*/ 648 w 680"/>
                <a:gd name="T57" fmla="*/ 32 h 303"/>
                <a:gd name="T58" fmla="*/ 656 w 680"/>
                <a:gd name="T59" fmla="*/ 32 h 303"/>
                <a:gd name="T60" fmla="*/ 640 w 680"/>
                <a:gd name="T61" fmla="*/ 8 h 303"/>
                <a:gd name="T62" fmla="*/ 321 w 680"/>
                <a:gd name="T63" fmla="*/ 64 h 303"/>
                <a:gd name="T64" fmla="*/ 184 w 680"/>
                <a:gd name="T65" fmla="*/ 79 h 303"/>
                <a:gd name="T66" fmla="*/ 184 w 680"/>
                <a:gd name="T67" fmla="*/ 103 h 303"/>
                <a:gd name="T68" fmla="*/ 168 w 680"/>
                <a:gd name="T69" fmla="*/ 127 h 303"/>
                <a:gd name="T70" fmla="*/ 129 w 680"/>
                <a:gd name="T71" fmla="*/ 151 h 303"/>
                <a:gd name="T72" fmla="*/ 96 w 680"/>
                <a:gd name="T73" fmla="*/ 167 h 303"/>
                <a:gd name="T74" fmla="*/ 65 w 680"/>
                <a:gd name="T75" fmla="*/ 191 h 303"/>
                <a:gd name="T76" fmla="*/ 24 w 680"/>
                <a:gd name="T77" fmla="*/ 215 h 303"/>
                <a:gd name="T78" fmla="*/ 0 w 680"/>
                <a:gd name="T79" fmla="*/ 271 h 303"/>
                <a:gd name="T80" fmla="*/ 112 w 680"/>
                <a:gd name="T81" fmla="*/ 247 h 303"/>
                <a:gd name="T82" fmla="*/ 256 w 680"/>
                <a:gd name="T83" fmla="*/ 215 h 303"/>
                <a:gd name="T84" fmla="*/ 288 w 680"/>
                <a:gd name="T85" fmla="*/ 231 h 303"/>
                <a:gd name="T86" fmla="*/ 489 w 680"/>
                <a:gd name="T87" fmla="*/ 303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80" h="303">
                  <a:moveTo>
                    <a:pt x="496" y="295"/>
                  </a:moveTo>
                  <a:lnTo>
                    <a:pt x="513" y="287"/>
                  </a:lnTo>
                  <a:lnTo>
                    <a:pt x="528" y="287"/>
                  </a:lnTo>
                  <a:lnTo>
                    <a:pt x="528" y="295"/>
                  </a:lnTo>
                  <a:lnTo>
                    <a:pt x="528" y="271"/>
                  </a:lnTo>
                  <a:lnTo>
                    <a:pt x="537" y="271"/>
                  </a:lnTo>
                  <a:lnTo>
                    <a:pt x="537" y="287"/>
                  </a:lnTo>
                  <a:lnTo>
                    <a:pt x="537" y="263"/>
                  </a:lnTo>
                  <a:lnTo>
                    <a:pt x="561" y="231"/>
                  </a:lnTo>
                  <a:lnTo>
                    <a:pt x="568" y="223"/>
                  </a:lnTo>
                  <a:lnTo>
                    <a:pt x="568" y="215"/>
                  </a:lnTo>
                  <a:lnTo>
                    <a:pt x="576" y="215"/>
                  </a:lnTo>
                  <a:lnTo>
                    <a:pt x="584" y="207"/>
                  </a:lnTo>
                  <a:lnTo>
                    <a:pt x="600" y="191"/>
                  </a:lnTo>
                  <a:lnTo>
                    <a:pt x="616" y="191"/>
                  </a:lnTo>
                  <a:lnTo>
                    <a:pt x="616" y="183"/>
                  </a:lnTo>
                  <a:lnTo>
                    <a:pt x="624" y="183"/>
                  </a:lnTo>
                  <a:lnTo>
                    <a:pt x="632" y="183"/>
                  </a:lnTo>
                  <a:lnTo>
                    <a:pt x="648" y="167"/>
                  </a:lnTo>
                  <a:lnTo>
                    <a:pt x="648" y="160"/>
                  </a:lnTo>
                  <a:lnTo>
                    <a:pt x="648" y="151"/>
                  </a:lnTo>
                  <a:lnTo>
                    <a:pt x="640" y="160"/>
                  </a:lnTo>
                  <a:lnTo>
                    <a:pt x="640" y="151"/>
                  </a:lnTo>
                  <a:lnTo>
                    <a:pt x="632" y="151"/>
                  </a:lnTo>
                  <a:lnTo>
                    <a:pt x="632" y="160"/>
                  </a:lnTo>
                  <a:lnTo>
                    <a:pt x="624" y="160"/>
                  </a:lnTo>
                  <a:lnTo>
                    <a:pt x="608" y="175"/>
                  </a:lnTo>
                  <a:lnTo>
                    <a:pt x="600" y="167"/>
                  </a:lnTo>
                  <a:lnTo>
                    <a:pt x="592" y="160"/>
                  </a:lnTo>
                  <a:lnTo>
                    <a:pt x="600" y="160"/>
                  </a:lnTo>
                  <a:lnTo>
                    <a:pt x="600" y="167"/>
                  </a:lnTo>
                  <a:lnTo>
                    <a:pt x="616" y="167"/>
                  </a:lnTo>
                  <a:lnTo>
                    <a:pt x="624" y="151"/>
                  </a:lnTo>
                  <a:lnTo>
                    <a:pt x="616" y="143"/>
                  </a:lnTo>
                  <a:lnTo>
                    <a:pt x="624" y="143"/>
                  </a:lnTo>
                  <a:lnTo>
                    <a:pt x="624" y="136"/>
                  </a:lnTo>
                  <a:lnTo>
                    <a:pt x="624" y="127"/>
                  </a:lnTo>
                  <a:lnTo>
                    <a:pt x="584" y="119"/>
                  </a:lnTo>
                  <a:lnTo>
                    <a:pt x="592" y="119"/>
                  </a:lnTo>
                  <a:lnTo>
                    <a:pt x="600" y="119"/>
                  </a:lnTo>
                  <a:lnTo>
                    <a:pt x="608" y="119"/>
                  </a:lnTo>
                  <a:lnTo>
                    <a:pt x="608" y="112"/>
                  </a:lnTo>
                  <a:lnTo>
                    <a:pt x="616" y="112"/>
                  </a:lnTo>
                  <a:lnTo>
                    <a:pt x="624" y="119"/>
                  </a:lnTo>
                  <a:lnTo>
                    <a:pt x="624" y="112"/>
                  </a:lnTo>
                  <a:lnTo>
                    <a:pt x="632" y="112"/>
                  </a:lnTo>
                  <a:lnTo>
                    <a:pt x="640" y="119"/>
                  </a:lnTo>
                  <a:lnTo>
                    <a:pt x="656" y="119"/>
                  </a:lnTo>
                  <a:lnTo>
                    <a:pt x="664" y="103"/>
                  </a:lnTo>
                  <a:lnTo>
                    <a:pt x="672" y="88"/>
                  </a:lnTo>
                  <a:lnTo>
                    <a:pt x="680" y="79"/>
                  </a:lnTo>
                  <a:lnTo>
                    <a:pt x="680" y="72"/>
                  </a:lnTo>
                  <a:lnTo>
                    <a:pt x="672" y="56"/>
                  </a:lnTo>
                  <a:lnTo>
                    <a:pt x="664" y="56"/>
                  </a:lnTo>
                  <a:lnTo>
                    <a:pt x="656" y="64"/>
                  </a:lnTo>
                  <a:lnTo>
                    <a:pt x="656" y="72"/>
                  </a:lnTo>
                  <a:lnTo>
                    <a:pt x="656" y="79"/>
                  </a:lnTo>
                  <a:lnTo>
                    <a:pt x="656" y="88"/>
                  </a:lnTo>
                  <a:lnTo>
                    <a:pt x="656" y="72"/>
                  </a:lnTo>
                  <a:lnTo>
                    <a:pt x="648" y="64"/>
                  </a:lnTo>
                  <a:lnTo>
                    <a:pt x="648" y="56"/>
                  </a:lnTo>
                  <a:lnTo>
                    <a:pt x="640" y="56"/>
                  </a:lnTo>
                  <a:lnTo>
                    <a:pt x="632" y="56"/>
                  </a:lnTo>
                  <a:lnTo>
                    <a:pt x="632" y="64"/>
                  </a:lnTo>
                  <a:lnTo>
                    <a:pt x="616" y="64"/>
                  </a:lnTo>
                  <a:lnTo>
                    <a:pt x="600" y="72"/>
                  </a:lnTo>
                  <a:lnTo>
                    <a:pt x="592" y="79"/>
                  </a:lnTo>
                  <a:lnTo>
                    <a:pt x="584" y="79"/>
                  </a:lnTo>
                  <a:lnTo>
                    <a:pt x="584" y="72"/>
                  </a:lnTo>
                  <a:lnTo>
                    <a:pt x="592" y="72"/>
                  </a:lnTo>
                  <a:lnTo>
                    <a:pt x="592" y="64"/>
                  </a:lnTo>
                  <a:lnTo>
                    <a:pt x="592" y="48"/>
                  </a:lnTo>
                  <a:lnTo>
                    <a:pt x="600" y="56"/>
                  </a:lnTo>
                  <a:lnTo>
                    <a:pt x="608" y="64"/>
                  </a:lnTo>
                  <a:lnTo>
                    <a:pt x="616" y="56"/>
                  </a:lnTo>
                  <a:lnTo>
                    <a:pt x="624" y="48"/>
                  </a:lnTo>
                  <a:lnTo>
                    <a:pt x="616" y="48"/>
                  </a:lnTo>
                  <a:lnTo>
                    <a:pt x="608" y="40"/>
                  </a:lnTo>
                  <a:lnTo>
                    <a:pt x="616" y="40"/>
                  </a:lnTo>
                  <a:lnTo>
                    <a:pt x="624" y="40"/>
                  </a:lnTo>
                  <a:lnTo>
                    <a:pt x="632" y="48"/>
                  </a:lnTo>
                  <a:lnTo>
                    <a:pt x="640" y="40"/>
                  </a:lnTo>
                  <a:lnTo>
                    <a:pt x="640" y="32"/>
                  </a:lnTo>
                  <a:lnTo>
                    <a:pt x="632" y="32"/>
                  </a:lnTo>
                  <a:lnTo>
                    <a:pt x="632" y="24"/>
                  </a:lnTo>
                  <a:lnTo>
                    <a:pt x="640" y="32"/>
                  </a:lnTo>
                  <a:lnTo>
                    <a:pt x="648" y="32"/>
                  </a:lnTo>
                  <a:lnTo>
                    <a:pt x="656" y="32"/>
                  </a:lnTo>
                  <a:lnTo>
                    <a:pt x="664" y="40"/>
                  </a:lnTo>
                  <a:lnTo>
                    <a:pt x="656" y="32"/>
                  </a:lnTo>
                  <a:lnTo>
                    <a:pt x="656" y="24"/>
                  </a:lnTo>
                  <a:lnTo>
                    <a:pt x="648" y="8"/>
                  </a:lnTo>
                  <a:lnTo>
                    <a:pt x="640" y="8"/>
                  </a:lnTo>
                  <a:lnTo>
                    <a:pt x="632" y="0"/>
                  </a:lnTo>
                  <a:lnTo>
                    <a:pt x="520" y="24"/>
                  </a:lnTo>
                  <a:lnTo>
                    <a:pt x="321" y="64"/>
                  </a:lnTo>
                  <a:lnTo>
                    <a:pt x="192" y="72"/>
                  </a:lnTo>
                  <a:lnTo>
                    <a:pt x="184" y="72"/>
                  </a:lnTo>
                  <a:lnTo>
                    <a:pt x="184" y="79"/>
                  </a:lnTo>
                  <a:lnTo>
                    <a:pt x="184" y="88"/>
                  </a:lnTo>
                  <a:lnTo>
                    <a:pt x="192" y="96"/>
                  </a:lnTo>
                  <a:lnTo>
                    <a:pt x="184" y="103"/>
                  </a:lnTo>
                  <a:lnTo>
                    <a:pt x="177" y="103"/>
                  </a:lnTo>
                  <a:lnTo>
                    <a:pt x="168" y="119"/>
                  </a:lnTo>
                  <a:lnTo>
                    <a:pt x="168" y="127"/>
                  </a:lnTo>
                  <a:lnTo>
                    <a:pt x="160" y="127"/>
                  </a:lnTo>
                  <a:lnTo>
                    <a:pt x="153" y="127"/>
                  </a:lnTo>
                  <a:lnTo>
                    <a:pt x="129" y="151"/>
                  </a:lnTo>
                  <a:lnTo>
                    <a:pt x="120" y="143"/>
                  </a:lnTo>
                  <a:lnTo>
                    <a:pt x="112" y="143"/>
                  </a:lnTo>
                  <a:lnTo>
                    <a:pt x="96" y="167"/>
                  </a:lnTo>
                  <a:lnTo>
                    <a:pt x="96" y="175"/>
                  </a:lnTo>
                  <a:lnTo>
                    <a:pt x="81" y="175"/>
                  </a:lnTo>
                  <a:lnTo>
                    <a:pt x="65" y="191"/>
                  </a:lnTo>
                  <a:lnTo>
                    <a:pt x="57" y="199"/>
                  </a:lnTo>
                  <a:lnTo>
                    <a:pt x="33" y="199"/>
                  </a:lnTo>
                  <a:lnTo>
                    <a:pt x="24" y="215"/>
                  </a:lnTo>
                  <a:lnTo>
                    <a:pt x="17" y="239"/>
                  </a:lnTo>
                  <a:lnTo>
                    <a:pt x="0" y="239"/>
                  </a:lnTo>
                  <a:lnTo>
                    <a:pt x="0" y="271"/>
                  </a:lnTo>
                  <a:lnTo>
                    <a:pt x="96" y="255"/>
                  </a:lnTo>
                  <a:lnTo>
                    <a:pt x="105" y="255"/>
                  </a:lnTo>
                  <a:lnTo>
                    <a:pt x="112" y="247"/>
                  </a:lnTo>
                  <a:lnTo>
                    <a:pt x="153" y="223"/>
                  </a:lnTo>
                  <a:lnTo>
                    <a:pt x="177" y="223"/>
                  </a:lnTo>
                  <a:lnTo>
                    <a:pt x="256" y="215"/>
                  </a:lnTo>
                  <a:lnTo>
                    <a:pt x="273" y="215"/>
                  </a:lnTo>
                  <a:lnTo>
                    <a:pt x="280" y="223"/>
                  </a:lnTo>
                  <a:lnTo>
                    <a:pt x="288" y="231"/>
                  </a:lnTo>
                  <a:lnTo>
                    <a:pt x="288" y="239"/>
                  </a:lnTo>
                  <a:lnTo>
                    <a:pt x="376" y="231"/>
                  </a:lnTo>
                  <a:lnTo>
                    <a:pt x="489" y="303"/>
                  </a:lnTo>
                  <a:lnTo>
                    <a:pt x="496" y="29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620" name="Freeform 188"/>
            <p:cNvSpPr>
              <a:spLocks/>
            </p:cNvSpPr>
            <p:nvPr/>
          </p:nvSpPr>
          <p:spPr bwMode="auto">
            <a:xfrm>
              <a:off x="3989" y="2233"/>
              <a:ext cx="680" cy="303"/>
            </a:xfrm>
            <a:custGeom>
              <a:avLst/>
              <a:gdLst>
                <a:gd name="T0" fmla="*/ 528 w 680"/>
                <a:gd name="T1" fmla="*/ 287 h 303"/>
                <a:gd name="T2" fmla="*/ 537 w 680"/>
                <a:gd name="T3" fmla="*/ 271 h 303"/>
                <a:gd name="T4" fmla="*/ 561 w 680"/>
                <a:gd name="T5" fmla="*/ 231 h 303"/>
                <a:gd name="T6" fmla="*/ 576 w 680"/>
                <a:gd name="T7" fmla="*/ 215 h 303"/>
                <a:gd name="T8" fmla="*/ 616 w 680"/>
                <a:gd name="T9" fmla="*/ 191 h 303"/>
                <a:gd name="T10" fmla="*/ 632 w 680"/>
                <a:gd name="T11" fmla="*/ 183 h 303"/>
                <a:gd name="T12" fmla="*/ 648 w 680"/>
                <a:gd name="T13" fmla="*/ 151 h 303"/>
                <a:gd name="T14" fmla="*/ 632 w 680"/>
                <a:gd name="T15" fmla="*/ 151 h 303"/>
                <a:gd name="T16" fmla="*/ 608 w 680"/>
                <a:gd name="T17" fmla="*/ 175 h 303"/>
                <a:gd name="T18" fmla="*/ 600 w 680"/>
                <a:gd name="T19" fmla="*/ 160 h 303"/>
                <a:gd name="T20" fmla="*/ 624 w 680"/>
                <a:gd name="T21" fmla="*/ 151 h 303"/>
                <a:gd name="T22" fmla="*/ 624 w 680"/>
                <a:gd name="T23" fmla="*/ 136 h 303"/>
                <a:gd name="T24" fmla="*/ 592 w 680"/>
                <a:gd name="T25" fmla="*/ 119 h 303"/>
                <a:gd name="T26" fmla="*/ 608 w 680"/>
                <a:gd name="T27" fmla="*/ 112 h 303"/>
                <a:gd name="T28" fmla="*/ 624 w 680"/>
                <a:gd name="T29" fmla="*/ 112 h 303"/>
                <a:gd name="T30" fmla="*/ 656 w 680"/>
                <a:gd name="T31" fmla="*/ 119 h 303"/>
                <a:gd name="T32" fmla="*/ 680 w 680"/>
                <a:gd name="T33" fmla="*/ 79 h 303"/>
                <a:gd name="T34" fmla="*/ 664 w 680"/>
                <a:gd name="T35" fmla="*/ 56 h 303"/>
                <a:gd name="T36" fmla="*/ 656 w 680"/>
                <a:gd name="T37" fmla="*/ 79 h 303"/>
                <a:gd name="T38" fmla="*/ 648 w 680"/>
                <a:gd name="T39" fmla="*/ 64 h 303"/>
                <a:gd name="T40" fmla="*/ 632 w 680"/>
                <a:gd name="T41" fmla="*/ 56 h 303"/>
                <a:gd name="T42" fmla="*/ 600 w 680"/>
                <a:gd name="T43" fmla="*/ 72 h 303"/>
                <a:gd name="T44" fmla="*/ 584 w 680"/>
                <a:gd name="T45" fmla="*/ 72 h 303"/>
                <a:gd name="T46" fmla="*/ 592 w 680"/>
                <a:gd name="T47" fmla="*/ 48 h 303"/>
                <a:gd name="T48" fmla="*/ 616 w 680"/>
                <a:gd name="T49" fmla="*/ 56 h 303"/>
                <a:gd name="T50" fmla="*/ 608 w 680"/>
                <a:gd name="T51" fmla="*/ 40 h 303"/>
                <a:gd name="T52" fmla="*/ 632 w 680"/>
                <a:gd name="T53" fmla="*/ 48 h 303"/>
                <a:gd name="T54" fmla="*/ 632 w 680"/>
                <a:gd name="T55" fmla="*/ 32 h 303"/>
                <a:gd name="T56" fmla="*/ 648 w 680"/>
                <a:gd name="T57" fmla="*/ 32 h 303"/>
                <a:gd name="T58" fmla="*/ 656 w 680"/>
                <a:gd name="T59" fmla="*/ 32 h 303"/>
                <a:gd name="T60" fmla="*/ 640 w 680"/>
                <a:gd name="T61" fmla="*/ 8 h 303"/>
                <a:gd name="T62" fmla="*/ 321 w 680"/>
                <a:gd name="T63" fmla="*/ 64 h 303"/>
                <a:gd name="T64" fmla="*/ 184 w 680"/>
                <a:gd name="T65" fmla="*/ 79 h 303"/>
                <a:gd name="T66" fmla="*/ 184 w 680"/>
                <a:gd name="T67" fmla="*/ 103 h 303"/>
                <a:gd name="T68" fmla="*/ 168 w 680"/>
                <a:gd name="T69" fmla="*/ 127 h 303"/>
                <a:gd name="T70" fmla="*/ 129 w 680"/>
                <a:gd name="T71" fmla="*/ 151 h 303"/>
                <a:gd name="T72" fmla="*/ 96 w 680"/>
                <a:gd name="T73" fmla="*/ 167 h 303"/>
                <a:gd name="T74" fmla="*/ 65 w 680"/>
                <a:gd name="T75" fmla="*/ 191 h 303"/>
                <a:gd name="T76" fmla="*/ 24 w 680"/>
                <a:gd name="T77" fmla="*/ 215 h 303"/>
                <a:gd name="T78" fmla="*/ 0 w 680"/>
                <a:gd name="T79" fmla="*/ 271 h 303"/>
                <a:gd name="T80" fmla="*/ 112 w 680"/>
                <a:gd name="T81" fmla="*/ 247 h 303"/>
                <a:gd name="T82" fmla="*/ 256 w 680"/>
                <a:gd name="T83" fmla="*/ 215 h 303"/>
                <a:gd name="T84" fmla="*/ 288 w 680"/>
                <a:gd name="T85" fmla="*/ 231 h 303"/>
                <a:gd name="T86" fmla="*/ 489 w 680"/>
                <a:gd name="T87" fmla="*/ 303 h 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80" h="303">
                  <a:moveTo>
                    <a:pt x="496" y="295"/>
                  </a:moveTo>
                  <a:lnTo>
                    <a:pt x="513" y="287"/>
                  </a:lnTo>
                  <a:lnTo>
                    <a:pt x="528" y="287"/>
                  </a:lnTo>
                  <a:lnTo>
                    <a:pt x="528" y="295"/>
                  </a:lnTo>
                  <a:lnTo>
                    <a:pt x="528" y="271"/>
                  </a:lnTo>
                  <a:lnTo>
                    <a:pt x="537" y="271"/>
                  </a:lnTo>
                  <a:lnTo>
                    <a:pt x="537" y="287"/>
                  </a:lnTo>
                  <a:lnTo>
                    <a:pt x="537" y="263"/>
                  </a:lnTo>
                  <a:lnTo>
                    <a:pt x="561" y="231"/>
                  </a:lnTo>
                  <a:lnTo>
                    <a:pt x="568" y="223"/>
                  </a:lnTo>
                  <a:lnTo>
                    <a:pt x="568" y="215"/>
                  </a:lnTo>
                  <a:lnTo>
                    <a:pt x="576" y="215"/>
                  </a:lnTo>
                  <a:lnTo>
                    <a:pt x="584" y="207"/>
                  </a:lnTo>
                  <a:lnTo>
                    <a:pt x="600" y="191"/>
                  </a:lnTo>
                  <a:lnTo>
                    <a:pt x="616" y="191"/>
                  </a:lnTo>
                  <a:lnTo>
                    <a:pt x="616" y="183"/>
                  </a:lnTo>
                  <a:lnTo>
                    <a:pt x="624" y="183"/>
                  </a:lnTo>
                  <a:lnTo>
                    <a:pt x="632" y="183"/>
                  </a:lnTo>
                  <a:lnTo>
                    <a:pt x="648" y="167"/>
                  </a:lnTo>
                  <a:lnTo>
                    <a:pt x="648" y="160"/>
                  </a:lnTo>
                  <a:lnTo>
                    <a:pt x="648" y="151"/>
                  </a:lnTo>
                  <a:lnTo>
                    <a:pt x="640" y="160"/>
                  </a:lnTo>
                  <a:lnTo>
                    <a:pt x="640" y="151"/>
                  </a:lnTo>
                  <a:lnTo>
                    <a:pt x="632" y="151"/>
                  </a:lnTo>
                  <a:lnTo>
                    <a:pt x="632" y="160"/>
                  </a:lnTo>
                  <a:lnTo>
                    <a:pt x="624" y="160"/>
                  </a:lnTo>
                  <a:lnTo>
                    <a:pt x="608" y="175"/>
                  </a:lnTo>
                  <a:lnTo>
                    <a:pt x="600" y="167"/>
                  </a:lnTo>
                  <a:lnTo>
                    <a:pt x="592" y="160"/>
                  </a:lnTo>
                  <a:lnTo>
                    <a:pt x="600" y="160"/>
                  </a:lnTo>
                  <a:lnTo>
                    <a:pt x="600" y="167"/>
                  </a:lnTo>
                  <a:lnTo>
                    <a:pt x="616" y="167"/>
                  </a:lnTo>
                  <a:lnTo>
                    <a:pt x="624" y="151"/>
                  </a:lnTo>
                  <a:lnTo>
                    <a:pt x="616" y="143"/>
                  </a:lnTo>
                  <a:lnTo>
                    <a:pt x="624" y="143"/>
                  </a:lnTo>
                  <a:lnTo>
                    <a:pt x="624" y="136"/>
                  </a:lnTo>
                  <a:lnTo>
                    <a:pt x="624" y="127"/>
                  </a:lnTo>
                  <a:lnTo>
                    <a:pt x="584" y="119"/>
                  </a:lnTo>
                  <a:lnTo>
                    <a:pt x="592" y="119"/>
                  </a:lnTo>
                  <a:lnTo>
                    <a:pt x="600" y="119"/>
                  </a:lnTo>
                  <a:lnTo>
                    <a:pt x="608" y="119"/>
                  </a:lnTo>
                  <a:lnTo>
                    <a:pt x="608" y="112"/>
                  </a:lnTo>
                  <a:lnTo>
                    <a:pt x="616" y="112"/>
                  </a:lnTo>
                  <a:lnTo>
                    <a:pt x="624" y="119"/>
                  </a:lnTo>
                  <a:lnTo>
                    <a:pt x="624" y="112"/>
                  </a:lnTo>
                  <a:lnTo>
                    <a:pt x="632" y="112"/>
                  </a:lnTo>
                  <a:lnTo>
                    <a:pt x="640" y="119"/>
                  </a:lnTo>
                  <a:lnTo>
                    <a:pt x="656" y="119"/>
                  </a:lnTo>
                  <a:lnTo>
                    <a:pt x="664" y="103"/>
                  </a:lnTo>
                  <a:lnTo>
                    <a:pt x="672" y="88"/>
                  </a:lnTo>
                  <a:lnTo>
                    <a:pt x="680" y="79"/>
                  </a:lnTo>
                  <a:lnTo>
                    <a:pt x="680" y="72"/>
                  </a:lnTo>
                  <a:lnTo>
                    <a:pt x="672" y="56"/>
                  </a:lnTo>
                  <a:lnTo>
                    <a:pt x="664" y="56"/>
                  </a:lnTo>
                  <a:lnTo>
                    <a:pt x="656" y="64"/>
                  </a:lnTo>
                  <a:lnTo>
                    <a:pt x="656" y="72"/>
                  </a:lnTo>
                  <a:lnTo>
                    <a:pt x="656" y="79"/>
                  </a:lnTo>
                  <a:lnTo>
                    <a:pt x="656" y="88"/>
                  </a:lnTo>
                  <a:lnTo>
                    <a:pt x="656" y="72"/>
                  </a:lnTo>
                  <a:lnTo>
                    <a:pt x="648" y="64"/>
                  </a:lnTo>
                  <a:lnTo>
                    <a:pt x="648" y="56"/>
                  </a:lnTo>
                  <a:lnTo>
                    <a:pt x="640" y="56"/>
                  </a:lnTo>
                  <a:lnTo>
                    <a:pt x="632" y="56"/>
                  </a:lnTo>
                  <a:lnTo>
                    <a:pt x="632" y="64"/>
                  </a:lnTo>
                  <a:lnTo>
                    <a:pt x="616" y="64"/>
                  </a:lnTo>
                  <a:lnTo>
                    <a:pt x="600" y="72"/>
                  </a:lnTo>
                  <a:lnTo>
                    <a:pt x="592" y="79"/>
                  </a:lnTo>
                  <a:lnTo>
                    <a:pt x="584" y="79"/>
                  </a:lnTo>
                  <a:lnTo>
                    <a:pt x="584" y="72"/>
                  </a:lnTo>
                  <a:lnTo>
                    <a:pt x="592" y="72"/>
                  </a:lnTo>
                  <a:lnTo>
                    <a:pt x="592" y="64"/>
                  </a:lnTo>
                  <a:lnTo>
                    <a:pt x="592" y="48"/>
                  </a:lnTo>
                  <a:lnTo>
                    <a:pt x="600" y="56"/>
                  </a:lnTo>
                  <a:lnTo>
                    <a:pt x="608" y="64"/>
                  </a:lnTo>
                  <a:lnTo>
                    <a:pt x="616" y="56"/>
                  </a:lnTo>
                  <a:lnTo>
                    <a:pt x="624" y="48"/>
                  </a:lnTo>
                  <a:lnTo>
                    <a:pt x="616" y="48"/>
                  </a:lnTo>
                  <a:lnTo>
                    <a:pt x="608" y="40"/>
                  </a:lnTo>
                  <a:lnTo>
                    <a:pt x="616" y="40"/>
                  </a:lnTo>
                  <a:lnTo>
                    <a:pt x="624" y="40"/>
                  </a:lnTo>
                  <a:lnTo>
                    <a:pt x="632" y="48"/>
                  </a:lnTo>
                  <a:lnTo>
                    <a:pt x="640" y="40"/>
                  </a:lnTo>
                  <a:lnTo>
                    <a:pt x="640" y="32"/>
                  </a:lnTo>
                  <a:lnTo>
                    <a:pt x="632" y="32"/>
                  </a:lnTo>
                  <a:lnTo>
                    <a:pt x="632" y="24"/>
                  </a:lnTo>
                  <a:lnTo>
                    <a:pt x="640" y="32"/>
                  </a:lnTo>
                  <a:lnTo>
                    <a:pt x="648" y="32"/>
                  </a:lnTo>
                  <a:lnTo>
                    <a:pt x="656" y="32"/>
                  </a:lnTo>
                  <a:lnTo>
                    <a:pt x="664" y="40"/>
                  </a:lnTo>
                  <a:lnTo>
                    <a:pt x="656" y="32"/>
                  </a:lnTo>
                  <a:lnTo>
                    <a:pt x="656" y="24"/>
                  </a:lnTo>
                  <a:lnTo>
                    <a:pt x="648" y="8"/>
                  </a:lnTo>
                  <a:lnTo>
                    <a:pt x="640" y="8"/>
                  </a:lnTo>
                  <a:lnTo>
                    <a:pt x="632" y="0"/>
                  </a:lnTo>
                  <a:lnTo>
                    <a:pt x="520" y="24"/>
                  </a:lnTo>
                  <a:lnTo>
                    <a:pt x="321" y="64"/>
                  </a:lnTo>
                  <a:lnTo>
                    <a:pt x="192" y="72"/>
                  </a:lnTo>
                  <a:lnTo>
                    <a:pt x="184" y="72"/>
                  </a:lnTo>
                  <a:lnTo>
                    <a:pt x="184" y="79"/>
                  </a:lnTo>
                  <a:lnTo>
                    <a:pt x="184" y="88"/>
                  </a:lnTo>
                  <a:lnTo>
                    <a:pt x="192" y="96"/>
                  </a:lnTo>
                  <a:lnTo>
                    <a:pt x="184" y="103"/>
                  </a:lnTo>
                  <a:lnTo>
                    <a:pt x="177" y="103"/>
                  </a:lnTo>
                  <a:lnTo>
                    <a:pt x="168" y="119"/>
                  </a:lnTo>
                  <a:lnTo>
                    <a:pt x="168" y="127"/>
                  </a:lnTo>
                  <a:lnTo>
                    <a:pt x="160" y="127"/>
                  </a:lnTo>
                  <a:lnTo>
                    <a:pt x="153" y="127"/>
                  </a:lnTo>
                  <a:lnTo>
                    <a:pt x="129" y="151"/>
                  </a:lnTo>
                  <a:lnTo>
                    <a:pt x="120" y="143"/>
                  </a:lnTo>
                  <a:lnTo>
                    <a:pt x="112" y="143"/>
                  </a:lnTo>
                  <a:lnTo>
                    <a:pt x="96" y="167"/>
                  </a:lnTo>
                  <a:lnTo>
                    <a:pt x="96" y="175"/>
                  </a:lnTo>
                  <a:lnTo>
                    <a:pt x="81" y="175"/>
                  </a:lnTo>
                  <a:lnTo>
                    <a:pt x="65" y="191"/>
                  </a:lnTo>
                  <a:lnTo>
                    <a:pt x="57" y="199"/>
                  </a:lnTo>
                  <a:lnTo>
                    <a:pt x="33" y="199"/>
                  </a:lnTo>
                  <a:lnTo>
                    <a:pt x="24" y="215"/>
                  </a:lnTo>
                  <a:lnTo>
                    <a:pt x="17" y="239"/>
                  </a:lnTo>
                  <a:lnTo>
                    <a:pt x="0" y="239"/>
                  </a:lnTo>
                  <a:lnTo>
                    <a:pt x="0" y="271"/>
                  </a:lnTo>
                  <a:lnTo>
                    <a:pt x="96" y="255"/>
                  </a:lnTo>
                  <a:lnTo>
                    <a:pt x="105" y="255"/>
                  </a:lnTo>
                  <a:lnTo>
                    <a:pt x="112" y="247"/>
                  </a:lnTo>
                  <a:lnTo>
                    <a:pt x="153" y="223"/>
                  </a:lnTo>
                  <a:lnTo>
                    <a:pt x="177" y="223"/>
                  </a:lnTo>
                  <a:lnTo>
                    <a:pt x="256" y="215"/>
                  </a:lnTo>
                  <a:lnTo>
                    <a:pt x="273" y="215"/>
                  </a:lnTo>
                  <a:lnTo>
                    <a:pt x="280" y="223"/>
                  </a:lnTo>
                  <a:lnTo>
                    <a:pt x="288" y="231"/>
                  </a:lnTo>
                  <a:lnTo>
                    <a:pt x="288" y="239"/>
                  </a:lnTo>
                  <a:lnTo>
                    <a:pt x="376" y="231"/>
                  </a:lnTo>
                  <a:lnTo>
                    <a:pt x="489" y="303"/>
                  </a:lnTo>
                  <a:lnTo>
                    <a:pt x="496" y="295"/>
                  </a:lnTo>
                  <a:close/>
                </a:path>
              </a:pathLst>
            </a:custGeom>
            <a:grpFill/>
            <a:ln w="9525" cap="rnd">
              <a:solidFill>
                <a:srgbClr val="000000"/>
              </a:solidFill>
              <a:prstDash val="solid"/>
              <a:round/>
              <a:headEnd/>
              <a:tailEnd/>
            </a:ln>
          </p:spPr>
          <p:txBody>
            <a:bodyPr/>
            <a:lstStyle/>
            <a:p>
              <a:pPr algn="ctr" fontAlgn="base">
                <a:spcBef>
                  <a:spcPct val="0"/>
                </a:spcBef>
                <a:spcAft>
                  <a:spcPct val="0"/>
                </a:spcAft>
              </a:pPr>
              <a:endParaRPr lang="en-US" sz="1100" dirty="0" smtClean="0">
                <a:solidFill>
                  <a:srgbClr val="000000"/>
                </a:solidFill>
              </a:endParaRPr>
            </a:p>
            <a:p>
              <a:pPr algn="ctr" fontAlgn="base">
                <a:spcBef>
                  <a:spcPct val="0"/>
                </a:spcBef>
                <a:spcAft>
                  <a:spcPct val="0"/>
                </a:spcAft>
              </a:pPr>
              <a:r>
                <a:rPr lang="en-US" sz="1100" dirty="0" smtClean="0">
                  <a:solidFill>
                    <a:srgbClr val="000000"/>
                  </a:solidFill>
                </a:rPr>
                <a:t>EFT</a:t>
              </a:r>
              <a:endParaRPr lang="en-US" dirty="0">
                <a:solidFill>
                  <a:srgbClr val="000000"/>
                </a:solidFill>
              </a:endParaRPr>
            </a:p>
          </p:txBody>
        </p:sp>
      </p:grpSp>
      <p:grpSp>
        <p:nvGrpSpPr>
          <p:cNvPr id="402636" name="Group 192"/>
          <p:cNvGrpSpPr>
            <a:grpSpLocks/>
          </p:cNvGrpSpPr>
          <p:nvPr/>
        </p:nvGrpSpPr>
        <p:grpSpPr bwMode="auto">
          <a:xfrm>
            <a:off x="6369050" y="3030825"/>
            <a:ext cx="1001713" cy="569913"/>
            <a:chOff x="4012" y="1974"/>
            <a:chExt cx="631" cy="359"/>
          </a:xfrm>
          <a:gradFill>
            <a:gsLst>
              <a:gs pos="90000">
                <a:srgbClr val="FF0000"/>
              </a:gs>
              <a:gs pos="0">
                <a:schemeClr val="bg1">
                  <a:lumMod val="75000"/>
                </a:schemeClr>
              </a:gs>
            </a:gsLst>
            <a:lin ang="16200000" scaled="0"/>
          </a:gradFill>
        </p:grpSpPr>
        <p:sp>
          <p:nvSpPr>
            <p:cNvPr id="402622" name="Freeform 190"/>
            <p:cNvSpPr>
              <a:spLocks/>
            </p:cNvSpPr>
            <p:nvPr/>
          </p:nvSpPr>
          <p:spPr bwMode="auto">
            <a:xfrm>
              <a:off x="4012" y="1974"/>
              <a:ext cx="631" cy="359"/>
            </a:xfrm>
            <a:custGeom>
              <a:avLst/>
              <a:gdLst>
                <a:gd name="T0" fmla="*/ 623 w 631"/>
                <a:gd name="T1" fmla="*/ 240 h 359"/>
                <a:gd name="T2" fmla="*/ 615 w 631"/>
                <a:gd name="T3" fmla="*/ 216 h 359"/>
                <a:gd name="T4" fmla="*/ 591 w 631"/>
                <a:gd name="T5" fmla="*/ 216 h 359"/>
                <a:gd name="T6" fmla="*/ 575 w 631"/>
                <a:gd name="T7" fmla="*/ 224 h 359"/>
                <a:gd name="T8" fmla="*/ 559 w 631"/>
                <a:gd name="T9" fmla="*/ 208 h 359"/>
                <a:gd name="T10" fmla="*/ 520 w 631"/>
                <a:gd name="T11" fmla="*/ 200 h 359"/>
                <a:gd name="T12" fmla="*/ 583 w 631"/>
                <a:gd name="T13" fmla="*/ 216 h 359"/>
                <a:gd name="T14" fmla="*/ 559 w 631"/>
                <a:gd name="T15" fmla="*/ 192 h 359"/>
                <a:gd name="T16" fmla="*/ 567 w 631"/>
                <a:gd name="T17" fmla="*/ 192 h 359"/>
                <a:gd name="T18" fmla="*/ 567 w 631"/>
                <a:gd name="T19" fmla="*/ 176 h 359"/>
                <a:gd name="T20" fmla="*/ 575 w 631"/>
                <a:gd name="T21" fmla="*/ 160 h 359"/>
                <a:gd name="T22" fmla="*/ 535 w 631"/>
                <a:gd name="T23" fmla="*/ 136 h 359"/>
                <a:gd name="T24" fmla="*/ 559 w 631"/>
                <a:gd name="T25" fmla="*/ 152 h 359"/>
                <a:gd name="T26" fmla="*/ 575 w 631"/>
                <a:gd name="T27" fmla="*/ 128 h 359"/>
                <a:gd name="T28" fmla="*/ 551 w 631"/>
                <a:gd name="T29" fmla="*/ 112 h 359"/>
                <a:gd name="T30" fmla="*/ 503 w 631"/>
                <a:gd name="T31" fmla="*/ 96 h 359"/>
                <a:gd name="T32" fmla="*/ 479 w 631"/>
                <a:gd name="T33" fmla="*/ 96 h 359"/>
                <a:gd name="T34" fmla="*/ 487 w 631"/>
                <a:gd name="T35" fmla="*/ 64 h 359"/>
                <a:gd name="T36" fmla="*/ 479 w 631"/>
                <a:gd name="T37" fmla="*/ 24 h 359"/>
                <a:gd name="T38" fmla="*/ 455 w 631"/>
                <a:gd name="T39" fmla="*/ 9 h 359"/>
                <a:gd name="T40" fmla="*/ 431 w 631"/>
                <a:gd name="T41" fmla="*/ 9 h 359"/>
                <a:gd name="T42" fmla="*/ 400 w 631"/>
                <a:gd name="T43" fmla="*/ 9 h 359"/>
                <a:gd name="T44" fmla="*/ 383 w 631"/>
                <a:gd name="T45" fmla="*/ 24 h 359"/>
                <a:gd name="T46" fmla="*/ 367 w 631"/>
                <a:gd name="T47" fmla="*/ 56 h 359"/>
                <a:gd name="T48" fmla="*/ 359 w 631"/>
                <a:gd name="T49" fmla="*/ 72 h 359"/>
                <a:gd name="T50" fmla="*/ 335 w 631"/>
                <a:gd name="T51" fmla="*/ 72 h 359"/>
                <a:gd name="T52" fmla="*/ 335 w 631"/>
                <a:gd name="T53" fmla="*/ 104 h 359"/>
                <a:gd name="T54" fmla="*/ 304 w 631"/>
                <a:gd name="T55" fmla="*/ 104 h 359"/>
                <a:gd name="T56" fmla="*/ 295 w 631"/>
                <a:gd name="T57" fmla="*/ 120 h 359"/>
                <a:gd name="T58" fmla="*/ 287 w 631"/>
                <a:gd name="T59" fmla="*/ 144 h 359"/>
                <a:gd name="T60" fmla="*/ 280 w 631"/>
                <a:gd name="T61" fmla="*/ 176 h 359"/>
                <a:gd name="T62" fmla="*/ 271 w 631"/>
                <a:gd name="T63" fmla="*/ 208 h 359"/>
                <a:gd name="T64" fmla="*/ 256 w 631"/>
                <a:gd name="T65" fmla="*/ 232 h 359"/>
                <a:gd name="T66" fmla="*/ 232 w 631"/>
                <a:gd name="T67" fmla="*/ 240 h 359"/>
                <a:gd name="T68" fmla="*/ 215 w 631"/>
                <a:gd name="T69" fmla="*/ 256 h 359"/>
                <a:gd name="T70" fmla="*/ 191 w 631"/>
                <a:gd name="T71" fmla="*/ 256 h 359"/>
                <a:gd name="T72" fmla="*/ 167 w 631"/>
                <a:gd name="T73" fmla="*/ 272 h 359"/>
                <a:gd name="T74" fmla="*/ 136 w 631"/>
                <a:gd name="T75" fmla="*/ 248 h 359"/>
                <a:gd name="T76" fmla="*/ 119 w 631"/>
                <a:gd name="T77" fmla="*/ 256 h 359"/>
                <a:gd name="T78" fmla="*/ 88 w 631"/>
                <a:gd name="T79" fmla="*/ 288 h 359"/>
                <a:gd name="T80" fmla="*/ 71 w 631"/>
                <a:gd name="T81" fmla="*/ 320 h 359"/>
                <a:gd name="T82" fmla="*/ 40 w 631"/>
                <a:gd name="T83" fmla="*/ 344 h 359"/>
                <a:gd name="T84" fmla="*/ 151 w 631"/>
                <a:gd name="T85" fmla="*/ 335 h 359"/>
                <a:gd name="T86" fmla="*/ 239 w 631"/>
                <a:gd name="T87" fmla="*/ 328 h 359"/>
                <a:gd name="T88" fmla="*/ 623 w 631"/>
                <a:gd name="T89" fmla="*/ 256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31" h="359">
                  <a:moveTo>
                    <a:pt x="623" y="256"/>
                  </a:moveTo>
                  <a:lnTo>
                    <a:pt x="623" y="256"/>
                  </a:lnTo>
                  <a:lnTo>
                    <a:pt x="623" y="240"/>
                  </a:lnTo>
                  <a:lnTo>
                    <a:pt x="631" y="256"/>
                  </a:lnTo>
                  <a:lnTo>
                    <a:pt x="631" y="248"/>
                  </a:lnTo>
                  <a:lnTo>
                    <a:pt x="615" y="216"/>
                  </a:lnTo>
                  <a:lnTo>
                    <a:pt x="607" y="216"/>
                  </a:lnTo>
                  <a:lnTo>
                    <a:pt x="599" y="216"/>
                  </a:lnTo>
                  <a:lnTo>
                    <a:pt x="591" y="216"/>
                  </a:lnTo>
                  <a:lnTo>
                    <a:pt x="591" y="224"/>
                  </a:lnTo>
                  <a:lnTo>
                    <a:pt x="583" y="224"/>
                  </a:lnTo>
                  <a:lnTo>
                    <a:pt x="575" y="224"/>
                  </a:lnTo>
                  <a:lnTo>
                    <a:pt x="575" y="216"/>
                  </a:lnTo>
                  <a:lnTo>
                    <a:pt x="567" y="216"/>
                  </a:lnTo>
                  <a:lnTo>
                    <a:pt x="559" y="208"/>
                  </a:lnTo>
                  <a:lnTo>
                    <a:pt x="544" y="200"/>
                  </a:lnTo>
                  <a:lnTo>
                    <a:pt x="535" y="200"/>
                  </a:lnTo>
                  <a:lnTo>
                    <a:pt x="520" y="200"/>
                  </a:lnTo>
                  <a:lnTo>
                    <a:pt x="527" y="192"/>
                  </a:lnTo>
                  <a:lnTo>
                    <a:pt x="559" y="200"/>
                  </a:lnTo>
                  <a:lnTo>
                    <a:pt x="583" y="216"/>
                  </a:lnTo>
                  <a:lnTo>
                    <a:pt x="591" y="208"/>
                  </a:lnTo>
                  <a:lnTo>
                    <a:pt x="575" y="192"/>
                  </a:lnTo>
                  <a:lnTo>
                    <a:pt x="559" y="192"/>
                  </a:lnTo>
                  <a:lnTo>
                    <a:pt x="544" y="176"/>
                  </a:lnTo>
                  <a:lnTo>
                    <a:pt x="559" y="184"/>
                  </a:lnTo>
                  <a:lnTo>
                    <a:pt x="567" y="192"/>
                  </a:lnTo>
                  <a:lnTo>
                    <a:pt x="575" y="184"/>
                  </a:lnTo>
                  <a:lnTo>
                    <a:pt x="567" y="184"/>
                  </a:lnTo>
                  <a:lnTo>
                    <a:pt x="567" y="176"/>
                  </a:lnTo>
                  <a:lnTo>
                    <a:pt x="583" y="176"/>
                  </a:lnTo>
                  <a:lnTo>
                    <a:pt x="583" y="168"/>
                  </a:lnTo>
                  <a:lnTo>
                    <a:pt x="575" y="160"/>
                  </a:lnTo>
                  <a:lnTo>
                    <a:pt x="575" y="152"/>
                  </a:lnTo>
                  <a:lnTo>
                    <a:pt x="559" y="152"/>
                  </a:lnTo>
                  <a:lnTo>
                    <a:pt x="535" y="136"/>
                  </a:lnTo>
                  <a:lnTo>
                    <a:pt x="520" y="120"/>
                  </a:lnTo>
                  <a:lnTo>
                    <a:pt x="544" y="136"/>
                  </a:lnTo>
                  <a:lnTo>
                    <a:pt x="559" y="152"/>
                  </a:lnTo>
                  <a:lnTo>
                    <a:pt x="567" y="152"/>
                  </a:lnTo>
                  <a:lnTo>
                    <a:pt x="575" y="136"/>
                  </a:lnTo>
                  <a:lnTo>
                    <a:pt x="575" y="128"/>
                  </a:lnTo>
                  <a:lnTo>
                    <a:pt x="575" y="120"/>
                  </a:lnTo>
                  <a:lnTo>
                    <a:pt x="567" y="120"/>
                  </a:lnTo>
                  <a:lnTo>
                    <a:pt x="551" y="112"/>
                  </a:lnTo>
                  <a:lnTo>
                    <a:pt x="535" y="104"/>
                  </a:lnTo>
                  <a:lnTo>
                    <a:pt x="520" y="104"/>
                  </a:lnTo>
                  <a:lnTo>
                    <a:pt x="503" y="96"/>
                  </a:lnTo>
                  <a:lnTo>
                    <a:pt x="503" y="88"/>
                  </a:lnTo>
                  <a:lnTo>
                    <a:pt x="487" y="96"/>
                  </a:lnTo>
                  <a:lnTo>
                    <a:pt x="479" y="96"/>
                  </a:lnTo>
                  <a:lnTo>
                    <a:pt x="479" y="80"/>
                  </a:lnTo>
                  <a:lnTo>
                    <a:pt x="479" y="72"/>
                  </a:lnTo>
                  <a:lnTo>
                    <a:pt x="487" y="64"/>
                  </a:lnTo>
                  <a:lnTo>
                    <a:pt x="496" y="56"/>
                  </a:lnTo>
                  <a:lnTo>
                    <a:pt x="496" y="40"/>
                  </a:lnTo>
                  <a:lnTo>
                    <a:pt x="479" y="24"/>
                  </a:lnTo>
                  <a:lnTo>
                    <a:pt x="455" y="24"/>
                  </a:lnTo>
                  <a:lnTo>
                    <a:pt x="455" y="16"/>
                  </a:lnTo>
                  <a:lnTo>
                    <a:pt x="455" y="9"/>
                  </a:lnTo>
                  <a:lnTo>
                    <a:pt x="455" y="0"/>
                  </a:lnTo>
                  <a:lnTo>
                    <a:pt x="439" y="0"/>
                  </a:lnTo>
                  <a:lnTo>
                    <a:pt x="431" y="9"/>
                  </a:lnTo>
                  <a:lnTo>
                    <a:pt x="431" y="16"/>
                  </a:lnTo>
                  <a:lnTo>
                    <a:pt x="424" y="16"/>
                  </a:lnTo>
                  <a:lnTo>
                    <a:pt x="400" y="9"/>
                  </a:lnTo>
                  <a:lnTo>
                    <a:pt x="391" y="9"/>
                  </a:lnTo>
                  <a:lnTo>
                    <a:pt x="383" y="0"/>
                  </a:lnTo>
                  <a:lnTo>
                    <a:pt x="383" y="24"/>
                  </a:lnTo>
                  <a:lnTo>
                    <a:pt x="376" y="32"/>
                  </a:lnTo>
                  <a:lnTo>
                    <a:pt x="376" y="40"/>
                  </a:lnTo>
                  <a:lnTo>
                    <a:pt x="367" y="56"/>
                  </a:lnTo>
                  <a:lnTo>
                    <a:pt x="359" y="56"/>
                  </a:lnTo>
                  <a:lnTo>
                    <a:pt x="359" y="64"/>
                  </a:lnTo>
                  <a:lnTo>
                    <a:pt x="359" y="72"/>
                  </a:lnTo>
                  <a:lnTo>
                    <a:pt x="352" y="72"/>
                  </a:lnTo>
                  <a:lnTo>
                    <a:pt x="343" y="72"/>
                  </a:lnTo>
                  <a:lnTo>
                    <a:pt x="335" y="72"/>
                  </a:lnTo>
                  <a:lnTo>
                    <a:pt x="335" y="88"/>
                  </a:lnTo>
                  <a:lnTo>
                    <a:pt x="335" y="96"/>
                  </a:lnTo>
                  <a:lnTo>
                    <a:pt x="335" y="104"/>
                  </a:lnTo>
                  <a:lnTo>
                    <a:pt x="335" y="112"/>
                  </a:lnTo>
                  <a:lnTo>
                    <a:pt x="319" y="112"/>
                  </a:lnTo>
                  <a:lnTo>
                    <a:pt x="304" y="104"/>
                  </a:lnTo>
                  <a:lnTo>
                    <a:pt x="295" y="104"/>
                  </a:lnTo>
                  <a:lnTo>
                    <a:pt x="295" y="112"/>
                  </a:lnTo>
                  <a:lnTo>
                    <a:pt x="295" y="120"/>
                  </a:lnTo>
                  <a:lnTo>
                    <a:pt x="295" y="128"/>
                  </a:lnTo>
                  <a:lnTo>
                    <a:pt x="295" y="136"/>
                  </a:lnTo>
                  <a:lnTo>
                    <a:pt x="287" y="144"/>
                  </a:lnTo>
                  <a:lnTo>
                    <a:pt x="287" y="152"/>
                  </a:lnTo>
                  <a:lnTo>
                    <a:pt x="287" y="168"/>
                  </a:lnTo>
                  <a:lnTo>
                    <a:pt x="280" y="176"/>
                  </a:lnTo>
                  <a:lnTo>
                    <a:pt x="271" y="192"/>
                  </a:lnTo>
                  <a:lnTo>
                    <a:pt x="271" y="200"/>
                  </a:lnTo>
                  <a:lnTo>
                    <a:pt x="271" y="208"/>
                  </a:lnTo>
                  <a:lnTo>
                    <a:pt x="263" y="216"/>
                  </a:lnTo>
                  <a:lnTo>
                    <a:pt x="271" y="224"/>
                  </a:lnTo>
                  <a:lnTo>
                    <a:pt x="256" y="232"/>
                  </a:lnTo>
                  <a:lnTo>
                    <a:pt x="239" y="232"/>
                  </a:lnTo>
                  <a:lnTo>
                    <a:pt x="239" y="240"/>
                  </a:lnTo>
                  <a:lnTo>
                    <a:pt x="232" y="240"/>
                  </a:lnTo>
                  <a:lnTo>
                    <a:pt x="223" y="240"/>
                  </a:lnTo>
                  <a:lnTo>
                    <a:pt x="223" y="248"/>
                  </a:lnTo>
                  <a:lnTo>
                    <a:pt x="215" y="256"/>
                  </a:lnTo>
                  <a:lnTo>
                    <a:pt x="208" y="256"/>
                  </a:lnTo>
                  <a:lnTo>
                    <a:pt x="199" y="256"/>
                  </a:lnTo>
                  <a:lnTo>
                    <a:pt x="191" y="256"/>
                  </a:lnTo>
                  <a:lnTo>
                    <a:pt x="184" y="256"/>
                  </a:lnTo>
                  <a:lnTo>
                    <a:pt x="175" y="272"/>
                  </a:lnTo>
                  <a:lnTo>
                    <a:pt x="167" y="272"/>
                  </a:lnTo>
                  <a:lnTo>
                    <a:pt x="160" y="264"/>
                  </a:lnTo>
                  <a:lnTo>
                    <a:pt x="143" y="264"/>
                  </a:lnTo>
                  <a:lnTo>
                    <a:pt x="136" y="248"/>
                  </a:lnTo>
                  <a:lnTo>
                    <a:pt x="136" y="240"/>
                  </a:lnTo>
                  <a:lnTo>
                    <a:pt x="119" y="264"/>
                  </a:lnTo>
                  <a:lnTo>
                    <a:pt x="119" y="256"/>
                  </a:lnTo>
                  <a:lnTo>
                    <a:pt x="119" y="264"/>
                  </a:lnTo>
                  <a:lnTo>
                    <a:pt x="112" y="272"/>
                  </a:lnTo>
                  <a:lnTo>
                    <a:pt x="88" y="288"/>
                  </a:lnTo>
                  <a:lnTo>
                    <a:pt x="88" y="296"/>
                  </a:lnTo>
                  <a:lnTo>
                    <a:pt x="79" y="304"/>
                  </a:lnTo>
                  <a:lnTo>
                    <a:pt x="71" y="320"/>
                  </a:lnTo>
                  <a:lnTo>
                    <a:pt x="55" y="320"/>
                  </a:lnTo>
                  <a:lnTo>
                    <a:pt x="55" y="328"/>
                  </a:lnTo>
                  <a:lnTo>
                    <a:pt x="40" y="344"/>
                  </a:lnTo>
                  <a:lnTo>
                    <a:pt x="16" y="352"/>
                  </a:lnTo>
                  <a:lnTo>
                    <a:pt x="0" y="359"/>
                  </a:lnTo>
                  <a:lnTo>
                    <a:pt x="151" y="335"/>
                  </a:lnTo>
                  <a:lnTo>
                    <a:pt x="160" y="328"/>
                  </a:lnTo>
                  <a:lnTo>
                    <a:pt x="167" y="328"/>
                  </a:lnTo>
                  <a:lnTo>
                    <a:pt x="239" y="328"/>
                  </a:lnTo>
                  <a:lnTo>
                    <a:pt x="448" y="296"/>
                  </a:lnTo>
                  <a:lnTo>
                    <a:pt x="615" y="256"/>
                  </a:lnTo>
                  <a:lnTo>
                    <a:pt x="623" y="25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623" name="Freeform 191"/>
            <p:cNvSpPr>
              <a:spLocks/>
            </p:cNvSpPr>
            <p:nvPr/>
          </p:nvSpPr>
          <p:spPr bwMode="auto">
            <a:xfrm>
              <a:off x="4012" y="1974"/>
              <a:ext cx="631" cy="359"/>
            </a:xfrm>
            <a:custGeom>
              <a:avLst/>
              <a:gdLst>
                <a:gd name="T0" fmla="*/ 623 w 631"/>
                <a:gd name="T1" fmla="*/ 240 h 359"/>
                <a:gd name="T2" fmla="*/ 615 w 631"/>
                <a:gd name="T3" fmla="*/ 216 h 359"/>
                <a:gd name="T4" fmla="*/ 591 w 631"/>
                <a:gd name="T5" fmla="*/ 216 h 359"/>
                <a:gd name="T6" fmla="*/ 575 w 631"/>
                <a:gd name="T7" fmla="*/ 224 h 359"/>
                <a:gd name="T8" fmla="*/ 559 w 631"/>
                <a:gd name="T9" fmla="*/ 208 h 359"/>
                <a:gd name="T10" fmla="*/ 520 w 631"/>
                <a:gd name="T11" fmla="*/ 200 h 359"/>
                <a:gd name="T12" fmla="*/ 583 w 631"/>
                <a:gd name="T13" fmla="*/ 216 h 359"/>
                <a:gd name="T14" fmla="*/ 559 w 631"/>
                <a:gd name="T15" fmla="*/ 192 h 359"/>
                <a:gd name="T16" fmla="*/ 567 w 631"/>
                <a:gd name="T17" fmla="*/ 192 h 359"/>
                <a:gd name="T18" fmla="*/ 567 w 631"/>
                <a:gd name="T19" fmla="*/ 176 h 359"/>
                <a:gd name="T20" fmla="*/ 575 w 631"/>
                <a:gd name="T21" fmla="*/ 160 h 359"/>
                <a:gd name="T22" fmla="*/ 535 w 631"/>
                <a:gd name="T23" fmla="*/ 136 h 359"/>
                <a:gd name="T24" fmla="*/ 559 w 631"/>
                <a:gd name="T25" fmla="*/ 152 h 359"/>
                <a:gd name="T26" fmla="*/ 575 w 631"/>
                <a:gd name="T27" fmla="*/ 128 h 359"/>
                <a:gd name="T28" fmla="*/ 551 w 631"/>
                <a:gd name="T29" fmla="*/ 112 h 359"/>
                <a:gd name="T30" fmla="*/ 503 w 631"/>
                <a:gd name="T31" fmla="*/ 96 h 359"/>
                <a:gd name="T32" fmla="*/ 479 w 631"/>
                <a:gd name="T33" fmla="*/ 96 h 359"/>
                <a:gd name="T34" fmla="*/ 487 w 631"/>
                <a:gd name="T35" fmla="*/ 64 h 359"/>
                <a:gd name="T36" fmla="*/ 479 w 631"/>
                <a:gd name="T37" fmla="*/ 24 h 359"/>
                <a:gd name="T38" fmla="*/ 455 w 631"/>
                <a:gd name="T39" fmla="*/ 9 h 359"/>
                <a:gd name="T40" fmla="*/ 431 w 631"/>
                <a:gd name="T41" fmla="*/ 9 h 359"/>
                <a:gd name="T42" fmla="*/ 400 w 631"/>
                <a:gd name="T43" fmla="*/ 9 h 359"/>
                <a:gd name="T44" fmla="*/ 383 w 631"/>
                <a:gd name="T45" fmla="*/ 24 h 359"/>
                <a:gd name="T46" fmla="*/ 367 w 631"/>
                <a:gd name="T47" fmla="*/ 56 h 359"/>
                <a:gd name="T48" fmla="*/ 359 w 631"/>
                <a:gd name="T49" fmla="*/ 72 h 359"/>
                <a:gd name="T50" fmla="*/ 335 w 631"/>
                <a:gd name="T51" fmla="*/ 72 h 359"/>
                <a:gd name="T52" fmla="*/ 335 w 631"/>
                <a:gd name="T53" fmla="*/ 104 h 359"/>
                <a:gd name="T54" fmla="*/ 304 w 631"/>
                <a:gd name="T55" fmla="*/ 104 h 359"/>
                <a:gd name="T56" fmla="*/ 295 w 631"/>
                <a:gd name="T57" fmla="*/ 120 h 359"/>
                <a:gd name="T58" fmla="*/ 287 w 631"/>
                <a:gd name="T59" fmla="*/ 144 h 359"/>
                <a:gd name="T60" fmla="*/ 280 w 631"/>
                <a:gd name="T61" fmla="*/ 176 h 359"/>
                <a:gd name="T62" fmla="*/ 271 w 631"/>
                <a:gd name="T63" fmla="*/ 208 h 359"/>
                <a:gd name="T64" fmla="*/ 256 w 631"/>
                <a:gd name="T65" fmla="*/ 232 h 359"/>
                <a:gd name="T66" fmla="*/ 232 w 631"/>
                <a:gd name="T67" fmla="*/ 240 h 359"/>
                <a:gd name="T68" fmla="*/ 215 w 631"/>
                <a:gd name="T69" fmla="*/ 256 h 359"/>
                <a:gd name="T70" fmla="*/ 191 w 631"/>
                <a:gd name="T71" fmla="*/ 256 h 359"/>
                <a:gd name="T72" fmla="*/ 167 w 631"/>
                <a:gd name="T73" fmla="*/ 272 h 359"/>
                <a:gd name="T74" fmla="*/ 136 w 631"/>
                <a:gd name="T75" fmla="*/ 248 h 359"/>
                <a:gd name="T76" fmla="*/ 119 w 631"/>
                <a:gd name="T77" fmla="*/ 256 h 359"/>
                <a:gd name="T78" fmla="*/ 88 w 631"/>
                <a:gd name="T79" fmla="*/ 288 h 359"/>
                <a:gd name="T80" fmla="*/ 71 w 631"/>
                <a:gd name="T81" fmla="*/ 320 h 359"/>
                <a:gd name="T82" fmla="*/ 40 w 631"/>
                <a:gd name="T83" fmla="*/ 344 h 359"/>
                <a:gd name="T84" fmla="*/ 151 w 631"/>
                <a:gd name="T85" fmla="*/ 335 h 359"/>
                <a:gd name="T86" fmla="*/ 239 w 631"/>
                <a:gd name="T87" fmla="*/ 328 h 359"/>
                <a:gd name="T88" fmla="*/ 623 w 631"/>
                <a:gd name="T89" fmla="*/ 256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31" h="359">
                  <a:moveTo>
                    <a:pt x="623" y="256"/>
                  </a:moveTo>
                  <a:lnTo>
                    <a:pt x="623" y="256"/>
                  </a:lnTo>
                  <a:lnTo>
                    <a:pt x="623" y="240"/>
                  </a:lnTo>
                  <a:lnTo>
                    <a:pt x="631" y="256"/>
                  </a:lnTo>
                  <a:lnTo>
                    <a:pt x="631" y="248"/>
                  </a:lnTo>
                  <a:lnTo>
                    <a:pt x="615" y="216"/>
                  </a:lnTo>
                  <a:lnTo>
                    <a:pt x="607" y="216"/>
                  </a:lnTo>
                  <a:lnTo>
                    <a:pt x="599" y="216"/>
                  </a:lnTo>
                  <a:lnTo>
                    <a:pt x="591" y="216"/>
                  </a:lnTo>
                  <a:lnTo>
                    <a:pt x="591" y="224"/>
                  </a:lnTo>
                  <a:lnTo>
                    <a:pt x="583" y="224"/>
                  </a:lnTo>
                  <a:lnTo>
                    <a:pt x="575" y="224"/>
                  </a:lnTo>
                  <a:lnTo>
                    <a:pt x="575" y="216"/>
                  </a:lnTo>
                  <a:lnTo>
                    <a:pt x="567" y="216"/>
                  </a:lnTo>
                  <a:lnTo>
                    <a:pt x="559" y="208"/>
                  </a:lnTo>
                  <a:lnTo>
                    <a:pt x="544" y="200"/>
                  </a:lnTo>
                  <a:lnTo>
                    <a:pt x="535" y="200"/>
                  </a:lnTo>
                  <a:lnTo>
                    <a:pt x="520" y="200"/>
                  </a:lnTo>
                  <a:lnTo>
                    <a:pt x="527" y="192"/>
                  </a:lnTo>
                  <a:lnTo>
                    <a:pt x="559" y="200"/>
                  </a:lnTo>
                  <a:lnTo>
                    <a:pt x="583" y="216"/>
                  </a:lnTo>
                  <a:lnTo>
                    <a:pt x="591" y="208"/>
                  </a:lnTo>
                  <a:lnTo>
                    <a:pt x="575" y="192"/>
                  </a:lnTo>
                  <a:lnTo>
                    <a:pt x="559" y="192"/>
                  </a:lnTo>
                  <a:lnTo>
                    <a:pt x="544" y="176"/>
                  </a:lnTo>
                  <a:lnTo>
                    <a:pt x="559" y="184"/>
                  </a:lnTo>
                  <a:lnTo>
                    <a:pt x="567" y="192"/>
                  </a:lnTo>
                  <a:lnTo>
                    <a:pt x="575" y="184"/>
                  </a:lnTo>
                  <a:lnTo>
                    <a:pt x="567" y="184"/>
                  </a:lnTo>
                  <a:lnTo>
                    <a:pt x="567" y="176"/>
                  </a:lnTo>
                  <a:lnTo>
                    <a:pt x="583" y="176"/>
                  </a:lnTo>
                  <a:lnTo>
                    <a:pt x="583" y="168"/>
                  </a:lnTo>
                  <a:lnTo>
                    <a:pt x="575" y="160"/>
                  </a:lnTo>
                  <a:lnTo>
                    <a:pt x="575" y="152"/>
                  </a:lnTo>
                  <a:lnTo>
                    <a:pt x="559" y="152"/>
                  </a:lnTo>
                  <a:lnTo>
                    <a:pt x="535" y="136"/>
                  </a:lnTo>
                  <a:lnTo>
                    <a:pt x="520" y="120"/>
                  </a:lnTo>
                  <a:lnTo>
                    <a:pt x="544" y="136"/>
                  </a:lnTo>
                  <a:lnTo>
                    <a:pt x="559" y="152"/>
                  </a:lnTo>
                  <a:lnTo>
                    <a:pt x="567" y="152"/>
                  </a:lnTo>
                  <a:lnTo>
                    <a:pt x="575" y="136"/>
                  </a:lnTo>
                  <a:lnTo>
                    <a:pt x="575" y="128"/>
                  </a:lnTo>
                  <a:lnTo>
                    <a:pt x="575" y="120"/>
                  </a:lnTo>
                  <a:lnTo>
                    <a:pt x="567" y="120"/>
                  </a:lnTo>
                  <a:lnTo>
                    <a:pt x="551" y="112"/>
                  </a:lnTo>
                  <a:lnTo>
                    <a:pt x="535" y="104"/>
                  </a:lnTo>
                  <a:lnTo>
                    <a:pt x="520" y="104"/>
                  </a:lnTo>
                  <a:lnTo>
                    <a:pt x="503" y="96"/>
                  </a:lnTo>
                  <a:lnTo>
                    <a:pt x="503" y="88"/>
                  </a:lnTo>
                  <a:lnTo>
                    <a:pt x="487" y="96"/>
                  </a:lnTo>
                  <a:lnTo>
                    <a:pt x="479" y="96"/>
                  </a:lnTo>
                  <a:lnTo>
                    <a:pt x="479" y="80"/>
                  </a:lnTo>
                  <a:lnTo>
                    <a:pt x="479" y="72"/>
                  </a:lnTo>
                  <a:lnTo>
                    <a:pt x="487" y="64"/>
                  </a:lnTo>
                  <a:lnTo>
                    <a:pt x="496" y="56"/>
                  </a:lnTo>
                  <a:lnTo>
                    <a:pt x="496" y="40"/>
                  </a:lnTo>
                  <a:lnTo>
                    <a:pt x="479" y="24"/>
                  </a:lnTo>
                  <a:lnTo>
                    <a:pt x="455" y="24"/>
                  </a:lnTo>
                  <a:lnTo>
                    <a:pt x="455" y="16"/>
                  </a:lnTo>
                  <a:lnTo>
                    <a:pt x="455" y="9"/>
                  </a:lnTo>
                  <a:lnTo>
                    <a:pt x="455" y="0"/>
                  </a:lnTo>
                  <a:lnTo>
                    <a:pt x="439" y="0"/>
                  </a:lnTo>
                  <a:lnTo>
                    <a:pt x="431" y="9"/>
                  </a:lnTo>
                  <a:lnTo>
                    <a:pt x="431" y="16"/>
                  </a:lnTo>
                  <a:lnTo>
                    <a:pt x="424" y="16"/>
                  </a:lnTo>
                  <a:lnTo>
                    <a:pt x="400" y="9"/>
                  </a:lnTo>
                  <a:lnTo>
                    <a:pt x="391" y="9"/>
                  </a:lnTo>
                  <a:lnTo>
                    <a:pt x="383" y="0"/>
                  </a:lnTo>
                  <a:lnTo>
                    <a:pt x="383" y="24"/>
                  </a:lnTo>
                  <a:lnTo>
                    <a:pt x="376" y="32"/>
                  </a:lnTo>
                  <a:lnTo>
                    <a:pt x="376" y="40"/>
                  </a:lnTo>
                  <a:lnTo>
                    <a:pt x="367" y="56"/>
                  </a:lnTo>
                  <a:lnTo>
                    <a:pt x="359" y="56"/>
                  </a:lnTo>
                  <a:lnTo>
                    <a:pt x="359" y="64"/>
                  </a:lnTo>
                  <a:lnTo>
                    <a:pt x="359" y="72"/>
                  </a:lnTo>
                  <a:lnTo>
                    <a:pt x="352" y="72"/>
                  </a:lnTo>
                  <a:lnTo>
                    <a:pt x="343" y="72"/>
                  </a:lnTo>
                  <a:lnTo>
                    <a:pt x="335" y="72"/>
                  </a:lnTo>
                  <a:lnTo>
                    <a:pt x="335" y="88"/>
                  </a:lnTo>
                  <a:lnTo>
                    <a:pt x="335" y="96"/>
                  </a:lnTo>
                  <a:lnTo>
                    <a:pt x="335" y="104"/>
                  </a:lnTo>
                  <a:lnTo>
                    <a:pt x="335" y="112"/>
                  </a:lnTo>
                  <a:lnTo>
                    <a:pt x="319" y="112"/>
                  </a:lnTo>
                  <a:lnTo>
                    <a:pt x="304" y="104"/>
                  </a:lnTo>
                  <a:lnTo>
                    <a:pt x="295" y="104"/>
                  </a:lnTo>
                  <a:lnTo>
                    <a:pt x="295" y="112"/>
                  </a:lnTo>
                  <a:lnTo>
                    <a:pt x="295" y="120"/>
                  </a:lnTo>
                  <a:lnTo>
                    <a:pt x="295" y="128"/>
                  </a:lnTo>
                  <a:lnTo>
                    <a:pt x="295" y="136"/>
                  </a:lnTo>
                  <a:lnTo>
                    <a:pt x="287" y="144"/>
                  </a:lnTo>
                  <a:lnTo>
                    <a:pt x="287" y="152"/>
                  </a:lnTo>
                  <a:lnTo>
                    <a:pt x="287" y="168"/>
                  </a:lnTo>
                  <a:lnTo>
                    <a:pt x="280" y="176"/>
                  </a:lnTo>
                  <a:lnTo>
                    <a:pt x="271" y="192"/>
                  </a:lnTo>
                  <a:lnTo>
                    <a:pt x="271" y="200"/>
                  </a:lnTo>
                  <a:lnTo>
                    <a:pt x="271" y="208"/>
                  </a:lnTo>
                  <a:lnTo>
                    <a:pt x="263" y="216"/>
                  </a:lnTo>
                  <a:lnTo>
                    <a:pt x="271" y="224"/>
                  </a:lnTo>
                  <a:lnTo>
                    <a:pt x="256" y="232"/>
                  </a:lnTo>
                  <a:lnTo>
                    <a:pt x="239" y="232"/>
                  </a:lnTo>
                  <a:lnTo>
                    <a:pt x="239" y="240"/>
                  </a:lnTo>
                  <a:lnTo>
                    <a:pt x="232" y="240"/>
                  </a:lnTo>
                  <a:lnTo>
                    <a:pt x="223" y="240"/>
                  </a:lnTo>
                  <a:lnTo>
                    <a:pt x="223" y="248"/>
                  </a:lnTo>
                  <a:lnTo>
                    <a:pt x="215" y="256"/>
                  </a:lnTo>
                  <a:lnTo>
                    <a:pt x="208" y="256"/>
                  </a:lnTo>
                  <a:lnTo>
                    <a:pt x="199" y="256"/>
                  </a:lnTo>
                  <a:lnTo>
                    <a:pt x="191" y="256"/>
                  </a:lnTo>
                  <a:lnTo>
                    <a:pt x="184" y="256"/>
                  </a:lnTo>
                  <a:lnTo>
                    <a:pt x="175" y="272"/>
                  </a:lnTo>
                  <a:lnTo>
                    <a:pt x="167" y="272"/>
                  </a:lnTo>
                  <a:lnTo>
                    <a:pt x="160" y="264"/>
                  </a:lnTo>
                  <a:lnTo>
                    <a:pt x="143" y="264"/>
                  </a:lnTo>
                  <a:lnTo>
                    <a:pt x="136" y="248"/>
                  </a:lnTo>
                  <a:lnTo>
                    <a:pt x="136" y="240"/>
                  </a:lnTo>
                  <a:lnTo>
                    <a:pt x="119" y="264"/>
                  </a:lnTo>
                  <a:lnTo>
                    <a:pt x="119" y="256"/>
                  </a:lnTo>
                  <a:lnTo>
                    <a:pt x="119" y="264"/>
                  </a:lnTo>
                  <a:lnTo>
                    <a:pt x="112" y="272"/>
                  </a:lnTo>
                  <a:lnTo>
                    <a:pt x="88" y="288"/>
                  </a:lnTo>
                  <a:lnTo>
                    <a:pt x="88" y="296"/>
                  </a:lnTo>
                  <a:lnTo>
                    <a:pt x="79" y="304"/>
                  </a:lnTo>
                  <a:lnTo>
                    <a:pt x="71" y="320"/>
                  </a:lnTo>
                  <a:lnTo>
                    <a:pt x="55" y="320"/>
                  </a:lnTo>
                  <a:lnTo>
                    <a:pt x="55" y="328"/>
                  </a:lnTo>
                  <a:lnTo>
                    <a:pt x="40" y="344"/>
                  </a:lnTo>
                  <a:lnTo>
                    <a:pt x="16" y="352"/>
                  </a:lnTo>
                  <a:lnTo>
                    <a:pt x="0" y="359"/>
                  </a:lnTo>
                  <a:lnTo>
                    <a:pt x="151" y="335"/>
                  </a:lnTo>
                  <a:lnTo>
                    <a:pt x="160" y="328"/>
                  </a:lnTo>
                  <a:lnTo>
                    <a:pt x="167" y="328"/>
                  </a:lnTo>
                  <a:lnTo>
                    <a:pt x="239" y="328"/>
                  </a:lnTo>
                  <a:lnTo>
                    <a:pt x="448" y="296"/>
                  </a:lnTo>
                  <a:lnTo>
                    <a:pt x="615" y="256"/>
                  </a:lnTo>
                  <a:lnTo>
                    <a:pt x="623" y="256"/>
                  </a:lnTo>
                  <a:close/>
                </a:path>
              </a:pathLst>
            </a:custGeom>
            <a:grpFill/>
            <a:ln w="9525" cap="rnd">
              <a:solidFill>
                <a:srgbClr val="000000"/>
              </a:solidFill>
              <a:prstDash val="solid"/>
              <a:round/>
              <a:headEnd/>
              <a:tailEnd/>
            </a:ln>
          </p:spPr>
          <p:txBody>
            <a:bodyPr/>
            <a:lstStyle/>
            <a:p>
              <a:pPr fontAlgn="base">
                <a:spcBef>
                  <a:spcPct val="0"/>
                </a:spcBef>
                <a:spcAft>
                  <a:spcPct val="0"/>
                </a:spcAft>
              </a:pPr>
              <a:endParaRPr lang="en-US" dirty="0">
                <a:solidFill>
                  <a:srgbClr val="000000"/>
                </a:solidFill>
              </a:endParaRPr>
            </a:p>
          </p:txBody>
        </p:sp>
      </p:grpSp>
      <p:grpSp>
        <p:nvGrpSpPr>
          <p:cNvPr id="402637" name="Group 195"/>
          <p:cNvGrpSpPr>
            <a:grpSpLocks/>
          </p:cNvGrpSpPr>
          <p:nvPr/>
        </p:nvGrpSpPr>
        <p:grpSpPr bwMode="auto">
          <a:xfrm>
            <a:off x="6837363" y="2916525"/>
            <a:ext cx="571500" cy="292100"/>
            <a:chOff x="4307" y="1902"/>
            <a:chExt cx="360" cy="184"/>
          </a:xfrm>
          <a:solidFill>
            <a:schemeClr val="bg1"/>
          </a:solidFill>
        </p:grpSpPr>
        <p:sp>
          <p:nvSpPr>
            <p:cNvPr id="402625" name="Freeform 193"/>
            <p:cNvSpPr>
              <a:spLocks/>
            </p:cNvSpPr>
            <p:nvPr/>
          </p:nvSpPr>
          <p:spPr bwMode="auto">
            <a:xfrm>
              <a:off x="4307" y="1902"/>
              <a:ext cx="360" cy="184"/>
            </a:xfrm>
            <a:custGeom>
              <a:avLst/>
              <a:gdLst>
                <a:gd name="T0" fmla="*/ 208 w 360"/>
                <a:gd name="T1" fmla="*/ 104 h 184"/>
                <a:gd name="T2" fmla="*/ 192 w 360"/>
                <a:gd name="T3" fmla="*/ 152 h 184"/>
                <a:gd name="T4" fmla="*/ 201 w 360"/>
                <a:gd name="T5" fmla="*/ 160 h 184"/>
                <a:gd name="T6" fmla="*/ 208 w 360"/>
                <a:gd name="T7" fmla="*/ 152 h 184"/>
                <a:gd name="T8" fmla="*/ 225 w 360"/>
                <a:gd name="T9" fmla="*/ 168 h 184"/>
                <a:gd name="T10" fmla="*/ 232 w 360"/>
                <a:gd name="T11" fmla="*/ 168 h 184"/>
                <a:gd name="T12" fmla="*/ 249 w 360"/>
                <a:gd name="T13" fmla="*/ 168 h 184"/>
                <a:gd name="T14" fmla="*/ 264 w 360"/>
                <a:gd name="T15" fmla="*/ 184 h 184"/>
                <a:gd name="T16" fmla="*/ 264 w 360"/>
                <a:gd name="T17" fmla="*/ 168 h 184"/>
                <a:gd name="T18" fmla="*/ 249 w 360"/>
                <a:gd name="T19" fmla="*/ 160 h 184"/>
                <a:gd name="T20" fmla="*/ 232 w 360"/>
                <a:gd name="T21" fmla="*/ 144 h 184"/>
                <a:gd name="T22" fmla="*/ 240 w 360"/>
                <a:gd name="T23" fmla="*/ 144 h 184"/>
                <a:gd name="T24" fmla="*/ 256 w 360"/>
                <a:gd name="T25" fmla="*/ 152 h 184"/>
                <a:gd name="T26" fmla="*/ 249 w 360"/>
                <a:gd name="T27" fmla="*/ 136 h 184"/>
                <a:gd name="T28" fmla="*/ 240 w 360"/>
                <a:gd name="T29" fmla="*/ 104 h 184"/>
                <a:gd name="T30" fmla="*/ 240 w 360"/>
                <a:gd name="T31" fmla="*/ 81 h 184"/>
                <a:gd name="T32" fmla="*/ 225 w 360"/>
                <a:gd name="T33" fmla="*/ 64 h 184"/>
                <a:gd name="T34" fmla="*/ 240 w 360"/>
                <a:gd name="T35" fmla="*/ 57 h 184"/>
                <a:gd name="T36" fmla="*/ 249 w 360"/>
                <a:gd name="T37" fmla="*/ 48 h 184"/>
                <a:gd name="T38" fmla="*/ 249 w 360"/>
                <a:gd name="T39" fmla="*/ 48 h 184"/>
                <a:gd name="T40" fmla="*/ 256 w 360"/>
                <a:gd name="T41" fmla="*/ 24 h 184"/>
                <a:gd name="T42" fmla="*/ 264 w 360"/>
                <a:gd name="T43" fmla="*/ 33 h 184"/>
                <a:gd name="T44" fmla="*/ 264 w 360"/>
                <a:gd name="T45" fmla="*/ 41 h 184"/>
                <a:gd name="T46" fmla="*/ 256 w 360"/>
                <a:gd name="T47" fmla="*/ 57 h 184"/>
                <a:gd name="T48" fmla="*/ 256 w 360"/>
                <a:gd name="T49" fmla="*/ 81 h 184"/>
                <a:gd name="T50" fmla="*/ 272 w 360"/>
                <a:gd name="T51" fmla="*/ 72 h 184"/>
                <a:gd name="T52" fmla="*/ 264 w 360"/>
                <a:gd name="T53" fmla="*/ 81 h 184"/>
                <a:gd name="T54" fmla="*/ 256 w 360"/>
                <a:gd name="T55" fmla="*/ 104 h 184"/>
                <a:gd name="T56" fmla="*/ 264 w 360"/>
                <a:gd name="T57" fmla="*/ 120 h 184"/>
                <a:gd name="T58" fmla="*/ 272 w 360"/>
                <a:gd name="T59" fmla="*/ 128 h 184"/>
                <a:gd name="T60" fmla="*/ 272 w 360"/>
                <a:gd name="T61" fmla="*/ 152 h 184"/>
                <a:gd name="T62" fmla="*/ 280 w 360"/>
                <a:gd name="T63" fmla="*/ 152 h 184"/>
                <a:gd name="T64" fmla="*/ 288 w 360"/>
                <a:gd name="T65" fmla="*/ 144 h 184"/>
                <a:gd name="T66" fmla="*/ 296 w 360"/>
                <a:gd name="T67" fmla="*/ 152 h 184"/>
                <a:gd name="T68" fmla="*/ 296 w 360"/>
                <a:gd name="T69" fmla="*/ 160 h 184"/>
                <a:gd name="T70" fmla="*/ 304 w 360"/>
                <a:gd name="T71" fmla="*/ 168 h 184"/>
                <a:gd name="T72" fmla="*/ 304 w 360"/>
                <a:gd name="T73" fmla="*/ 168 h 184"/>
                <a:gd name="T74" fmla="*/ 304 w 360"/>
                <a:gd name="T75" fmla="*/ 184 h 184"/>
                <a:gd name="T76" fmla="*/ 320 w 360"/>
                <a:gd name="T77" fmla="*/ 184 h 184"/>
                <a:gd name="T78" fmla="*/ 336 w 360"/>
                <a:gd name="T79" fmla="*/ 168 h 184"/>
                <a:gd name="T80" fmla="*/ 344 w 360"/>
                <a:gd name="T81" fmla="*/ 144 h 184"/>
                <a:gd name="T82" fmla="*/ 352 w 360"/>
                <a:gd name="T83" fmla="*/ 120 h 184"/>
                <a:gd name="T84" fmla="*/ 352 w 360"/>
                <a:gd name="T85" fmla="*/ 152 h 184"/>
                <a:gd name="T86" fmla="*/ 352 w 360"/>
                <a:gd name="T87" fmla="*/ 176 h 184"/>
                <a:gd name="T88" fmla="*/ 352 w 360"/>
                <a:gd name="T89" fmla="*/ 176 h 184"/>
                <a:gd name="T90" fmla="*/ 360 w 360"/>
                <a:gd name="T91" fmla="*/ 128 h 184"/>
                <a:gd name="T92" fmla="*/ 312 w 360"/>
                <a:gd name="T93" fmla="*/ 128 h 184"/>
                <a:gd name="T94" fmla="*/ 0 w 360"/>
                <a:gd name="T95" fmla="*/ 57 h 184"/>
                <a:gd name="T96" fmla="*/ 33 w 360"/>
                <a:gd name="T97" fmla="*/ 81 h 184"/>
                <a:gd name="T98" fmla="*/ 48 w 360"/>
                <a:gd name="T99" fmla="*/ 72 h 184"/>
                <a:gd name="T100" fmla="*/ 72 w 360"/>
                <a:gd name="T101" fmla="*/ 64 h 184"/>
                <a:gd name="T102" fmla="*/ 88 w 360"/>
                <a:gd name="T103" fmla="*/ 48 h 184"/>
                <a:gd name="T104" fmla="*/ 112 w 360"/>
                <a:gd name="T105" fmla="*/ 48 h 184"/>
                <a:gd name="T106" fmla="*/ 129 w 360"/>
                <a:gd name="T107" fmla="*/ 48 h 184"/>
                <a:gd name="T108" fmla="*/ 144 w 360"/>
                <a:gd name="T109" fmla="*/ 64 h 184"/>
                <a:gd name="T110" fmla="*/ 136 w 360"/>
                <a:gd name="T111" fmla="*/ 81 h 184"/>
                <a:gd name="T112" fmla="*/ 160 w 360"/>
                <a:gd name="T113" fmla="*/ 72 h 184"/>
                <a:gd name="T114" fmla="*/ 160 w 360"/>
                <a:gd name="T115" fmla="*/ 88 h 184"/>
                <a:gd name="T116" fmla="*/ 184 w 360"/>
                <a:gd name="T117" fmla="*/ 96 h 184"/>
                <a:gd name="T118" fmla="*/ 201 w 360"/>
                <a:gd name="T119" fmla="*/ 96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60" h="184">
                  <a:moveTo>
                    <a:pt x="208" y="104"/>
                  </a:moveTo>
                  <a:lnTo>
                    <a:pt x="208" y="104"/>
                  </a:lnTo>
                  <a:lnTo>
                    <a:pt x="201" y="120"/>
                  </a:lnTo>
                  <a:lnTo>
                    <a:pt x="192" y="152"/>
                  </a:lnTo>
                  <a:lnTo>
                    <a:pt x="192" y="160"/>
                  </a:lnTo>
                  <a:lnTo>
                    <a:pt x="201" y="160"/>
                  </a:lnTo>
                  <a:lnTo>
                    <a:pt x="201" y="152"/>
                  </a:lnTo>
                  <a:lnTo>
                    <a:pt x="208" y="152"/>
                  </a:lnTo>
                  <a:lnTo>
                    <a:pt x="208" y="160"/>
                  </a:lnTo>
                  <a:lnTo>
                    <a:pt x="225" y="168"/>
                  </a:lnTo>
                  <a:lnTo>
                    <a:pt x="225" y="160"/>
                  </a:lnTo>
                  <a:lnTo>
                    <a:pt x="232" y="168"/>
                  </a:lnTo>
                  <a:lnTo>
                    <a:pt x="240" y="168"/>
                  </a:lnTo>
                  <a:lnTo>
                    <a:pt x="249" y="168"/>
                  </a:lnTo>
                  <a:lnTo>
                    <a:pt x="264" y="176"/>
                  </a:lnTo>
                  <a:lnTo>
                    <a:pt x="264" y="184"/>
                  </a:lnTo>
                  <a:lnTo>
                    <a:pt x="272" y="176"/>
                  </a:lnTo>
                  <a:lnTo>
                    <a:pt x="264" y="168"/>
                  </a:lnTo>
                  <a:lnTo>
                    <a:pt x="264" y="160"/>
                  </a:lnTo>
                  <a:lnTo>
                    <a:pt x="249" y="160"/>
                  </a:lnTo>
                  <a:lnTo>
                    <a:pt x="240" y="152"/>
                  </a:lnTo>
                  <a:lnTo>
                    <a:pt x="232" y="144"/>
                  </a:lnTo>
                  <a:lnTo>
                    <a:pt x="232" y="136"/>
                  </a:lnTo>
                  <a:lnTo>
                    <a:pt x="240" y="144"/>
                  </a:lnTo>
                  <a:lnTo>
                    <a:pt x="249" y="152"/>
                  </a:lnTo>
                  <a:lnTo>
                    <a:pt x="256" y="152"/>
                  </a:lnTo>
                  <a:lnTo>
                    <a:pt x="256" y="144"/>
                  </a:lnTo>
                  <a:lnTo>
                    <a:pt x="249" y="136"/>
                  </a:lnTo>
                  <a:lnTo>
                    <a:pt x="240" y="120"/>
                  </a:lnTo>
                  <a:lnTo>
                    <a:pt x="240" y="104"/>
                  </a:lnTo>
                  <a:lnTo>
                    <a:pt x="240" y="96"/>
                  </a:lnTo>
                  <a:lnTo>
                    <a:pt x="240" y="81"/>
                  </a:lnTo>
                  <a:lnTo>
                    <a:pt x="232" y="64"/>
                  </a:lnTo>
                  <a:lnTo>
                    <a:pt x="225" y="64"/>
                  </a:lnTo>
                  <a:lnTo>
                    <a:pt x="240" y="64"/>
                  </a:lnTo>
                  <a:lnTo>
                    <a:pt x="240" y="57"/>
                  </a:lnTo>
                  <a:lnTo>
                    <a:pt x="240" y="48"/>
                  </a:lnTo>
                  <a:lnTo>
                    <a:pt x="249" y="48"/>
                  </a:lnTo>
                  <a:lnTo>
                    <a:pt x="249" y="57"/>
                  </a:lnTo>
                  <a:lnTo>
                    <a:pt x="249" y="48"/>
                  </a:lnTo>
                  <a:lnTo>
                    <a:pt x="256" y="41"/>
                  </a:lnTo>
                  <a:lnTo>
                    <a:pt x="256" y="24"/>
                  </a:lnTo>
                  <a:lnTo>
                    <a:pt x="264" y="24"/>
                  </a:lnTo>
                  <a:lnTo>
                    <a:pt x="264" y="33"/>
                  </a:lnTo>
                  <a:lnTo>
                    <a:pt x="272" y="33"/>
                  </a:lnTo>
                  <a:lnTo>
                    <a:pt x="264" y="41"/>
                  </a:lnTo>
                  <a:lnTo>
                    <a:pt x="256" y="48"/>
                  </a:lnTo>
                  <a:lnTo>
                    <a:pt x="256" y="57"/>
                  </a:lnTo>
                  <a:lnTo>
                    <a:pt x="256" y="72"/>
                  </a:lnTo>
                  <a:lnTo>
                    <a:pt x="256" y="81"/>
                  </a:lnTo>
                  <a:lnTo>
                    <a:pt x="264" y="64"/>
                  </a:lnTo>
                  <a:lnTo>
                    <a:pt x="272" y="72"/>
                  </a:lnTo>
                  <a:lnTo>
                    <a:pt x="264" y="72"/>
                  </a:lnTo>
                  <a:lnTo>
                    <a:pt x="264" y="81"/>
                  </a:lnTo>
                  <a:lnTo>
                    <a:pt x="264" y="96"/>
                  </a:lnTo>
                  <a:lnTo>
                    <a:pt x="256" y="104"/>
                  </a:lnTo>
                  <a:lnTo>
                    <a:pt x="272" y="120"/>
                  </a:lnTo>
                  <a:lnTo>
                    <a:pt x="264" y="120"/>
                  </a:lnTo>
                  <a:lnTo>
                    <a:pt x="264" y="128"/>
                  </a:lnTo>
                  <a:lnTo>
                    <a:pt x="272" y="128"/>
                  </a:lnTo>
                  <a:lnTo>
                    <a:pt x="264" y="136"/>
                  </a:lnTo>
                  <a:lnTo>
                    <a:pt x="272" y="152"/>
                  </a:lnTo>
                  <a:lnTo>
                    <a:pt x="272" y="144"/>
                  </a:lnTo>
                  <a:lnTo>
                    <a:pt x="280" y="152"/>
                  </a:lnTo>
                  <a:lnTo>
                    <a:pt x="288" y="152"/>
                  </a:lnTo>
                  <a:lnTo>
                    <a:pt x="288" y="144"/>
                  </a:lnTo>
                  <a:lnTo>
                    <a:pt x="288" y="152"/>
                  </a:lnTo>
                  <a:lnTo>
                    <a:pt x="296" y="152"/>
                  </a:lnTo>
                  <a:lnTo>
                    <a:pt x="304" y="152"/>
                  </a:lnTo>
                  <a:lnTo>
                    <a:pt x="296" y="160"/>
                  </a:lnTo>
                  <a:lnTo>
                    <a:pt x="296" y="168"/>
                  </a:lnTo>
                  <a:lnTo>
                    <a:pt x="304" y="168"/>
                  </a:lnTo>
                  <a:lnTo>
                    <a:pt x="304" y="160"/>
                  </a:lnTo>
                  <a:lnTo>
                    <a:pt x="304" y="168"/>
                  </a:lnTo>
                  <a:lnTo>
                    <a:pt x="304" y="176"/>
                  </a:lnTo>
                  <a:lnTo>
                    <a:pt x="304" y="184"/>
                  </a:lnTo>
                  <a:lnTo>
                    <a:pt x="312" y="184"/>
                  </a:lnTo>
                  <a:lnTo>
                    <a:pt x="320" y="184"/>
                  </a:lnTo>
                  <a:lnTo>
                    <a:pt x="320" y="176"/>
                  </a:lnTo>
                  <a:lnTo>
                    <a:pt x="336" y="168"/>
                  </a:lnTo>
                  <a:lnTo>
                    <a:pt x="344" y="168"/>
                  </a:lnTo>
                  <a:lnTo>
                    <a:pt x="344" y="144"/>
                  </a:lnTo>
                  <a:lnTo>
                    <a:pt x="352" y="144"/>
                  </a:lnTo>
                  <a:lnTo>
                    <a:pt x="352" y="120"/>
                  </a:lnTo>
                  <a:lnTo>
                    <a:pt x="360" y="120"/>
                  </a:lnTo>
                  <a:lnTo>
                    <a:pt x="352" y="152"/>
                  </a:lnTo>
                  <a:lnTo>
                    <a:pt x="352" y="168"/>
                  </a:lnTo>
                  <a:lnTo>
                    <a:pt x="352" y="176"/>
                  </a:lnTo>
                  <a:lnTo>
                    <a:pt x="352" y="184"/>
                  </a:lnTo>
                  <a:lnTo>
                    <a:pt x="352" y="176"/>
                  </a:lnTo>
                  <a:lnTo>
                    <a:pt x="360" y="168"/>
                  </a:lnTo>
                  <a:lnTo>
                    <a:pt x="360" y="128"/>
                  </a:lnTo>
                  <a:lnTo>
                    <a:pt x="360" y="120"/>
                  </a:lnTo>
                  <a:lnTo>
                    <a:pt x="312" y="128"/>
                  </a:lnTo>
                  <a:lnTo>
                    <a:pt x="280" y="0"/>
                  </a:lnTo>
                  <a:lnTo>
                    <a:pt x="0" y="57"/>
                  </a:lnTo>
                  <a:lnTo>
                    <a:pt x="9" y="104"/>
                  </a:lnTo>
                  <a:lnTo>
                    <a:pt x="33" y="81"/>
                  </a:lnTo>
                  <a:lnTo>
                    <a:pt x="40" y="81"/>
                  </a:lnTo>
                  <a:lnTo>
                    <a:pt x="48" y="72"/>
                  </a:lnTo>
                  <a:lnTo>
                    <a:pt x="57" y="64"/>
                  </a:lnTo>
                  <a:lnTo>
                    <a:pt x="72" y="64"/>
                  </a:lnTo>
                  <a:lnTo>
                    <a:pt x="81" y="64"/>
                  </a:lnTo>
                  <a:lnTo>
                    <a:pt x="88" y="48"/>
                  </a:lnTo>
                  <a:lnTo>
                    <a:pt x="105" y="48"/>
                  </a:lnTo>
                  <a:lnTo>
                    <a:pt x="112" y="48"/>
                  </a:lnTo>
                  <a:lnTo>
                    <a:pt x="120" y="48"/>
                  </a:lnTo>
                  <a:lnTo>
                    <a:pt x="129" y="48"/>
                  </a:lnTo>
                  <a:lnTo>
                    <a:pt x="129" y="57"/>
                  </a:lnTo>
                  <a:lnTo>
                    <a:pt x="144" y="64"/>
                  </a:lnTo>
                  <a:lnTo>
                    <a:pt x="144" y="81"/>
                  </a:lnTo>
                  <a:lnTo>
                    <a:pt x="136" y="81"/>
                  </a:lnTo>
                  <a:lnTo>
                    <a:pt x="144" y="72"/>
                  </a:lnTo>
                  <a:lnTo>
                    <a:pt x="160" y="72"/>
                  </a:lnTo>
                  <a:lnTo>
                    <a:pt x="160" y="81"/>
                  </a:lnTo>
                  <a:lnTo>
                    <a:pt x="160" y="88"/>
                  </a:lnTo>
                  <a:lnTo>
                    <a:pt x="160" y="96"/>
                  </a:lnTo>
                  <a:lnTo>
                    <a:pt x="184" y="96"/>
                  </a:lnTo>
                  <a:lnTo>
                    <a:pt x="192" y="104"/>
                  </a:lnTo>
                  <a:lnTo>
                    <a:pt x="201" y="96"/>
                  </a:lnTo>
                  <a:lnTo>
                    <a:pt x="208" y="10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626" name="Freeform 194"/>
            <p:cNvSpPr>
              <a:spLocks/>
            </p:cNvSpPr>
            <p:nvPr/>
          </p:nvSpPr>
          <p:spPr bwMode="auto">
            <a:xfrm>
              <a:off x="4307" y="1902"/>
              <a:ext cx="360" cy="184"/>
            </a:xfrm>
            <a:custGeom>
              <a:avLst/>
              <a:gdLst>
                <a:gd name="T0" fmla="*/ 208 w 360"/>
                <a:gd name="T1" fmla="*/ 104 h 184"/>
                <a:gd name="T2" fmla="*/ 192 w 360"/>
                <a:gd name="T3" fmla="*/ 152 h 184"/>
                <a:gd name="T4" fmla="*/ 201 w 360"/>
                <a:gd name="T5" fmla="*/ 160 h 184"/>
                <a:gd name="T6" fmla="*/ 208 w 360"/>
                <a:gd name="T7" fmla="*/ 152 h 184"/>
                <a:gd name="T8" fmla="*/ 225 w 360"/>
                <a:gd name="T9" fmla="*/ 168 h 184"/>
                <a:gd name="T10" fmla="*/ 232 w 360"/>
                <a:gd name="T11" fmla="*/ 168 h 184"/>
                <a:gd name="T12" fmla="*/ 249 w 360"/>
                <a:gd name="T13" fmla="*/ 168 h 184"/>
                <a:gd name="T14" fmla="*/ 264 w 360"/>
                <a:gd name="T15" fmla="*/ 184 h 184"/>
                <a:gd name="T16" fmla="*/ 264 w 360"/>
                <a:gd name="T17" fmla="*/ 168 h 184"/>
                <a:gd name="T18" fmla="*/ 249 w 360"/>
                <a:gd name="T19" fmla="*/ 160 h 184"/>
                <a:gd name="T20" fmla="*/ 232 w 360"/>
                <a:gd name="T21" fmla="*/ 144 h 184"/>
                <a:gd name="T22" fmla="*/ 240 w 360"/>
                <a:gd name="T23" fmla="*/ 144 h 184"/>
                <a:gd name="T24" fmla="*/ 256 w 360"/>
                <a:gd name="T25" fmla="*/ 152 h 184"/>
                <a:gd name="T26" fmla="*/ 249 w 360"/>
                <a:gd name="T27" fmla="*/ 136 h 184"/>
                <a:gd name="T28" fmla="*/ 240 w 360"/>
                <a:gd name="T29" fmla="*/ 104 h 184"/>
                <a:gd name="T30" fmla="*/ 240 w 360"/>
                <a:gd name="T31" fmla="*/ 81 h 184"/>
                <a:gd name="T32" fmla="*/ 225 w 360"/>
                <a:gd name="T33" fmla="*/ 64 h 184"/>
                <a:gd name="T34" fmla="*/ 240 w 360"/>
                <a:gd name="T35" fmla="*/ 57 h 184"/>
                <a:gd name="T36" fmla="*/ 249 w 360"/>
                <a:gd name="T37" fmla="*/ 48 h 184"/>
                <a:gd name="T38" fmla="*/ 249 w 360"/>
                <a:gd name="T39" fmla="*/ 48 h 184"/>
                <a:gd name="T40" fmla="*/ 256 w 360"/>
                <a:gd name="T41" fmla="*/ 24 h 184"/>
                <a:gd name="T42" fmla="*/ 264 w 360"/>
                <a:gd name="T43" fmla="*/ 33 h 184"/>
                <a:gd name="T44" fmla="*/ 264 w 360"/>
                <a:gd name="T45" fmla="*/ 41 h 184"/>
                <a:gd name="T46" fmla="*/ 256 w 360"/>
                <a:gd name="T47" fmla="*/ 57 h 184"/>
                <a:gd name="T48" fmla="*/ 256 w 360"/>
                <a:gd name="T49" fmla="*/ 81 h 184"/>
                <a:gd name="T50" fmla="*/ 272 w 360"/>
                <a:gd name="T51" fmla="*/ 72 h 184"/>
                <a:gd name="T52" fmla="*/ 264 w 360"/>
                <a:gd name="T53" fmla="*/ 81 h 184"/>
                <a:gd name="T54" fmla="*/ 256 w 360"/>
                <a:gd name="T55" fmla="*/ 104 h 184"/>
                <a:gd name="T56" fmla="*/ 264 w 360"/>
                <a:gd name="T57" fmla="*/ 120 h 184"/>
                <a:gd name="T58" fmla="*/ 272 w 360"/>
                <a:gd name="T59" fmla="*/ 128 h 184"/>
                <a:gd name="T60" fmla="*/ 272 w 360"/>
                <a:gd name="T61" fmla="*/ 152 h 184"/>
                <a:gd name="T62" fmla="*/ 280 w 360"/>
                <a:gd name="T63" fmla="*/ 152 h 184"/>
                <a:gd name="T64" fmla="*/ 288 w 360"/>
                <a:gd name="T65" fmla="*/ 144 h 184"/>
                <a:gd name="T66" fmla="*/ 296 w 360"/>
                <a:gd name="T67" fmla="*/ 152 h 184"/>
                <a:gd name="T68" fmla="*/ 296 w 360"/>
                <a:gd name="T69" fmla="*/ 160 h 184"/>
                <a:gd name="T70" fmla="*/ 304 w 360"/>
                <a:gd name="T71" fmla="*/ 168 h 184"/>
                <a:gd name="T72" fmla="*/ 304 w 360"/>
                <a:gd name="T73" fmla="*/ 168 h 184"/>
                <a:gd name="T74" fmla="*/ 304 w 360"/>
                <a:gd name="T75" fmla="*/ 184 h 184"/>
                <a:gd name="T76" fmla="*/ 320 w 360"/>
                <a:gd name="T77" fmla="*/ 184 h 184"/>
                <a:gd name="T78" fmla="*/ 336 w 360"/>
                <a:gd name="T79" fmla="*/ 168 h 184"/>
                <a:gd name="T80" fmla="*/ 344 w 360"/>
                <a:gd name="T81" fmla="*/ 144 h 184"/>
                <a:gd name="T82" fmla="*/ 352 w 360"/>
                <a:gd name="T83" fmla="*/ 120 h 184"/>
                <a:gd name="T84" fmla="*/ 352 w 360"/>
                <a:gd name="T85" fmla="*/ 152 h 184"/>
                <a:gd name="T86" fmla="*/ 352 w 360"/>
                <a:gd name="T87" fmla="*/ 176 h 184"/>
                <a:gd name="T88" fmla="*/ 352 w 360"/>
                <a:gd name="T89" fmla="*/ 176 h 184"/>
                <a:gd name="T90" fmla="*/ 360 w 360"/>
                <a:gd name="T91" fmla="*/ 128 h 184"/>
                <a:gd name="T92" fmla="*/ 312 w 360"/>
                <a:gd name="T93" fmla="*/ 128 h 184"/>
                <a:gd name="T94" fmla="*/ 0 w 360"/>
                <a:gd name="T95" fmla="*/ 57 h 184"/>
                <a:gd name="T96" fmla="*/ 33 w 360"/>
                <a:gd name="T97" fmla="*/ 81 h 184"/>
                <a:gd name="T98" fmla="*/ 48 w 360"/>
                <a:gd name="T99" fmla="*/ 72 h 184"/>
                <a:gd name="T100" fmla="*/ 72 w 360"/>
                <a:gd name="T101" fmla="*/ 64 h 184"/>
                <a:gd name="T102" fmla="*/ 88 w 360"/>
                <a:gd name="T103" fmla="*/ 48 h 184"/>
                <a:gd name="T104" fmla="*/ 112 w 360"/>
                <a:gd name="T105" fmla="*/ 48 h 184"/>
                <a:gd name="T106" fmla="*/ 129 w 360"/>
                <a:gd name="T107" fmla="*/ 48 h 184"/>
                <a:gd name="T108" fmla="*/ 144 w 360"/>
                <a:gd name="T109" fmla="*/ 64 h 184"/>
                <a:gd name="T110" fmla="*/ 136 w 360"/>
                <a:gd name="T111" fmla="*/ 81 h 184"/>
                <a:gd name="T112" fmla="*/ 160 w 360"/>
                <a:gd name="T113" fmla="*/ 72 h 184"/>
                <a:gd name="T114" fmla="*/ 160 w 360"/>
                <a:gd name="T115" fmla="*/ 88 h 184"/>
                <a:gd name="T116" fmla="*/ 184 w 360"/>
                <a:gd name="T117" fmla="*/ 96 h 184"/>
                <a:gd name="T118" fmla="*/ 201 w 360"/>
                <a:gd name="T119" fmla="*/ 96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60" h="184">
                  <a:moveTo>
                    <a:pt x="208" y="104"/>
                  </a:moveTo>
                  <a:lnTo>
                    <a:pt x="208" y="104"/>
                  </a:lnTo>
                  <a:lnTo>
                    <a:pt x="201" y="120"/>
                  </a:lnTo>
                  <a:lnTo>
                    <a:pt x="192" y="152"/>
                  </a:lnTo>
                  <a:lnTo>
                    <a:pt x="192" y="160"/>
                  </a:lnTo>
                  <a:lnTo>
                    <a:pt x="201" y="160"/>
                  </a:lnTo>
                  <a:lnTo>
                    <a:pt x="201" y="152"/>
                  </a:lnTo>
                  <a:lnTo>
                    <a:pt x="208" y="152"/>
                  </a:lnTo>
                  <a:lnTo>
                    <a:pt x="208" y="160"/>
                  </a:lnTo>
                  <a:lnTo>
                    <a:pt x="225" y="168"/>
                  </a:lnTo>
                  <a:lnTo>
                    <a:pt x="225" y="160"/>
                  </a:lnTo>
                  <a:lnTo>
                    <a:pt x="232" y="168"/>
                  </a:lnTo>
                  <a:lnTo>
                    <a:pt x="240" y="168"/>
                  </a:lnTo>
                  <a:lnTo>
                    <a:pt x="249" y="168"/>
                  </a:lnTo>
                  <a:lnTo>
                    <a:pt x="264" y="176"/>
                  </a:lnTo>
                  <a:lnTo>
                    <a:pt x="264" y="184"/>
                  </a:lnTo>
                  <a:lnTo>
                    <a:pt x="272" y="176"/>
                  </a:lnTo>
                  <a:lnTo>
                    <a:pt x="264" y="168"/>
                  </a:lnTo>
                  <a:lnTo>
                    <a:pt x="264" y="160"/>
                  </a:lnTo>
                  <a:lnTo>
                    <a:pt x="249" y="160"/>
                  </a:lnTo>
                  <a:lnTo>
                    <a:pt x="240" y="152"/>
                  </a:lnTo>
                  <a:lnTo>
                    <a:pt x="232" y="144"/>
                  </a:lnTo>
                  <a:lnTo>
                    <a:pt x="232" y="136"/>
                  </a:lnTo>
                  <a:lnTo>
                    <a:pt x="240" y="144"/>
                  </a:lnTo>
                  <a:lnTo>
                    <a:pt x="249" y="152"/>
                  </a:lnTo>
                  <a:lnTo>
                    <a:pt x="256" y="152"/>
                  </a:lnTo>
                  <a:lnTo>
                    <a:pt x="256" y="144"/>
                  </a:lnTo>
                  <a:lnTo>
                    <a:pt x="249" y="136"/>
                  </a:lnTo>
                  <a:lnTo>
                    <a:pt x="240" y="120"/>
                  </a:lnTo>
                  <a:lnTo>
                    <a:pt x="240" y="104"/>
                  </a:lnTo>
                  <a:lnTo>
                    <a:pt x="240" y="96"/>
                  </a:lnTo>
                  <a:lnTo>
                    <a:pt x="240" y="81"/>
                  </a:lnTo>
                  <a:lnTo>
                    <a:pt x="232" y="64"/>
                  </a:lnTo>
                  <a:lnTo>
                    <a:pt x="225" y="64"/>
                  </a:lnTo>
                  <a:lnTo>
                    <a:pt x="240" y="64"/>
                  </a:lnTo>
                  <a:lnTo>
                    <a:pt x="240" y="57"/>
                  </a:lnTo>
                  <a:lnTo>
                    <a:pt x="240" y="48"/>
                  </a:lnTo>
                  <a:lnTo>
                    <a:pt x="249" y="48"/>
                  </a:lnTo>
                  <a:lnTo>
                    <a:pt x="249" y="57"/>
                  </a:lnTo>
                  <a:lnTo>
                    <a:pt x="249" y="48"/>
                  </a:lnTo>
                  <a:lnTo>
                    <a:pt x="256" y="41"/>
                  </a:lnTo>
                  <a:lnTo>
                    <a:pt x="256" y="24"/>
                  </a:lnTo>
                  <a:lnTo>
                    <a:pt x="264" y="24"/>
                  </a:lnTo>
                  <a:lnTo>
                    <a:pt x="264" y="33"/>
                  </a:lnTo>
                  <a:lnTo>
                    <a:pt x="272" y="33"/>
                  </a:lnTo>
                  <a:lnTo>
                    <a:pt x="264" y="41"/>
                  </a:lnTo>
                  <a:lnTo>
                    <a:pt x="256" y="48"/>
                  </a:lnTo>
                  <a:lnTo>
                    <a:pt x="256" y="57"/>
                  </a:lnTo>
                  <a:lnTo>
                    <a:pt x="256" y="72"/>
                  </a:lnTo>
                  <a:lnTo>
                    <a:pt x="256" y="81"/>
                  </a:lnTo>
                  <a:lnTo>
                    <a:pt x="264" y="64"/>
                  </a:lnTo>
                  <a:lnTo>
                    <a:pt x="272" y="72"/>
                  </a:lnTo>
                  <a:lnTo>
                    <a:pt x="264" y="72"/>
                  </a:lnTo>
                  <a:lnTo>
                    <a:pt x="264" y="81"/>
                  </a:lnTo>
                  <a:lnTo>
                    <a:pt x="264" y="96"/>
                  </a:lnTo>
                  <a:lnTo>
                    <a:pt x="256" y="104"/>
                  </a:lnTo>
                  <a:lnTo>
                    <a:pt x="272" y="120"/>
                  </a:lnTo>
                  <a:lnTo>
                    <a:pt x="264" y="120"/>
                  </a:lnTo>
                  <a:lnTo>
                    <a:pt x="264" y="128"/>
                  </a:lnTo>
                  <a:lnTo>
                    <a:pt x="272" y="128"/>
                  </a:lnTo>
                  <a:lnTo>
                    <a:pt x="264" y="136"/>
                  </a:lnTo>
                  <a:lnTo>
                    <a:pt x="272" y="152"/>
                  </a:lnTo>
                  <a:lnTo>
                    <a:pt x="272" y="144"/>
                  </a:lnTo>
                  <a:lnTo>
                    <a:pt x="280" y="152"/>
                  </a:lnTo>
                  <a:lnTo>
                    <a:pt x="288" y="152"/>
                  </a:lnTo>
                  <a:lnTo>
                    <a:pt x="288" y="144"/>
                  </a:lnTo>
                  <a:lnTo>
                    <a:pt x="288" y="152"/>
                  </a:lnTo>
                  <a:lnTo>
                    <a:pt x="296" y="152"/>
                  </a:lnTo>
                  <a:lnTo>
                    <a:pt x="304" y="152"/>
                  </a:lnTo>
                  <a:lnTo>
                    <a:pt x="296" y="160"/>
                  </a:lnTo>
                  <a:lnTo>
                    <a:pt x="296" y="168"/>
                  </a:lnTo>
                  <a:lnTo>
                    <a:pt x="304" y="168"/>
                  </a:lnTo>
                  <a:lnTo>
                    <a:pt x="304" y="160"/>
                  </a:lnTo>
                  <a:lnTo>
                    <a:pt x="304" y="168"/>
                  </a:lnTo>
                  <a:lnTo>
                    <a:pt x="304" y="176"/>
                  </a:lnTo>
                  <a:lnTo>
                    <a:pt x="304" y="184"/>
                  </a:lnTo>
                  <a:lnTo>
                    <a:pt x="312" y="184"/>
                  </a:lnTo>
                  <a:lnTo>
                    <a:pt x="320" y="184"/>
                  </a:lnTo>
                  <a:lnTo>
                    <a:pt x="320" y="176"/>
                  </a:lnTo>
                  <a:lnTo>
                    <a:pt x="336" y="168"/>
                  </a:lnTo>
                  <a:lnTo>
                    <a:pt x="344" y="168"/>
                  </a:lnTo>
                  <a:lnTo>
                    <a:pt x="344" y="144"/>
                  </a:lnTo>
                  <a:lnTo>
                    <a:pt x="352" y="144"/>
                  </a:lnTo>
                  <a:lnTo>
                    <a:pt x="352" y="120"/>
                  </a:lnTo>
                  <a:lnTo>
                    <a:pt x="360" y="120"/>
                  </a:lnTo>
                  <a:lnTo>
                    <a:pt x="352" y="152"/>
                  </a:lnTo>
                  <a:lnTo>
                    <a:pt x="352" y="168"/>
                  </a:lnTo>
                  <a:lnTo>
                    <a:pt x="352" y="176"/>
                  </a:lnTo>
                  <a:lnTo>
                    <a:pt x="352" y="184"/>
                  </a:lnTo>
                  <a:lnTo>
                    <a:pt x="352" y="176"/>
                  </a:lnTo>
                  <a:lnTo>
                    <a:pt x="360" y="168"/>
                  </a:lnTo>
                  <a:lnTo>
                    <a:pt x="360" y="128"/>
                  </a:lnTo>
                  <a:lnTo>
                    <a:pt x="360" y="120"/>
                  </a:lnTo>
                  <a:lnTo>
                    <a:pt x="312" y="128"/>
                  </a:lnTo>
                  <a:lnTo>
                    <a:pt x="280" y="0"/>
                  </a:lnTo>
                  <a:lnTo>
                    <a:pt x="0" y="57"/>
                  </a:lnTo>
                  <a:lnTo>
                    <a:pt x="9" y="104"/>
                  </a:lnTo>
                  <a:lnTo>
                    <a:pt x="33" y="81"/>
                  </a:lnTo>
                  <a:lnTo>
                    <a:pt x="40" y="81"/>
                  </a:lnTo>
                  <a:lnTo>
                    <a:pt x="48" y="72"/>
                  </a:lnTo>
                  <a:lnTo>
                    <a:pt x="57" y="64"/>
                  </a:lnTo>
                  <a:lnTo>
                    <a:pt x="72" y="64"/>
                  </a:lnTo>
                  <a:lnTo>
                    <a:pt x="81" y="64"/>
                  </a:lnTo>
                  <a:lnTo>
                    <a:pt x="88" y="48"/>
                  </a:lnTo>
                  <a:lnTo>
                    <a:pt x="105" y="48"/>
                  </a:lnTo>
                  <a:lnTo>
                    <a:pt x="112" y="48"/>
                  </a:lnTo>
                  <a:lnTo>
                    <a:pt x="120" y="48"/>
                  </a:lnTo>
                  <a:lnTo>
                    <a:pt x="129" y="48"/>
                  </a:lnTo>
                  <a:lnTo>
                    <a:pt x="129" y="57"/>
                  </a:lnTo>
                  <a:lnTo>
                    <a:pt x="144" y="64"/>
                  </a:lnTo>
                  <a:lnTo>
                    <a:pt x="144" y="81"/>
                  </a:lnTo>
                  <a:lnTo>
                    <a:pt x="136" y="81"/>
                  </a:lnTo>
                  <a:lnTo>
                    <a:pt x="144" y="72"/>
                  </a:lnTo>
                  <a:lnTo>
                    <a:pt x="160" y="72"/>
                  </a:lnTo>
                  <a:lnTo>
                    <a:pt x="160" y="81"/>
                  </a:lnTo>
                  <a:lnTo>
                    <a:pt x="160" y="88"/>
                  </a:lnTo>
                  <a:lnTo>
                    <a:pt x="160" y="96"/>
                  </a:lnTo>
                  <a:lnTo>
                    <a:pt x="184" y="96"/>
                  </a:lnTo>
                  <a:lnTo>
                    <a:pt x="192" y="104"/>
                  </a:lnTo>
                  <a:lnTo>
                    <a:pt x="201" y="96"/>
                  </a:lnTo>
                  <a:lnTo>
                    <a:pt x="208" y="104"/>
                  </a:lnTo>
                  <a:close/>
                </a:path>
              </a:pathLst>
            </a:custGeom>
            <a:grpFill/>
            <a:ln w="9525" cap="rnd">
              <a:solidFill>
                <a:srgbClr val="000000"/>
              </a:solidFill>
              <a:prstDash val="solid"/>
              <a:round/>
              <a:headEnd/>
              <a:tailEnd/>
            </a:ln>
          </p:spPr>
          <p:txBody>
            <a:bodyPr/>
            <a:lstStyle/>
            <a:p>
              <a:pPr fontAlgn="base">
                <a:spcBef>
                  <a:spcPct val="0"/>
                </a:spcBef>
                <a:spcAft>
                  <a:spcPct val="0"/>
                </a:spcAft>
              </a:pPr>
              <a:endParaRPr lang="en-US" dirty="0">
                <a:solidFill>
                  <a:srgbClr val="000000"/>
                </a:solidFill>
              </a:endParaRPr>
            </a:p>
          </p:txBody>
        </p:sp>
      </p:grpSp>
      <p:grpSp>
        <p:nvGrpSpPr>
          <p:cNvPr id="402639" name="Group 198"/>
          <p:cNvGrpSpPr>
            <a:grpSpLocks/>
          </p:cNvGrpSpPr>
          <p:nvPr/>
        </p:nvGrpSpPr>
        <p:grpSpPr bwMode="auto">
          <a:xfrm>
            <a:off x="6178550" y="3842038"/>
            <a:ext cx="658813" cy="709612"/>
            <a:chOff x="3892" y="2485"/>
            <a:chExt cx="415" cy="447"/>
          </a:xfrm>
          <a:gradFill>
            <a:gsLst>
              <a:gs pos="90000">
                <a:srgbClr val="0070C0"/>
              </a:gs>
              <a:gs pos="0">
                <a:schemeClr val="bg1">
                  <a:lumMod val="75000"/>
                </a:schemeClr>
              </a:gs>
            </a:gsLst>
            <a:lin ang="16200000" scaled="0"/>
          </a:gradFill>
        </p:grpSpPr>
        <p:sp>
          <p:nvSpPr>
            <p:cNvPr id="402628" name="Freeform 196"/>
            <p:cNvSpPr>
              <a:spLocks/>
            </p:cNvSpPr>
            <p:nvPr/>
          </p:nvSpPr>
          <p:spPr bwMode="auto">
            <a:xfrm>
              <a:off x="3892" y="2485"/>
              <a:ext cx="415" cy="447"/>
            </a:xfrm>
            <a:custGeom>
              <a:avLst/>
              <a:gdLst>
                <a:gd name="T0" fmla="*/ 391 w 415"/>
                <a:gd name="T1" fmla="*/ 391 h 447"/>
                <a:gd name="T2" fmla="*/ 400 w 415"/>
                <a:gd name="T3" fmla="*/ 383 h 447"/>
                <a:gd name="T4" fmla="*/ 391 w 415"/>
                <a:gd name="T5" fmla="*/ 375 h 447"/>
                <a:gd name="T6" fmla="*/ 391 w 415"/>
                <a:gd name="T7" fmla="*/ 375 h 447"/>
                <a:gd name="T8" fmla="*/ 383 w 415"/>
                <a:gd name="T9" fmla="*/ 359 h 447"/>
                <a:gd name="T10" fmla="*/ 391 w 415"/>
                <a:gd name="T11" fmla="*/ 367 h 447"/>
                <a:gd name="T12" fmla="*/ 391 w 415"/>
                <a:gd name="T13" fmla="*/ 343 h 447"/>
                <a:gd name="T14" fmla="*/ 400 w 415"/>
                <a:gd name="T15" fmla="*/ 327 h 447"/>
                <a:gd name="T16" fmla="*/ 407 w 415"/>
                <a:gd name="T17" fmla="*/ 319 h 447"/>
                <a:gd name="T18" fmla="*/ 400 w 415"/>
                <a:gd name="T19" fmla="*/ 312 h 447"/>
                <a:gd name="T20" fmla="*/ 407 w 415"/>
                <a:gd name="T21" fmla="*/ 303 h 447"/>
                <a:gd name="T22" fmla="*/ 407 w 415"/>
                <a:gd name="T23" fmla="*/ 288 h 447"/>
                <a:gd name="T24" fmla="*/ 415 w 415"/>
                <a:gd name="T25" fmla="*/ 271 h 447"/>
                <a:gd name="T26" fmla="*/ 407 w 415"/>
                <a:gd name="T27" fmla="*/ 264 h 447"/>
                <a:gd name="T28" fmla="*/ 407 w 415"/>
                <a:gd name="T29" fmla="*/ 240 h 447"/>
                <a:gd name="T30" fmla="*/ 376 w 415"/>
                <a:gd name="T31" fmla="*/ 208 h 447"/>
                <a:gd name="T32" fmla="*/ 352 w 415"/>
                <a:gd name="T33" fmla="*/ 176 h 447"/>
                <a:gd name="T34" fmla="*/ 335 w 415"/>
                <a:gd name="T35" fmla="*/ 160 h 447"/>
                <a:gd name="T36" fmla="*/ 319 w 415"/>
                <a:gd name="T37" fmla="*/ 136 h 447"/>
                <a:gd name="T38" fmla="*/ 304 w 415"/>
                <a:gd name="T39" fmla="*/ 128 h 447"/>
                <a:gd name="T40" fmla="*/ 287 w 415"/>
                <a:gd name="T41" fmla="*/ 104 h 447"/>
                <a:gd name="T42" fmla="*/ 263 w 415"/>
                <a:gd name="T43" fmla="*/ 104 h 447"/>
                <a:gd name="T44" fmla="*/ 247 w 415"/>
                <a:gd name="T45" fmla="*/ 80 h 447"/>
                <a:gd name="T46" fmla="*/ 232 w 415"/>
                <a:gd name="T47" fmla="*/ 48 h 447"/>
                <a:gd name="T48" fmla="*/ 215 w 415"/>
                <a:gd name="T49" fmla="*/ 48 h 447"/>
                <a:gd name="T50" fmla="*/ 199 w 415"/>
                <a:gd name="T51" fmla="*/ 40 h 447"/>
                <a:gd name="T52" fmla="*/ 184 w 415"/>
                <a:gd name="T53" fmla="*/ 16 h 447"/>
                <a:gd name="T54" fmla="*/ 103 w 415"/>
                <a:gd name="T55" fmla="*/ 16 h 447"/>
                <a:gd name="T56" fmla="*/ 55 w 415"/>
                <a:gd name="T57" fmla="*/ 231 h 447"/>
                <a:gd name="T58" fmla="*/ 79 w 415"/>
                <a:gd name="T59" fmla="*/ 271 h 447"/>
                <a:gd name="T60" fmla="*/ 88 w 415"/>
                <a:gd name="T61" fmla="*/ 288 h 447"/>
                <a:gd name="T62" fmla="*/ 72 w 415"/>
                <a:gd name="T63" fmla="*/ 303 h 447"/>
                <a:gd name="T64" fmla="*/ 72 w 415"/>
                <a:gd name="T65" fmla="*/ 335 h 447"/>
                <a:gd name="T66" fmla="*/ 79 w 415"/>
                <a:gd name="T67" fmla="*/ 367 h 447"/>
                <a:gd name="T68" fmla="*/ 79 w 415"/>
                <a:gd name="T69" fmla="*/ 391 h 447"/>
                <a:gd name="T70" fmla="*/ 112 w 415"/>
                <a:gd name="T71" fmla="*/ 447 h 447"/>
                <a:gd name="T72" fmla="*/ 343 w 415"/>
                <a:gd name="T73" fmla="*/ 447 h 447"/>
                <a:gd name="T74" fmla="*/ 359 w 415"/>
                <a:gd name="T75" fmla="*/ 439 h 447"/>
                <a:gd name="T76" fmla="*/ 352 w 415"/>
                <a:gd name="T77" fmla="*/ 423 h 447"/>
                <a:gd name="T78" fmla="*/ 359 w 415"/>
                <a:gd name="T79" fmla="*/ 399 h 447"/>
                <a:gd name="T80" fmla="*/ 383 w 415"/>
                <a:gd name="T81" fmla="*/ 407 h 447"/>
                <a:gd name="T82" fmla="*/ 400 w 415"/>
                <a:gd name="T83" fmla="*/ 407 h 447"/>
                <a:gd name="T84" fmla="*/ 391 w 415"/>
                <a:gd name="T85" fmla="*/ 399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15" h="447">
                  <a:moveTo>
                    <a:pt x="391" y="399"/>
                  </a:moveTo>
                  <a:lnTo>
                    <a:pt x="391" y="391"/>
                  </a:lnTo>
                  <a:lnTo>
                    <a:pt x="400" y="391"/>
                  </a:lnTo>
                  <a:lnTo>
                    <a:pt x="400" y="383"/>
                  </a:lnTo>
                  <a:lnTo>
                    <a:pt x="391" y="383"/>
                  </a:lnTo>
                  <a:lnTo>
                    <a:pt x="391" y="375"/>
                  </a:lnTo>
                  <a:lnTo>
                    <a:pt x="400" y="375"/>
                  </a:lnTo>
                  <a:lnTo>
                    <a:pt x="391" y="375"/>
                  </a:lnTo>
                  <a:lnTo>
                    <a:pt x="391" y="367"/>
                  </a:lnTo>
                  <a:lnTo>
                    <a:pt x="383" y="359"/>
                  </a:lnTo>
                  <a:lnTo>
                    <a:pt x="391" y="359"/>
                  </a:lnTo>
                  <a:lnTo>
                    <a:pt x="391" y="367"/>
                  </a:lnTo>
                  <a:lnTo>
                    <a:pt x="391" y="351"/>
                  </a:lnTo>
                  <a:lnTo>
                    <a:pt x="391" y="343"/>
                  </a:lnTo>
                  <a:lnTo>
                    <a:pt x="400" y="343"/>
                  </a:lnTo>
                  <a:lnTo>
                    <a:pt x="400" y="327"/>
                  </a:lnTo>
                  <a:lnTo>
                    <a:pt x="400" y="319"/>
                  </a:lnTo>
                  <a:lnTo>
                    <a:pt x="407" y="319"/>
                  </a:lnTo>
                  <a:lnTo>
                    <a:pt x="407" y="312"/>
                  </a:lnTo>
                  <a:lnTo>
                    <a:pt x="400" y="312"/>
                  </a:lnTo>
                  <a:lnTo>
                    <a:pt x="400" y="303"/>
                  </a:lnTo>
                  <a:lnTo>
                    <a:pt x="407" y="303"/>
                  </a:lnTo>
                  <a:lnTo>
                    <a:pt x="407" y="295"/>
                  </a:lnTo>
                  <a:lnTo>
                    <a:pt x="407" y="288"/>
                  </a:lnTo>
                  <a:lnTo>
                    <a:pt x="407" y="279"/>
                  </a:lnTo>
                  <a:lnTo>
                    <a:pt x="415" y="271"/>
                  </a:lnTo>
                  <a:lnTo>
                    <a:pt x="415" y="264"/>
                  </a:lnTo>
                  <a:lnTo>
                    <a:pt x="407" y="264"/>
                  </a:lnTo>
                  <a:lnTo>
                    <a:pt x="407" y="255"/>
                  </a:lnTo>
                  <a:lnTo>
                    <a:pt x="407" y="240"/>
                  </a:lnTo>
                  <a:lnTo>
                    <a:pt x="383" y="216"/>
                  </a:lnTo>
                  <a:lnTo>
                    <a:pt x="376" y="208"/>
                  </a:lnTo>
                  <a:lnTo>
                    <a:pt x="376" y="184"/>
                  </a:lnTo>
                  <a:lnTo>
                    <a:pt x="352" y="176"/>
                  </a:lnTo>
                  <a:lnTo>
                    <a:pt x="343" y="168"/>
                  </a:lnTo>
                  <a:lnTo>
                    <a:pt x="335" y="160"/>
                  </a:lnTo>
                  <a:lnTo>
                    <a:pt x="319" y="152"/>
                  </a:lnTo>
                  <a:lnTo>
                    <a:pt x="319" y="136"/>
                  </a:lnTo>
                  <a:lnTo>
                    <a:pt x="311" y="128"/>
                  </a:lnTo>
                  <a:lnTo>
                    <a:pt x="304" y="128"/>
                  </a:lnTo>
                  <a:lnTo>
                    <a:pt x="295" y="120"/>
                  </a:lnTo>
                  <a:lnTo>
                    <a:pt x="287" y="104"/>
                  </a:lnTo>
                  <a:lnTo>
                    <a:pt x="280" y="104"/>
                  </a:lnTo>
                  <a:lnTo>
                    <a:pt x="263" y="104"/>
                  </a:lnTo>
                  <a:lnTo>
                    <a:pt x="256" y="88"/>
                  </a:lnTo>
                  <a:lnTo>
                    <a:pt x="247" y="80"/>
                  </a:lnTo>
                  <a:lnTo>
                    <a:pt x="239" y="56"/>
                  </a:lnTo>
                  <a:lnTo>
                    <a:pt x="232" y="48"/>
                  </a:lnTo>
                  <a:lnTo>
                    <a:pt x="223" y="48"/>
                  </a:lnTo>
                  <a:lnTo>
                    <a:pt x="215" y="48"/>
                  </a:lnTo>
                  <a:lnTo>
                    <a:pt x="208" y="40"/>
                  </a:lnTo>
                  <a:lnTo>
                    <a:pt x="199" y="40"/>
                  </a:lnTo>
                  <a:lnTo>
                    <a:pt x="184" y="40"/>
                  </a:lnTo>
                  <a:lnTo>
                    <a:pt x="184" y="16"/>
                  </a:lnTo>
                  <a:lnTo>
                    <a:pt x="199" y="0"/>
                  </a:lnTo>
                  <a:lnTo>
                    <a:pt x="103" y="16"/>
                  </a:lnTo>
                  <a:lnTo>
                    <a:pt x="0" y="24"/>
                  </a:lnTo>
                  <a:lnTo>
                    <a:pt x="55" y="231"/>
                  </a:lnTo>
                  <a:lnTo>
                    <a:pt x="72" y="264"/>
                  </a:lnTo>
                  <a:lnTo>
                    <a:pt x="79" y="271"/>
                  </a:lnTo>
                  <a:lnTo>
                    <a:pt x="79" y="288"/>
                  </a:lnTo>
                  <a:lnTo>
                    <a:pt x="88" y="288"/>
                  </a:lnTo>
                  <a:lnTo>
                    <a:pt x="88" y="295"/>
                  </a:lnTo>
                  <a:lnTo>
                    <a:pt x="72" y="303"/>
                  </a:lnTo>
                  <a:lnTo>
                    <a:pt x="72" y="312"/>
                  </a:lnTo>
                  <a:lnTo>
                    <a:pt x="72" y="335"/>
                  </a:lnTo>
                  <a:lnTo>
                    <a:pt x="72" y="359"/>
                  </a:lnTo>
                  <a:lnTo>
                    <a:pt x="79" y="367"/>
                  </a:lnTo>
                  <a:lnTo>
                    <a:pt x="79" y="383"/>
                  </a:lnTo>
                  <a:lnTo>
                    <a:pt x="79" y="391"/>
                  </a:lnTo>
                  <a:lnTo>
                    <a:pt x="96" y="423"/>
                  </a:lnTo>
                  <a:lnTo>
                    <a:pt x="112" y="447"/>
                  </a:lnTo>
                  <a:lnTo>
                    <a:pt x="335" y="431"/>
                  </a:lnTo>
                  <a:lnTo>
                    <a:pt x="343" y="447"/>
                  </a:lnTo>
                  <a:lnTo>
                    <a:pt x="359" y="447"/>
                  </a:lnTo>
                  <a:lnTo>
                    <a:pt x="359" y="439"/>
                  </a:lnTo>
                  <a:lnTo>
                    <a:pt x="352" y="431"/>
                  </a:lnTo>
                  <a:lnTo>
                    <a:pt x="352" y="423"/>
                  </a:lnTo>
                  <a:lnTo>
                    <a:pt x="352" y="407"/>
                  </a:lnTo>
                  <a:lnTo>
                    <a:pt x="359" y="399"/>
                  </a:lnTo>
                  <a:lnTo>
                    <a:pt x="367" y="407"/>
                  </a:lnTo>
                  <a:lnTo>
                    <a:pt x="383" y="407"/>
                  </a:lnTo>
                  <a:lnTo>
                    <a:pt x="391" y="407"/>
                  </a:lnTo>
                  <a:lnTo>
                    <a:pt x="400" y="407"/>
                  </a:lnTo>
                  <a:lnTo>
                    <a:pt x="400" y="399"/>
                  </a:lnTo>
                  <a:lnTo>
                    <a:pt x="391" y="3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629" name="Freeform 197"/>
            <p:cNvSpPr>
              <a:spLocks/>
            </p:cNvSpPr>
            <p:nvPr/>
          </p:nvSpPr>
          <p:spPr bwMode="auto">
            <a:xfrm>
              <a:off x="3892" y="2485"/>
              <a:ext cx="415" cy="447"/>
            </a:xfrm>
            <a:custGeom>
              <a:avLst/>
              <a:gdLst>
                <a:gd name="T0" fmla="*/ 391 w 415"/>
                <a:gd name="T1" fmla="*/ 391 h 447"/>
                <a:gd name="T2" fmla="*/ 400 w 415"/>
                <a:gd name="T3" fmla="*/ 383 h 447"/>
                <a:gd name="T4" fmla="*/ 391 w 415"/>
                <a:gd name="T5" fmla="*/ 375 h 447"/>
                <a:gd name="T6" fmla="*/ 391 w 415"/>
                <a:gd name="T7" fmla="*/ 375 h 447"/>
                <a:gd name="T8" fmla="*/ 383 w 415"/>
                <a:gd name="T9" fmla="*/ 359 h 447"/>
                <a:gd name="T10" fmla="*/ 391 w 415"/>
                <a:gd name="T11" fmla="*/ 367 h 447"/>
                <a:gd name="T12" fmla="*/ 391 w 415"/>
                <a:gd name="T13" fmla="*/ 343 h 447"/>
                <a:gd name="T14" fmla="*/ 400 w 415"/>
                <a:gd name="T15" fmla="*/ 327 h 447"/>
                <a:gd name="T16" fmla="*/ 407 w 415"/>
                <a:gd name="T17" fmla="*/ 319 h 447"/>
                <a:gd name="T18" fmla="*/ 400 w 415"/>
                <a:gd name="T19" fmla="*/ 312 h 447"/>
                <a:gd name="T20" fmla="*/ 407 w 415"/>
                <a:gd name="T21" fmla="*/ 303 h 447"/>
                <a:gd name="T22" fmla="*/ 407 w 415"/>
                <a:gd name="T23" fmla="*/ 288 h 447"/>
                <a:gd name="T24" fmla="*/ 415 w 415"/>
                <a:gd name="T25" fmla="*/ 271 h 447"/>
                <a:gd name="T26" fmla="*/ 407 w 415"/>
                <a:gd name="T27" fmla="*/ 264 h 447"/>
                <a:gd name="T28" fmla="*/ 407 w 415"/>
                <a:gd name="T29" fmla="*/ 240 h 447"/>
                <a:gd name="T30" fmla="*/ 376 w 415"/>
                <a:gd name="T31" fmla="*/ 208 h 447"/>
                <a:gd name="T32" fmla="*/ 352 w 415"/>
                <a:gd name="T33" fmla="*/ 176 h 447"/>
                <a:gd name="T34" fmla="*/ 335 w 415"/>
                <a:gd name="T35" fmla="*/ 160 h 447"/>
                <a:gd name="T36" fmla="*/ 319 w 415"/>
                <a:gd name="T37" fmla="*/ 136 h 447"/>
                <a:gd name="T38" fmla="*/ 304 w 415"/>
                <a:gd name="T39" fmla="*/ 128 h 447"/>
                <a:gd name="T40" fmla="*/ 287 w 415"/>
                <a:gd name="T41" fmla="*/ 104 h 447"/>
                <a:gd name="T42" fmla="*/ 263 w 415"/>
                <a:gd name="T43" fmla="*/ 104 h 447"/>
                <a:gd name="T44" fmla="*/ 247 w 415"/>
                <a:gd name="T45" fmla="*/ 80 h 447"/>
                <a:gd name="T46" fmla="*/ 232 w 415"/>
                <a:gd name="T47" fmla="*/ 48 h 447"/>
                <a:gd name="T48" fmla="*/ 215 w 415"/>
                <a:gd name="T49" fmla="*/ 48 h 447"/>
                <a:gd name="T50" fmla="*/ 199 w 415"/>
                <a:gd name="T51" fmla="*/ 40 h 447"/>
                <a:gd name="T52" fmla="*/ 184 w 415"/>
                <a:gd name="T53" fmla="*/ 16 h 447"/>
                <a:gd name="T54" fmla="*/ 103 w 415"/>
                <a:gd name="T55" fmla="*/ 16 h 447"/>
                <a:gd name="T56" fmla="*/ 55 w 415"/>
                <a:gd name="T57" fmla="*/ 231 h 447"/>
                <a:gd name="T58" fmla="*/ 79 w 415"/>
                <a:gd name="T59" fmla="*/ 271 h 447"/>
                <a:gd name="T60" fmla="*/ 88 w 415"/>
                <a:gd name="T61" fmla="*/ 288 h 447"/>
                <a:gd name="T62" fmla="*/ 72 w 415"/>
                <a:gd name="T63" fmla="*/ 303 h 447"/>
                <a:gd name="T64" fmla="*/ 72 w 415"/>
                <a:gd name="T65" fmla="*/ 335 h 447"/>
                <a:gd name="T66" fmla="*/ 79 w 415"/>
                <a:gd name="T67" fmla="*/ 367 h 447"/>
                <a:gd name="T68" fmla="*/ 79 w 415"/>
                <a:gd name="T69" fmla="*/ 391 h 447"/>
                <a:gd name="T70" fmla="*/ 112 w 415"/>
                <a:gd name="T71" fmla="*/ 447 h 447"/>
                <a:gd name="T72" fmla="*/ 343 w 415"/>
                <a:gd name="T73" fmla="*/ 447 h 447"/>
                <a:gd name="T74" fmla="*/ 359 w 415"/>
                <a:gd name="T75" fmla="*/ 439 h 447"/>
                <a:gd name="T76" fmla="*/ 352 w 415"/>
                <a:gd name="T77" fmla="*/ 423 h 447"/>
                <a:gd name="T78" fmla="*/ 359 w 415"/>
                <a:gd name="T79" fmla="*/ 399 h 447"/>
                <a:gd name="T80" fmla="*/ 383 w 415"/>
                <a:gd name="T81" fmla="*/ 407 h 447"/>
                <a:gd name="T82" fmla="*/ 400 w 415"/>
                <a:gd name="T83" fmla="*/ 407 h 447"/>
                <a:gd name="T84" fmla="*/ 391 w 415"/>
                <a:gd name="T85" fmla="*/ 399 h 4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15" h="447">
                  <a:moveTo>
                    <a:pt x="391" y="399"/>
                  </a:moveTo>
                  <a:lnTo>
                    <a:pt x="391" y="391"/>
                  </a:lnTo>
                  <a:lnTo>
                    <a:pt x="400" y="391"/>
                  </a:lnTo>
                  <a:lnTo>
                    <a:pt x="400" y="383"/>
                  </a:lnTo>
                  <a:lnTo>
                    <a:pt x="391" y="383"/>
                  </a:lnTo>
                  <a:lnTo>
                    <a:pt x="391" y="375"/>
                  </a:lnTo>
                  <a:lnTo>
                    <a:pt x="400" y="375"/>
                  </a:lnTo>
                  <a:lnTo>
                    <a:pt x="391" y="375"/>
                  </a:lnTo>
                  <a:lnTo>
                    <a:pt x="391" y="367"/>
                  </a:lnTo>
                  <a:lnTo>
                    <a:pt x="383" y="359"/>
                  </a:lnTo>
                  <a:lnTo>
                    <a:pt x="391" y="359"/>
                  </a:lnTo>
                  <a:lnTo>
                    <a:pt x="391" y="367"/>
                  </a:lnTo>
                  <a:lnTo>
                    <a:pt x="391" y="351"/>
                  </a:lnTo>
                  <a:lnTo>
                    <a:pt x="391" y="343"/>
                  </a:lnTo>
                  <a:lnTo>
                    <a:pt x="400" y="343"/>
                  </a:lnTo>
                  <a:lnTo>
                    <a:pt x="400" y="327"/>
                  </a:lnTo>
                  <a:lnTo>
                    <a:pt x="400" y="319"/>
                  </a:lnTo>
                  <a:lnTo>
                    <a:pt x="407" y="319"/>
                  </a:lnTo>
                  <a:lnTo>
                    <a:pt x="407" y="312"/>
                  </a:lnTo>
                  <a:lnTo>
                    <a:pt x="400" y="312"/>
                  </a:lnTo>
                  <a:lnTo>
                    <a:pt x="400" y="303"/>
                  </a:lnTo>
                  <a:lnTo>
                    <a:pt x="407" y="303"/>
                  </a:lnTo>
                  <a:lnTo>
                    <a:pt x="407" y="295"/>
                  </a:lnTo>
                  <a:lnTo>
                    <a:pt x="407" y="288"/>
                  </a:lnTo>
                  <a:lnTo>
                    <a:pt x="407" y="279"/>
                  </a:lnTo>
                  <a:lnTo>
                    <a:pt x="415" y="271"/>
                  </a:lnTo>
                  <a:lnTo>
                    <a:pt x="415" y="264"/>
                  </a:lnTo>
                  <a:lnTo>
                    <a:pt x="407" y="264"/>
                  </a:lnTo>
                  <a:lnTo>
                    <a:pt x="407" y="255"/>
                  </a:lnTo>
                  <a:lnTo>
                    <a:pt x="407" y="240"/>
                  </a:lnTo>
                  <a:lnTo>
                    <a:pt x="383" y="216"/>
                  </a:lnTo>
                  <a:lnTo>
                    <a:pt x="376" y="208"/>
                  </a:lnTo>
                  <a:lnTo>
                    <a:pt x="376" y="184"/>
                  </a:lnTo>
                  <a:lnTo>
                    <a:pt x="352" y="176"/>
                  </a:lnTo>
                  <a:lnTo>
                    <a:pt x="343" y="168"/>
                  </a:lnTo>
                  <a:lnTo>
                    <a:pt x="335" y="160"/>
                  </a:lnTo>
                  <a:lnTo>
                    <a:pt x="319" y="152"/>
                  </a:lnTo>
                  <a:lnTo>
                    <a:pt x="319" y="136"/>
                  </a:lnTo>
                  <a:lnTo>
                    <a:pt x="311" y="128"/>
                  </a:lnTo>
                  <a:lnTo>
                    <a:pt x="304" y="128"/>
                  </a:lnTo>
                  <a:lnTo>
                    <a:pt x="295" y="120"/>
                  </a:lnTo>
                  <a:lnTo>
                    <a:pt x="287" y="104"/>
                  </a:lnTo>
                  <a:lnTo>
                    <a:pt x="280" y="104"/>
                  </a:lnTo>
                  <a:lnTo>
                    <a:pt x="263" y="104"/>
                  </a:lnTo>
                  <a:lnTo>
                    <a:pt x="256" y="88"/>
                  </a:lnTo>
                  <a:lnTo>
                    <a:pt x="247" y="80"/>
                  </a:lnTo>
                  <a:lnTo>
                    <a:pt x="239" y="56"/>
                  </a:lnTo>
                  <a:lnTo>
                    <a:pt x="232" y="48"/>
                  </a:lnTo>
                  <a:lnTo>
                    <a:pt x="223" y="48"/>
                  </a:lnTo>
                  <a:lnTo>
                    <a:pt x="215" y="48"/>
                  </a:lnTo>
                  <a:lnTo>
                    <a:pt x="208" y="40"/>
                  </a:lnTo>
                  <a:lnTo>
                    <a:pt x="199" y="40"/>
                  </a:lnTo>
                  <a:lnTo>
                    <a:pt x="184" y="40"/>
                  </a:lnTo>
                  <a:lnTo>
                    <a:pt x="184" y="16"/>
                  </a:lnTo>
                  <a:lnTo>
                    <a:pt x="199" y="0"/>
                  </a:lnTo>
                  <a:lnTo>
                    <a:pt x="103" y="16"/>
                  </a:lnTo>
                  <a:lnTo>
                    <a:pt x="0" y="24"/>
                  </a:lnTo>
                  <a:lnTo>
                    <a:pt x="55" y="231"/>
                  </a:lnTo>
                  <a:lnTo>
                    <a:pt x="72" y="264"/>
                  </a:lnTo>
                  <a:lnTo>
                    <a:pt x="79" y="271"/>
                  </a:lnTo>
                  <a:lnTo>
                    <a:pt x="79" y="288"/>
                  </a:lnTo>
                  <a:lnTo>
                    <a:pt x="88" y="288"/>
                  </a:lnTo>
                  <a:lnTo>
                    <a:pt x="88" y="295"/>
                  </a:lnTo>
                  <a:lnTo>
                    <a:pt x="72" y="303"/>
                  </a:lnTo>
                  <a:lnTo>
                    <a:pt x="72" y="312"/>
                  </a:lnTo>
                  <a:lnTo>
                    <a:pt x="72" y="335"/>
                  </a:lnTo>
                  <a:lnTo>
                    <a:pt x="72" y="359"/>
                  </a:lnTo>
                  <a:lnTo>
                    <a:pt x="79" y="367"/>
                  </a:lnTo>
                  <a:lnTo>
                    <a:pt x="79" y="383"/>
                  </a:lnTo>
                  <a:lnTo>
                    <a:pt x="79" y="391"/>
                  </a:lnTo>
                  <a:lnTo>
                    <a:pt x="96" y="423"/>
                  </a:lnTo>
                  <a:lnTo>
                    <a:pt x="112" y="447"/>
                  </a:lnTo>
                  <a:lnTo>
                    <a:pt x="335" y="431"/>
                  </a:lnTo>
                  <a:lnTo>
                    <a:pt x="343" y="447"/>
                  </a:lnTo>
                  <a:lnTo>
                    <a:pt x="359" y="447"/>
                  </a:lnTo>
                  <a:lnTo>
                    <a:pt x="359" y="439"/>
                  </a:lnTo>
                  <a:lnTo>
                    <a:pt x="352" y="431"/>
                  </a:lnTo>
                  <a:lnTo>
                    <a:pt x="352" y="423"/>
                  </a:lnTo>
                  <a:lnTo>
                    <a:pt x="352" y="407"/>
                  </a:lnTo>
                  <a:lnTo>
                    <a:pt x="359" y="399"/>
                  </a:lnTo>
                  <a:lnTo>
                    <a:pt x="367" y="407"/>
                  </a:lnTo>
                  <a:lnTo>
                    <a:pt x="383" y="407"/>
                  </a:lnTo>
                  <a:lnTo>
                    <a:pt x="391" y="407"/>
                  </a:lnTo>
                  <a:lnTo>
                    <a:pt x="400" y="407"/>
                  </a:lnTo>
                  <a:lnTo>
                    <a:pt x="400" y="399"/>
                  </a:lnTo>
                  <a:lnTo>
                    <a:pt x="391" y="399"/>
                  </a:lnTo>
                  <a:close/>
                </a:path>
              </a:pathLst>
            </a:custGeom>
            <a:grpFill/>
            <a:ln w="9525" cap="rnd">
              <a:solidFill>
                <a:srgbClr val="000000"/>
              </a:solidFill>
              <a:prstDash val="solid"/>
              <a:round/>
              <a:headEnd/>
              <a:tailEnd/>
            </a:ln>
            <a:extLst/>
          </p:spPr>
          <p:txBody>
            <a:bodyPr/>
            <a:lstStyle/>
            <a:p>
              <a:pPr fontAlgn="base">
                <a:spcBef>
                  <a:spcPct val="0"/>
                </a:spcBef>
                <a:spcAft>
                  <a:spcPct val="0"/>
                </a:spcAft>
              </a:pPr>
              <a:endParaRPr lang="en-US" dirty="0">
                <a:solidFill>
                  <a:srgbClr val="000000"/>
                </a:solidFill>
              </a:endParaRPr>
            </a:p>
          </p:txBody>
        </p:sp>
      </p:grpSp>
      <p:grpSp>
        <p:nvGrpSpPr>
          <p:cNvPr id="402641" name="Group 201"/>
          <p:cNvGrpSpPr>
            <a:grpSpLocks/>
          </p:cNvGrpSpPr>
          <p:nvPr/>
        </p:nvGrpSpPr>
        <p:grpSpPr bwMode="auto">
          <a:xfrm>
            <a:off x="7678738" y="2481550"/>
            <a:ext cx="88900" cy="127000"/>
            <a:chOff x="4837" y="1628"/>
            <a:chExt cx="56" cy="80"/>
          </a:xfrm>
          <a:solidFill>
            <a:schemeClr val="bg1"/>
          </a:solidFill>
        </p:grpSpPr>
        <p:sp>
          <p:nvSpPr>
            <p:cNvPr id="402631" name="Freeform 199"/>
            <p:cNvSpPr>
              <a:spLocks/>
            </p:cNvSpPr>
            <p:nvPr/>
          </p:nvSpPr>
          <p:spPr bwMode="auto">
            <a:xfrm>
              <a:off x="4837" y="1628"/>
              <a:ext cx="56" cy="80"/>
            </a:xfrm>
            <a:custGeom>
              <a:avLst/>
              <a:gdLst>
                <a:gd name="T0" fmla="*/ 8 w 56"/>
                <a:gd name="T1" fmla="*/ 71 h 80"/>
                <a:gd name="T2" fmla="*/ 8 w 56"/>
                <a:gd name="T3" fmla="*/ 71 h 80"/>
                <a:gd name="T4" fmla="*/ 8 w 56"/>
                <a:gd name="T5" fmla="*/ 80 h 80"/>
                <a:gd name="T6" fmla="*/ 16 w 56"/>
                <a:gd name="T7" fmla="*/ 80 h 80"/>
                <a:gd name="T8" fmla="*/ 24 w 56"/>
                <a:gd name="T9" fmla="*/ 71 h 80"/>
                <a:gd name="T10" fmla="*/ 32 w 56"/>
                <a:gd name="T11" fmla="*/ 64 h 80"/>
                <a:gd name="T12" fmla="*/ 40 w 56"/>
                <a:gd name="T13" fmla="*/ 64 h 80"/>
                <a:gd name="T14" fmla="*/ 40 w 56"/>
                <a:gd name="T15" fmla="*/ 56 h 80"/>
                <a:gd name="T16" fmla="*/ 32 w 56"/>
                <a:gd name="T17" fmla="*/ 23 h 80"/>
                <a:gd name="T18" fmla="*/ 40 w 56"/>
                <a:gd name="T19" fmla="*/ 32 h 80"/>
                <a:gd name="T20" fmla="*/ 48 w 56"/>
                <a:gd name="T21" fmla="*/ 32 h 80"/>
                <a:gd name="T22" fmla="*/ 56 w 56"/>
                <a:gd name="T23" fmla="*/ 47 h 80"/>
                <a:gd name="T24" fmla="*/ 56 w 56"/>
                <a:gd name="T25" fmla="*/ 32 h 80"/>
                <a:gd name="T26" fmla="*/ 48 w 56"/>
                <a:gd name="T27" fmla="*/ 32 h 80"/>
                <a:gd name="T28" fmla="*/ 40 w 56"/>
                <a:gd name="T29" fmla="*/ 23 h 80"/>
                <a:gd name="T30" fmla="*/ 32 w 56"/>
                <a:gd name="T31" fmla="*/ 16 h 80"/>
                <a:gd name="T32" fmla="*/ 24 w 56"/>
                <a:gd name="T33" fmla="*/ 0 h 80"/>
                <a:gd name="T34" fmla="*/ 0 w 56"/>
                <a:gd name="T35" fmla="*/ 8 h 80"/>
                <a:gd name="T36" fmla="*/ 16 w 56"/>
                <a:gd name="T37" fmla="*/ 64 h 80"/>
                <a:gd name="T38" fmla="*/ 8 w 56"/>
                <a:gd name="T39" fmla="*/ 71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6" h="80">
                  <a:moveTo>
                    <a:pt x="8" y="71"/>
                  </a:moveTo>
                  <a:lnTo>
                    <a:pt x="8" y="71"/>
                  </a:lnTo>
                  <a:lnTo>
                    <a:pt x="8" y="80"/>
                  </a:lnTo>
                  <a:lnTo>
                    <a:pt x="16" y="80"/>
                  </a:lnTo>
                  <a:lnTo>
                    <a:pt x="24" y="71"/>
                  </a:lnTo>
                  <a:lnTo>
                    <a:pt x="32" y="64"/>
                  </a:lnTo>
                  <a:lnTo>
                    <a:pt x="40" y="64"/>
                  </a:lnTo>
                  <a:lnTo>
                    <a:pt x="40" y="56"/>
                  </a:lnTo>
                  <a:lnTo>
                    <a:pt x="32" y="23"/>
                  </a:lnTo>
                  <a:lnTo>
                    <a:pt x="40" y="32"/>
                  </a:lnTo>
                  <a:lnTo>
                    <a:pt x="48" y="32"/>
                  </a:lnTo>
                  <a:lnTo>
                    <a:pt x="56" y="47"/>
                  </a:lnTo>
                  <a:lnTo>
                    <a:pt x="56" y="32"/>
                  </a:lnTo>
                  <a:lnTo>
                    <a:pt x="48" y="32"/>
                  </a:lnTo>
                  <a:lnTo>
                    <a:pt x="40" y="23"/>
                  </a:lnTo>
                  <a:lnTo>
                    <a:pt x="32" y="16"/>
                  </a:lnTo>
                  <a:lnTo>
                    <a:pt x="24" y="0"/>
                  </a:lnTo>
                  <a:lnTo>
                    <a:pt x="0" y="8"/>
                  </a:lnTo>
                  <a:lnTo>
                    <a:pt x="16" y="64"/>
                  </a:lnTo>
                  <a:lnTo>
                    <a:pt x="8" y="7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632" name="Freeform 200"/>
            <p:cNvSpPr>
              <a:spLocks/>
            </p:cNvSpPr>
            <p:nvPr/>
          </p:nvSpPr>
          <p:spPr bwMode="auto">
            <a:xfrm>
              <a:off x="4837" y="1628"/>
              <a:ext cx="56" cy="80"/>
            </a:xfrm>
            <a:custGeom>
              <a:avLst/>
              <a:gdLst>
                <a:gd name="T0" fmla="*/ 8 w 56"/>
                <a:gd name="T1" fmla="*/ 71 h 80"/>
                <a:gd name="T2" fmla="*/ 8 w 56"/>
                <a:gd name="T3" fmla="*/ 71 h 80"/>
                <a:gd name="T4" fmla="*/ 8 w 56"/>
                <a:gd name="T5" fmla="*/ 80 h 80"/>
                <a:gd name="T6" fmla="*/ 16 w 56"/>
                <a:gd name="T7" fmla="*/ 80 h 80"/>
                <a:gd name="T8" fmla="*/ 24 w 56"/>
                <a:gd name="T9" fmla="*/ 71 h 80"/>
                <a:gd name="T10" fmla="*/ 32 w 56"/>
                <a:gd name="T11" fmla="*/ 64 h 80"/>
                <a:gd name="T12" fmla="*/ 40 w 56"/>
                <a:gd name="T13" fmla="*/ 64 h 80"/>
                <a:gd name="T14" fmla="*/ 40 w 56"/>
                <a:gd name="T15" fmla="*/ 56 h 80"/>
                <a:gd name="T16" fmla="*/ 32 w 56"/>
                <a:gd name="T17" fmla="*/ 23 h 80"/>
                <a:gd name="T18" fmla="*/ 40 w 56"/>
                <a:gd name="T19" fmla="*/ 32 h 80"/>
                <a:gd name="T20" fmla="*/ 48 w 56"/>
                <a:gd name="T21" fmla="*/ 32 h 80"/>
                <a:gd name="T22" fmla="*/ 56 w 56"/>
                <a:gd name="T23" fmla="*/ 47 h 80"/>
                <a:gd name="T24" fmla="*/ 56 w 56"/>
                <a:gd name="T25" fmla="*/ 32 h 80"/>
                <a:gd name="T26" fmla="*/ 48 w 56"/>
                <a:gd name="T27" fmla="*/ 32 h 80"/>
                <a:gd name="T28" fmla="*/ 40 w 56"/>
                <a:gd name="T29" fmla="*/ 23 h 80"/>
                <a:gd name="T30" fmla="*/ 32 w 56"/>
                <a:gd name="T31" fmla="*/ 16 h 80"/>
                <a:gd name="T32" fmla="*/ 24 w 56"/>
                <a:gd name="T33" fmla="*/ 0 h 80"/>
                <a:gd name="T34" fmla="*/ 0 w 56"/>
                <a:gd name="T35" fmla="*/ 8 h 80"/>
                <a:gd name="T36" fmla="*/ 16 w 56"/>
                <a:gd name="T37" fmla="*/ 64 h 80"/>
                <a:gd name="T38" fmla="*/ 8 w 56"/>
                <a:gd name="T39" fmla="*/ 71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6" h="80">
                  <a:moveTo>
                    <a:pt x="8" y="71"/>
                  </a:moveTo>
                  <a:lnTo>
                    <a:pt x="8" y="71"/>
                  </a:lnTo>
                  <a:lnTo>
                    <a:pt x="8" y="80"/>
                  </a:lnTo>
                  <a:lnTo>
                    <a:pt x="16" y="80"/>
                  </a:lnTo>
                  <a:lnTo>
                    <a:pt x="24" y="71"/>
                  </a:lnTo>
                  <a:lnTo>
                    <a:pt x="32" y="64"/>
                  </a:lnTo>
                  <a:lnTo>
                    <a:pt x="40" y="64"/>
                  </a:lnTo>
                  <a:lnTo>
                    <a:pt x="40" y="56"/>
                  </a:lnTo>
                  <a:lnTo>
                    <a:pt x="32" y="23"/>
                  </a:lnTo>
                  <a:lnTo>
                    <a:pt x="40" y="32"/>
                  </a:lnTo>
                  <a:lnTo>
                    <a:pt x="48" y="32"/>
                  </a:lnTo>
                  <a:lnTo>
                    <a:pt x="56" y="47"/>
                  </a:lnTo>
                  <a:lnTo>
                    <a:pt x="56" y="32"/>
                  </a:lnTo>
                  <a:lnTo>
                    <a:pt x="48" y="32"/>
                  </a:lnTo>
                  <a:lnTo>
                    <a:pt x="40" y="23"/>
                  </a:lnTo>
                  <a:lnTo>
                    <a:pt x="32" y="16"/>
                  </a:lnTo>
                  <a:lnTo>
                    <a:pt x="24" y="0"/>
                  </a:lnTo>
                  <a:lnTo>
                    <a:pt x="0" y="8"/>
                  </a:lnTo>
                  <a:lnTo>
                    <a:pt x="16" y="64"/>
                  </a:lnTo>
                  <a:lnTo>
                    <a:pt x="8" y="71"/>
                  </a:lnTo>
                  <a:close/>
                </a:path>
              </a:pathLst>
            </a:custGeom>
            <a:grpFill/>
            <a:ln w="9525" cap="rnd">
              <a:solidFill>
                <a:srgbClr val="000000"/>
              </a:solidFill>
              <a:prstDash val="solid"/>
              <a:round/>
              <a:headEnd/>
              <a:tailEnd/>
            </a:ln>
          </p:spPr>
          <p:txBody>
            <a:bodyPr/>
            <a:lstStyle/>
            <a:p>
              <a:pPr fontAlgn="base">
                <a:spcBef>
                  <a:spcPct val="0"/>
                </a:spcBef>
                <a:spcAft>
                  <a:spcPct val="0"/>
                </a:spcAft>
              </a:pPr>
              <a:endParaRPr lang="en-US" dirty="0">
                <a:solidFill>
                  <a:srgbClr val="000000"/>
                </a:solidFill>
              </a:endParaRPr>
            </a:p>
          </p:txBody>
        </p:sp>
      </p:grpSp>
      <p:grpSp>
        <p:nvGrpSpPr>
          <p:cNvPr id="402643" name="Group 204"/>
          <p:cNvGrpSpPr>
            <a:grpSpLocks/>
          </p:cNvGrpSpPr>
          <p:nvPr/>
        </p:nvGrpSpPr>
        <p:grpSpPr bwMode="auto">
          <a:xfrm>
            <a:off x="7450138" y="2600613"/>
            <a:ext cx="228600" cy="139700"/>
            <a:chOff x="4693" y="1703"/>
            <a:chExt cx="144" cy="88"/>
          </a:xfrm>
          <a:solidFill>
            <a:schemeClr val="bg1"/>
          </a:solidFill>
        </p:grpSpPr>
        <p:sp>
          <p:nvSpPr>
            <p:cNvPr id="402634" name="Freeform 202"/>
            <p:cNvSpPr>
              <a:spLocks/>
            </p:cNvSpPr>
            <p:nvPr/>
          </p:nvSpPr>
          <p:spPr bwMode="auto">
            <a:xfrm>
              <a:off x="4693" y="1703"/>
              <a:ext cx="144" cy="88"/>
            </a:xfrm>
            <a:custGeom>
              <a:avLst/>
              <a:gdLst>
                <a:gd name="T0" fmla="*/ 0 w 144"/>
                <a:gd name="T1" fmla="*/ 88 h 88"/>
                <a:gd name="T2" fmla="*/ 0 w 144"/>
                <a:gd name="T3" fmla="*/ 88 h 88"/>
                <a:gd name="T4" fmla="*/ 0 w 144"/>
                <a:gd name="T5" fmla="*/ 80 h 88"/>
                <a:gd name="T6" fmla="*/ 0 w 144"/>
                <a:gd name="T7" fmla="*/ 72 h 88"/>
                <a:gd name="T8" fmla="*/ 8 w 144"/>
                <a:gd name="T9" fmla="*/ 64 h 88"/>
                <a:gd name="T10" fmla="*/ 15 w 144"/>
                <a:gd name="T11" fmla="*/ 64 h 88"/>
                <a:gd name="T12" fmla="*/ 15 w 144"/>
                <a:gd name="T13" fmla="*/ 56 h 88"/>
                <a:gd name="T14" fmla="*/ 15 w 144"/>
                <a:gd name="T15" fmla="*/ 48 h 88"/>
                <a:gd name="T16" fmla="*/ 24 w 144"/>
                <a:gd name="T17" fmla="*/ 48 h 88"/>
                <a:gd name="T18" fmla="*/ 32 w 144"/>
                <a:gd name="T19" fmla="*/ 40 h 88"/>
                <a:gd name="T20" fmla="*/ 48 w 144"/>
                <a:gd name="T21" fmla="*/ 40 h 88"/>
                <a:gd name="T22" fmla="*/ 48 w 144"/>
                <a:gd name="T23" fmla="*/ 32 h 88"/>
                <a:gd name="T24" fmla="*/ 63 w 144"/>
                <a:gd name="T25" fmla="*/ 32 h 88"/>
                <a:gd name="T26" fmla="*/ 87 w 144"/>
                <a:gd name="T27" fmla="*/ 24 h 88"/>
                <a:gd name="T28" fmla="*/ 104 w 144"/>
                <a:gd name="T29" fmla="*/ 0 h 88"/>
                <a:gd name="T30" fmla="*/ 111 w 144"/>
                <a:gd name="T31" fmla="*/ 0 h 88"/>
                <a:gd name="T32" fmla="*/ 111 w 144"/>
                <a:gd name="T33" fmla="*/ 8 h 88"/>
                <a:gd name="T34" fmla="*/ 104 w 144"/>
                <a:gd name="T35" fmla="*/ 8 h 88"/>
                <a:gd name="T36" fmla="*/ 104 w 144"/>
                <a:gd name="T37" fmla="*/ 16 h 88"/>
                <a:gd name="T38" fmla="*/ 96 w 144"/>
                <a:gd name="T39" fmla="*/ 24 h 88"/>
                <a:gd name="T40" fmla="*/ 96 w 144"/>
                <a:gd name="T41" fmla="*/ 32 h 88"/>
                <a:gd name="T42" fmla="*/ 96 w 144"/>
                <a:gd name="T43" fmla="*/ 40 h 88"/>
                <a:gd name="T44" fmla="*/ 104 w 144"/>
                <a:gd name="T45" fmla="*/ 32 h 88"/>
                <a:gd name="T46" fmla="*/ 104 w 144"/>
                <a:gd name="T47" fmla="*/ 24 h 88"/>
                <a:gd name="T48" fmla="*/ 111 w 144"/>
                <a:gd name="T49" fmla="*/ 16 h 88"/>
                <a:gd name="T50" fmla="*/ 120 w 144"/>
                <a:gd name="T51" fmla="*/ 8 h 88"/>
                <a:gd name="T52" fmla="*/ 128 w 144"/>
                <a:gd name="T53" fmla="*/ 8 h 88"/>
                <a:gd name="T54" fmla="*/ 135 w 144"/>
                <a:gd name="T55" fmla="*/ 8 h 88"/>
                <a:gd name="T56" fmla="*/ 135 w 144"/>
                <a:gd name="T57" fmla="*/ 0 h 88"/>
                <a:gd name="T58" fmla="*/ 144 w 144"/>
                <a:gd name="T59" fmla="*/ 0 h 88"/>
                <a:gd name="T60" fmla="*/ 144 w 144"/>
                <a:gd name="T61" fmla="*/ 8 h 88"/>
                <a:gd name="T62" fmla="*/ 128 w 144"/>
                <a:gd name="T63" fmla="*/ 16 h 88"/>
                <a:gd name="T64" fmla="*/ 96 w 144"/>
                <a:gd name="T65" fmla="*/ 48 h 88"/>
                <a:gd name="T66" fmla="*/ 80 w 144"/>
                <a:gd name="T67" fmla="*/ 56 h 88"/>
                <a:gd name="T68" fmla="*/ 72 w 144"/>
                <a:gd name="T69" fmla="*/ 64 h 88"/>
                <a:gd name="T70" fmla="*/ 80 w 144"/>
                <a:gd name="T71" fmla="*/ 56 h 88"/>
                <a:gd name="T72" fmla="*/ 80 w 144"/>
                <a:gd name="T73" fmla="*/ 48 h 88"/>
                <a:gd name="T74" fmla="*/ 63 w 144"/>
                <a:gd name="T75" fmla="*/ 56 h 88"/>
                <a:gd name="T76" fmla="*/ 56 w 144"/>
                <a:gd name="T77" fmla="*/ 56 h 88"/>
                <a:gd name="T78" fmla="*/ 48 w 144"/>
                <a:gd name="T79" fmla="*/ 64 h 88"/>
                <a:gd name="T80" fmla="*/ 32 w 144"/>
                <a:gd name="T81" fmla="*/ 72 h 88"/>
                <a:gd name="T82" fmla="*/ 15 w 144"/>
                <a:gd name="T83" fmla="*/ 88 h 88"/>
                <a:gd name="T84" fmla="*/ 8 w 144"/>
                <a:gd name="T85" fmla="*/ 88 h 88"/>
                <a:gd name="T86" fmla="*/ 15 w 144"/>
                <a:gd name="T87" fmla="*/ 88 h 88"/>
                <a:gd name="T88" fmla="*/ 15 w 144"/>
                <a:gd name="T89" fmla="*/ 80 h 88"/>
                <a:gd name="T90" fmla="*/ 8 w 144"/>
                <a:gd name="T91" fmla="*/ 80 h 88"/>
                <a:gd name="T92" fmla="*/ 0 w 144"/>
                <a:gd name="T93" fmla="*/ 8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44" h="88">
                  <a:moveTo>
                    <a:pt x="0" y="88"/>
                  </a:moveTo>
                  <a:lnTo>
                    <a:pt x="0" y="88"/>
                  </a:lnTo>
                  <a:lnTo>
                    <a:pt x="0" y="80"/>
                  </a:lnTo>
                  <a:lnTo>
                    <a:pt x="0" y="72"/>
                  </a:lnTo>
                  <a:lnTo>
                    <a:pt x="8" y="64"/>
                  </a:lnTo>
                  <a:lnTo>
                    <a:pt x="15" y="64"/>
                  </a:lnTo>
                  <a:lnTo>
                    <a:pt x="15" y="56"/>
                  </a:lnTo>
                  <a:lnTo>
                    <a:pt x="15" y="48"/>
                  </a:lnTo>
                  <a:lnTo>
                    <a:pt x="24" y="48"/>
                  </a:lnTo>
                  <a:lnTo>
                    <a:pt x="32" y="40"/>
                  </a:lnTo>
                  <a:lnTo>
                    <a:pt x="48" y="40"/>
                  </a:lnTo>
                  <a:lnTo>
                    <a:pt x="48" y="32"/>
                  </a:lnTo>
                  <a:lnTo>
                    <a:pt x="63" y="32"/>
                  </a:lnTo>
                  <a:lnTo>
                    <a:pt x="87" y="24"/>
                  </a:lnTo>
                  <a:lnTo>
                    <a:pt x="104" y="0"/>
                  </a:lnTo>
                  <a:lnTo>
                    <a:pt x="111" y="0"/>
                  </a:lnTo>
                  <a:lnTo>
                    <a:pt x="111" y="8"/>
                  </a:lnTo>
                  <a:lnTo>
                    <a:pt x="104" y="8"/>
                  </a:lnTo>
                  <a:lnTo>
                    <a:pt x="104" y="16"/>
                  </a:lnTo>
                  <a:lnTo>
                    <a:pt x="96" y="24"/>
                  </a:lnTo>
                  <a:lnTo>
                    <a:pt x="96" y="32"/>
                  </a:lnTo>
                  <a:lnTo>
                    <a:pt x="96" y="40"/>
                  </a:lnTo>
                  <a:lnTo>
                    <a:pt x="104" y="32"/>
                  </a:lnTo>
                  <a:lnTo>
                    <a:pt x="104" y="24"/>
                  </a:lnTo>
                  <a:lnTo>
                    <a:pt x="111" y="16"/>
                  </a:lnTo>
                  <a:lnTo>
                    <a:pt x="120" y="8"/>
                  </a:lnTo>
                  <a:lnTo>
                    <a:pt x="128" y="8"/>
                  </a:lnTo>
                  <a:lnTo>
                    <a:pt x="135" y="8"/>
                  </a:lnTo>
                  <a:lnTo>
                    <a:pt x="135" y="0"/>
                  </a:lnTo>
                  <a:lnTo>
                    <a:pt x="144" y="0"/>
                  </a:lnTo>
                  <a:lnTo>
                    <a:pt x="144" y="8"/>
                  </a:lnTo>
                  <a:lnTo>
                    <a:pt x="128" y="16"/>
                  </a:lnTo>
                  <a:lnTo>
                    <a:pt x="96" y="48"/>
                  </a:lnTo>
                  <a:lnTo>
                    <a:pt x="80" y="56"/>
                  </a:lnTo>
                  <a:lnTo>
                    <a:pt x="72" y="64"/>
                  </a:lnTo>
                  <a:lnTo>
                    <a:pt x="80" y="56"/>
                  </a:lnTo>
                  <a:lnTo>
                    <a:pt x="80" y="48"/>
                  </a:lnTo>
                  <a:lnTo>
                    <a:pt x="63" y="56"/>
                  </a:lnTo>
                  <a:lnTo>
                    <a:pt x="56" y="56"/>
                  </a:lnTo>
                  <a:lnTo>
                    <a:pt x="48" y="64"/>
                  </a:lnTo>
                  <a:lnTo>
                    <a:pt x="32" y="72"/>
                  </a:lnTo>
                  <a:lnTo>
                    <a:pt x="15" y="88"/>
                  </a:lnTo>
                  <a:lnTo>
                    <a:pt x="8" y="88"/>
                  </a:lnTo>
                  <a:lnTo>
                    <a:pt x="15" y="88"/>
                  </a:lnTo>
                  <a:lnTo>
                    <a:pt x="15" y="80"/>
                  </a:lnTo>
                  <a:lnTo>
                    <a:pt x="8" y="80"/>
                  </a:lnTo>
                  <a:lnTo>
                    <a:pt x="0" y="8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635" name="Freeform 203"/>
            <p:cNvSpPr>
              <a:spLocks/>
            </p:cNvSpPr>
            <p:nvPr/>
          </p:nvSpPr>
          <p:spPr bwMode="auto">
            <a:xfrm>
              <a:off x="4693" y="1703"/>
              <a:ext cx="144" cy="88"/>
            </a:xfrm>
            <a:custGeom>
              <a:avLst/>
              <a:gdLst>
                <a:gd name="T0" fmla="*/ 0 w 144"/>
                <a:gd name="T1" fmla="*/ 88 h 88"/>
                <a:gd name="T2" fmla="*/ 0 w 144"/>
                <a:gd name="T3" fmla="*/ 88 h 88"/>
                <a:gd name="T4" fmla="*/ 0 w 144"/>
                <a:gd name="T5" fmla="*/ 80 h 88"/>
                <a:gd name="T6" fmla="*/ 0 w 144"/>
                <a:gd name="T7" fmla="*/ 72 h 88"/>
                <a:gd name="T8" fmla="*/ 8 w 144"/>
                <a:gd name="T9" fmla="*/ 64 h 88"/>
                <a:gd name="T10" fmla="*/ 15 w 144"/>
                <a:gd name="T11" fmla="*/ 64 h 88"/>
                <a:gd name="T12" fmla="*/ 15 w 144"/>
                <a:gd name="T13" fmla="*/ 56 h 88"/>
                <a:gd name="T14" fmla="*/ 15 w 144"/>
                <a:gd name="T15" fmla="*/ 48 h 88"/>
                <a:gd name="T16" fmla="*/ 24 w 144"/>
                <a:gd name="T17" fmla="*/ 48 h 88"/>
                <a:gd name="T18" fmla="*/ 32 w 144"/>
                <a:gd name="T19" fmla="*/ 40 h 88"/>
                <a:gd name="T20" fmla="*/ 48 w 144"/>
                <a:gd name="T21" fmla="*/ 40 h 88"/>
                <a:gd name="T22" fmla="*/ 48 w 144"/>
                <a:gd name="T23" fmla="*/ 32 h 88"/>
                <a:gd name="T24" fmla="*/ 63 w 144"/>
                <a:gd name="T25" fmla="*/ 32 h 88"/>
                <a:gd name="T26" fmla="*/ 87 w 144"/>
                <a:gd name="T27" fmla="*/ 24 h 88"/>
                <a:gd name="T28" fmla="*/ 104 w 144"/>
                <a:gd name="T29" fmla="*/ 0 h 88"/>
                <a:gd name="T30" fmla="*/ 111 w 144"/>
                <a:gd name="T31" fmla="*/ 0 h 88"/>
                <a:gd name="T32" fmla="*/ 111 w 144"/>
                <a:gd name="T33" fmla="*/ 8 h 88"/>
                <a:gd name="T34" fmla="*/ 104 w 144"/>
                <a:gd name="T35" fmla="*/ 8 h 88"/>
                <a:gd name="T36" fmla="*/ 104 w 144"/>
                <a:gd name="T37" fmla="*/ 16 h 88"/>
                <a:gd name="T38" fmla="*/ 96 w 144"/>
                <a:gd name="T39" fmla="*/ 24 h 88"/>
                <a:gd name="T40" fmla="*/ 96 w 144"/>
                <a:gd name="T41" fmla="*/ 32 h 88"/>
                <a:gd name="T42" fmla="*/ 96 w 144"/>
                <a:gd name="T43" fmla="*/ 40 h 88"/>
                <a:gd name="T44" fmla="*/ 104 w 144"/>
                <a:gd name="T45" fmla="*/ 32 h 88"/>
                <a:gd name="T46" fmla="*/ 104 w 144"/>
                <a:gd name="T47" fmla="*/ 24 h 88"/>
                <a:gd name="T48" fmla="*/ 111 w 144"/>
                <a:gd name="T49" fmla="*/ 16 h 88"/>
                <a:gd name="T50" fmla="*/ 120 w 144"/>
                <a:gd name="T51" fmla="*/ 8 h 88"/>
                <a:gd name="T52" fmla="*/ 128 w 144"/>
                <a:gd name="T53" fmla="*/ 8 h 88"/>
                <a:gd name="T54" fmla="*/ 135 w 144"/>
                <a:gd name="T55" fmla="*/ 8 h 88"/>
                <a:gd name="T56" fmla="*/ 135 w 144"/>
                <a:gd name="T57" fmla="*/ 0 h 88"/>
                <a:gd name="T58" fmla="*/ 144 w 144"/>
                <a:gd name="T59" fmla="*/ 0 h 88"/>
                <a:gd name="T60" fmla="*/ 144 w 144"/>
                <a:gd name="T61" fmla="*/ 8 h 88"/>
                <a:gd name="T62" fmla="*/ 128 w 144"/>
                <a:gd name="T63" fmla="*/ 16 h 88"/>
                <a:gd name="T64" fmla="*/ 96 w 144"/>
                <a:gd name="T65" fmla="*/ 48 h 88"/>
                <a:gd name="T66" fmla="*/ 80 w 144"/>
                <a:gd name="T67" fmla="*/ 56 h 88"/>
                <a:gd name="T68" fmla="*/ 72 w 144"/>
                <a:gd name="T69" fmla="*/ 64 h 88"/>
                <a:gd name="T70" fmla="*/ 80 w 144"/>
                <a:gd name="T71" fmla="*/ 56 h 88"/>
                <a:gd name="T72" fmla="*/ 80 w 144"/>
                <a:gd name="T73" fmla="*/ 48 h 88"/>
                <a:gd name="T74" fmla="*/ 63 w 144"/>
                <a:gd name="T75" fmla="*/ 56 h 88"/>
                <a:gd name="T76" fmla="*/ 56 w 144"/>
                <a:gd name="T77" fmla="*/ 56 h 88"/>
                <a:gd name="T78" fmla="*/ 48 w 144"/>
                <a:gd name="T79" fmla="*/ 64 h 88"/>
                <a:gd name="T80" fmla="*/ 32 w 144"/>
                <a:gd name="T81" fmla="*/ 72 h 88"/>
                <a:gd name="T82" fmla="*/ 15 w 144"/>
                <a:gd name="T83" fmla="*/ 88 h 88"/>
                <a:gd name="T84" fmla="*/ 8 w 144"/>
                <a:gd name="T85" fmla="*/ 88 h 88"/>
                <a:gd name="T86" fmla="*/ 15 w 144"/>
                <a:gd name="T87" fmla="*/ 88 h 88"/>
                <a:gd name="T88" fmla="*/ 15 w 144"/>
                <a:gd name="T89" fmla="*/ 80 h 88"/>
                <a:gd name="T90" fmla="*/ 8 w 144"/>
                <a:gd name="T91" fmla="*/ 80 h 88"/>
                <a:gd name="T92" fmla="*/ 0 w 144"/>
                <a:gd name="T93" fmla="*/ 8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44" h="88">
                  <a:moveTo>
                    <a:pt x="0" y="88"/>
                  </a:moveTo>
                  <a:lnTo>
                    <a:pt x="0" y="88"/>
                  </a:lnTo>
                  <a:lnTo>
                    <a:pt x="0" y="80"/>
                  </a:lnTo>
                  <a:lnTo>
                    <a:pt x="0" y="72"/>
                  </a:lnTo>
                  <a:lnTo>
                    <a:pt x="8" y="64"/>
                  </a:lnTo>
                  <a:lnTo>
                    <a:pt x="15" y="64"/>
                  </a:lnTo>
                  <a:lnTo>
                    <a:pt x="15" y="56"/>
                  </a:lnTo>
                  <a:lnTo>
                    <a:pt x="15" y="48"/>
                  </a:lnTo>
                  <a:lnTo>
                    <a:pt x="24" y="48"/>
                  </a:lnTo>
                  <a:lnTo>
                    <a:pt x="32" y="40"/>
                  </a:lnTo>
                  <a:lnTo>
                    <a:pt x="48" y="40"/>
                  </a:lnTo>
                  <a:lnTo>
                    <a:pt x="48" y="32"/>
                  </a:lnTo>
                  <a:lnTo>
                    <a:pt x="63" y="32"/>
                  </a:lnTo>
                  <a:lnTo>
                    <a:pt x="87" y="24"/>
                  </a:lnTo>
                  <a:lnTo>
                    <a:pt x="104" y="0"/>
                  </a:lnTo>
                  <a:lnTo>
                    <a:pt x="111" y="0"/>
                  </a:lnTo>
                  <a:lnTo>
                    <a:pt x="111" y="8"/>
                  </a:lnTo>
                  <a:lnTo>
                    <a:pt x="104" y="8"/>
                  </a:lnTo>
                  <a:lnTo>
                    <a:pt x="104" y="16"/>
                  </a:lnTo>
                  <a:lnTo>
                    <a:pt x="96" y="24"/>
                  </a:lnTo>
                  <a:lnTo>
                    <a:pt x="96" y="32"/>
                  </a:lnTo>
                  <a:lnTo>
                    <a:pt x="96" y="40"/>
                  </a:lnTo>
                  <a:lnTo>
                    <a:pt x="104" y="32"/>
                  </a:lnTo>
                  <a:lnTo>
                    <a:pt x="104" y="24"/>
                  </a:lnTo>
                  <a:lnTo>
                    <a:pt x="111" y="16"/>
                  </a:lnTo>
                  <a:lnTo>
                    <a:pt x="120" y="8"/>
                  </a:lnTo>
                  <a:lnTo>
                    <a:pt x="128" y="8"/>
                  </a:lnTo>
                  <a:lnTo>
                    <a:pt x="135" y="8"/>
                  </a:lnTo>
                  <a:lnTo>
                    <a:pt x="135" y="0"/>
                  </a:lnTo>
                  <a:lnTo>
                    <a:pt x="144" y="0"/>
                  </a:lnTo>
                  <a:lnTo>
                    <a:pt x="144" y="8"/>
                  </a:lnTo>
                  <a:lnTo>
                    <a:pt x="128" y="16"/>
                  </a:lnTo>
                  <a:lnTo>
                    <a:pt x="96" y="48"/>
                  </a:lnTo>
                  <a:lnTo>
                    <a:pt x="80" y="56"/>
                  </a:lnTo>
                  <a:lnTo>
                    <a:pt x="72" y="64"/>
                  </a:lnTo>
                  <a:lnTo>
                    <a:pt x="80" y="56"/>
                  </a:lnTo>
                  <a:lnTo>
                    <a:pt x="80" y="48"/>
                  </a:lnTo>
                  <a:lnTo>
                    <a:pt x="63" y="56"/>
                  </a:lnTo>
                  <a:lnTo>
                    <a:pt x="56" y="56"/>
                  </a:lnTo>
                  <a:lnTo>
                    <a:pt x="48" y="64"/>
                  </a:lnTo>
                  <a:lnTo>
                    <a:pt x="32" y="72"/>
                  </a:lnTo>
                  <a:lnTo>
                    <a:pt x="15" y="88"/>
                  </a:lnTo>
                  <a:lnTo>
                    <a:pt x="8" y="88"/>
                  </a:lnTo>
                  <a:lnTo>
                    <a:pt x="15" y="88"/>
                  </a:lnTo>
                  <a:lnTo>
                    <a:pt x="15" y="80"/>
                  </a:lnTo>
                  <a:lnTo>
                    <a:pt x="8" y="80"/>
                  </a:lnTo>
                  <a:lnTo>
                    <a:pt x="0" y="88"/>
                  </a:lnTo>
                  <a:close/>
                </a:path>
              </a:pathLst>
            </a:custGeom>
            <a:grpFill/>
            <a:ln w="9525" cap="rnd">
              <a:solidFill>
                <a:srgbClr val="000000"/>
              </a:solidFill>
              <a:prstDash val="solid"/>
              <a:round/>
              <a:headEnd/>
              <a:tailEnd/>
            </a:ln>
            <a:extLst/>
          </p:spPr>
          <p:txBody>
            <a:bodyPr/>
            <a:lstStyle/>
            <a:p>
              <a:pPr fontAlgn="base">
                <a:spcBef>
                  <a:spcPct val="0"/>
                </a:spcBef>
                <a:spcAft>
                  <a:spcPct val="0"/>
                </a:spcAft>
              </a:pPr>
              <a:endParaRPr lang="en-US" dirty="0">
                <a:solidFill>
                  <a:srgbClr val="000000"/>
                </a:solidFill>
              </a:endParaRPr>
            </a:p>
          </p:txBody>
        </p:sp>
      </p:grpSp>
      <p:sp>
        <p:nvSpPr>
          <p:cNvPr id="402638" name="Rectangle 206"/>
          <p:cNvSpPr>
            <a:spLocks noChangeArrowheads="1"/>
          </p:cNvSpPr>
          <p:nvPr/>
        </p:nvSpPr>
        <p:spPr bwMode="auto">
          <a:xfrm>
            <a:off x="3406775" y="1859250"/>
            <a:ext cx="28575" cy="136525"/>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900" b="1" dirty="0">
                <a:solidFill>
                  <a:srgbClr val="000000"/>
                </a:solidFill>
                <a:latin typeface="Times" pitchFamily="18" charset="0"/>
              </a:rPr>
              <a:t> </a:t>
            </a:r>
            <a:endParaRPr lang="en-US" dirty="0">
              <a:solidFill>
                <a:srgbClr val="000000"/>
              </a:solidFill>
            </a:endParaRPr>
          </a:p>
        </p:txBody>
      </p:sp>
      <p:sp>
        <p:nvSpPr>
          <p:cNvPr id="402640" name="Rectangle 208"/>
          <p:cNvSpPr>
            <a:spLocks noChangeArrowheads="1"/>
          </p:cNvSpPr>
          <p:nvPr/>
        </p:nvSpPr>
        <p:spPr bwMode="auto">
          <a:xfrm>
            <a:off x="3606800" y="2543463"/>
            <a:ext cx="28575" cy="136525"/>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900" b="1" dirty="0">
                <a:solidFill>
                  <a:srgbClr val="000000"/>
                </a:solidFill>
                <a:latin typeface="Times" pitchFamily="18" charset="0"/>
              </a:rPr>
              <a:t> </a:t>
            </a:r>
            <a:endParaRPr lang="en-US" dirty="0">
              <a:solidFill>
                <a:srgbClr val="000000"/>
              </a:solidFill>
            </a:endParaRPr>
          </a:p>
        </p:txBody>
      </p:sp>
      <p:sp>
        <p:nvSpPr>
          <p:cNvPr id="402642" name="Rectangle 210"/>
          <p:cNvSpPr>
            <a:spLocks noChangeArrowheads="1"/>
          </p:cNvSpPr>
          <p:nvPr/>
        </p:nvSpPr>
        <p:spPr bwMode="auto">
          <a:xfrm>
            <a:off x="2797175" y="2240250"/>
            <a:ext cx="65" cy="276999"/>
          </a:xfrm>
          <a:prstGeom prst="rect">
            <a:avLst/>
          </a:prstGeom>
          <a:solidFill>
            <a:schemeClr val="bg1"/>
          </a:solidFill>
          <a:ln>
            <a:noFill/>
          </a:ln>
        </p:spPr>
        <p:txBody>
          <a:bodyPr wrap="none" lIns="0" tIns="0" rIns="0" bIns="0">
            <a:spAutoFit/>
          </a:bodyPr>
          <a:lstStyle/>
          <a:p>
            <a:pPr fontAlgn="base">
              <a:spcBef>
                <a:spcPct val="0"/>
              </a:spcBef>
              <a:spcAft>
                <a:spcPct val="0"/>
              </a:spcAft>
            </a:pPr>
            <a:endParaRPr lang="en-US" dirty="0">
              <a:solidFill>
                <a:srgbClr val="000000"/>
              </a:solidFill>
            </a:endParaRPr>
          </a:p>
        </p:txBody>
      </p:sp>
      <p:sp>
        <p:nvSpPr>
          <p:cNvPr id="402644" name="Rectangle 212"/>
          <p:cNvSpPr>
            <a:spLocks noChangeArrowheads="1"/>
          </p:cNvSpPr>
          <p:nvPr/>
        </p:nvSpPr>
        <p:spPr bwMode="auto">
          <a:xfrm>
            <a:off x="2387600" y="1613188"/>
            <a:ext cx="65" cy="276999"/>
          </a:xfrm>
          <a:prstGeom prst="rect">
            <a:avLst/>
          </a:prstGeom>
          <a:solidFill>
            <a:schemeClr val="bg1"/>
          </a:solidFill>
          <a:ln>
            <a:noFill/>
          </a:ln>
        </p:spPr>
        <p:txBody>
          <a:bodyPr wrap="none" lIns="0" tIns="0" rIns="0" bIns="0">
            <a:spAutoFit/>
          </a:bodyPr>
          <a:lstStyle/>
          <a:p>
            <a:pPr fontAlgn="base">
              <a:spcBef>
                <a:spcPct val="0"/>
              </a:spcBef>
              <a:spcAft>
                <a:spcPct val="0"/>
              </a:spcAft>
            </a:pPr>
            <a:endParaRPr lang="en-US" dirty="0">
              <a:solidFill>
                <a:srgbClr val="000000"/>
              </a:solidFill>
            </a:endParaRPr>
          </a:p>
        </p:txBody>
      </p:sp>
      <p:sp>
        <p:nvSpPr>
          <p:cNvPr id="402648" name="Rectangle 216"/>
          <p:cNvSpPr>
            <a:spLocks noChangeArrowheads="1"/>
          </p:cNvSpPr>
          <p:nvPr/>
        </p:nvSpPr>
        <p:spPr bwMode="auto">
          <a:xfrm>
            <a:off x="2397125" y="2886363"/>
            <a:ext cx="28575" cy="136525"/>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900" b="1" dirty="0">
                <a:solidFill>
                  <a:srgbClr val="000000"/>
                </a:solidFill>
                <a:latin typeface="Times" pitchFamily="18" charset="0"/>
              </a:rPr>
              <a:t> </a:t>
            </a:r>
            <a:endParaRPr lang="en-US" dirty="0">
              <a:solidFill>
                <a:srgbClr val="000000"/>
              </a:solidFill>
            </a:endParaRPr>
          </a:p>
        </p:txBody>
      </p:sp>
      <p:sp>
        <p:nvSpPr>
          <p:cNvPr id="402653" name="Rectangle 221"/>
          <p:cNvSpPr>
            <a:spLocks noChangeArrowheads="1"/>
          </p:cNvSpPr>
          <p:nvPr/>
        </p:nvSpPr>
        <p:spPr bwMode="auto">
          <a:xfrm>
            <a:off x="1978025" y="3151475"/>
            <a:ext cx="65" cy="276999"/>
          </a:xfrm>
          <a:prstGeom prst="rect">
            <a:avLst/>
          </a:prstGeom>
          <a:solidFill>
            <a:schemeClr val="bg1"/>
          </a:solidFill>
          <a:ln>
            <a:noFill/>
          </a:ln>
        </p:spPr>
        <p:txBody>
          <a:bodyPr wrap="none" lIns="0" tIns="0" rIns="0" bIns="0">
            <a:spAutoFit/>
          </a:bodyPr>
          <a:lstStyle/>
          <a:p>
            <a:pPr fontAlgn="base">
              <a:spcBef>
                <a:spcPct val="0"/>
              </a:spcBef>
              <a:spcAft>
                <a:spcPct val="0"/>
              </a:spcAft>
            </a:pPr>
            <a:endParaRPr lang="en-US" dirty="0">
              <a:solidFill>
                <a:srgbClr val="000000"/>
              </a:solidFill>
            </a:endParaRPr>
          </a:p>
        </p:txBody>
      </p:sp>
      <p:sp>
        <p:nvSpPr>
          <p:cNvPr id="402655" name="Rectangle 223"/>
          <p:cNvSpPr>
            <a:spLocks noChangeArrowheads="1"/>
          </p:cNvSpPr>
          <p:nvPr/>
        </p:nvSpPr>
        <p:spPr bwMode="auto">
          <a:xfrm>
            <a:off x="2882900" y="3826163"/>
            <a:ext cx="65" cy="276999"/>
          </a:xfrm>
          <a:prstGeom prst="rect">
            <a:avLst/>
          </a:prstGeom>
          <a:solidFill>
            <a:schemeClr val="bg1"/>
          </a:solidFill>
          <a:ln>
            <a:noFill/>
          </a:ln>
        </p:spPr>
        <p:txBody>
          <a:bodyPr wrap="none" lIns="0" tIns="0" rIns="0" bIns="0">
            <a:spAutoFit/>
          </a:bodyPr>
          <a:lstStyle/>
          <a:p>
            <a:pPr fontAlgn="base">
              <a:spcBef>
                <a:spcPct val="0"/>
              </a:spcBef>
              <a:spcAft>
                <a:spcPct val="0"/>
              </a:spcAft>
            </a:pPr>
            <a:endParaRPr lang="en-US" dirty="0">
              <a:solidFill>
                <a:srgbClr val="000000"/>
              </a:solidFill>
            </a:endParaRPr>
          </a:p>
        </p:txBody>
      </p:sp>
      <p:sp>
        <p:nvSpPr>
          <p:cNvPr id="402657" name="Rectangle 225"/>
          <p:cNvSpPr>
            <a:spLocks noChangeArrowheads="1"/>
          </p:cNvSpPr>
          <p:nvPr/>
        </p:nvSpPr>
        <p:spPr bwMode="auto">
          <a:xfrm>
            <a:off x="4195763" y="1887825"/>
            <a:ext cx="65" cy="276999"/>
          </a:xfrm>
          <a:prstGeom prst="rect">
            <a:avLst/>
          </a:prstGeom>
          <a:solidFill>
            <a:schemeClr val="bg1"/>
          </a:solidFill>
          <a:ln>
            <a:noFill/>
          </a:ln>
        </p:spPr>
        <p:txBody>
          <a:bodyPr wrap="none" lIns="0" tIns="0" rIns="0" bIns="0">
            <a:spAutoFit/>
          </a:bodyPr>
          <a:lstStyle/>
          <a:p>
            <a:pPr fontAlgn="base">
              <a:spcBef>
                <a:spcPct val="0"/>
              </a:spcBef>
              <a:spcAft>
                <a:spcPct val="0"/>
              </a:spcAft>
            </a:pPr>
            <a:endParaRPr lang="en-US" dirty="0">
              <a:solidFill>
                <a:srgbClr val="000000"/>
              </a:solidFill>
            </a:endParaRPr>
          </a:p>
        </p:txBody>
      </p:sp>
      <p:sp>
        <p:nvSpPr>
          <p:cNvPr id="402658" name="Rectangle 226"/>
          <p:cNvSpPr>
            <a:spLocks noChangeArrowheads="1"/>
          </p:cNvSpPr>
          <p:nvPr/>
        </p:nvSpPr>
        <p:spPr bwMode="auto">
          <a:xfrm>
            <a:off x="4443413" y="1887825"/>
            <a:ext cx="28575" cy="136525"/>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900" b="1" dirty="0">
                <a:solidFill>
                  <a:srgbClr val="000000"/>
                </a:solidFill>
                <a:latin typeface="Times" pitchFamily="18" charset="0"/>
              </a:rPr>
              <a:t> </a:t>
            </a:r>
            <a:endParaRPr lang="en-US" dirty="0">
              <a:solidFill>
                <a:srgbClr val="000000"/>
              </a:solidFill>
            </a:endParaRPr>
          </a:p>
        </p:txBody>
      </p:sp>
      <p:sp>
        <p:nvSpPr>
          <p:cNvPr id="402659" name="Rectangle 227"/>
          <p:cNvSpPr>
            <a:spLocks noChangeArrowheads="1"/>
          </p:cNvSpPr>
          <p:nvPr/>
        </p:nvSpPr>
        <p:spPr bwMode="auto">
          <a:xfrm>
            <a:off x="4224338" y="2335500"/>
            <a:ext cx="65" cy="276999"/>
          </a:xfrm>
          <a:prstGeom prst="rect">
            <a:avLst/>
          </a:prstGeom>
          <a:solidFill>
            <a:schemeClr val="bg1"/>
          </a:solidFill>
          <a:ln>
            <a:noFill/>
          </a:ln>
        </p:spPr>
        <p:txBody>
          <a:bodyPr wrap="none" lIns="0" tIns="0" rIns="0" bIns="0">
            <a:spAutoFit/>
          </a:bodyPr>
          <a:lstStyle/>
          <a:p>
            <a:pPr fontAlgn="base">
              <a:spcBef>
                <a:spcPct val="0"/>
              </a:spcBef>
              <a:spcAft>
                <a:spcPct val="0"/>
              </a:spcAft>
            </a:pPr>
            <a:endParaRPr lang="en-US" dirty="0">
              <a:solidFill>
                <a:srgbClr val="000000"/>
              </a:solidFill>
            </a:endParaRPr>
          </a:p>
        </p:txBody>
      </p:sp>
      <p:sp>
        <p:nvSpPr>
          <p:cNvPr id="402660" name="Rectangle 228"/>
          <p:cNvSpPr>
            <a:spLocks noChangeArrowheads="1"/>
          </p:cNvSpPr>
          <p:nvPr/>
        </p:nvSpPr>
        <p:spPr bwMode="auto">
          <a:xfrm>
            <a:off x="4471988" y="2335500"/>
            <a:ext cx="65" cy="276999"/>
          </a:xfrm>
          <a:prstGeom prst="rect">
            <a:avLst/>
          </a:prstGeom>
          <a:solidFill>
            <a:schemeClr val="bg1"/>
          </a:solidFill>
          <a:ln>
            <a:noFill/>
          </a:ln>
        </p:spPr>
        <p:txBody>
          <a:bodyPr wrap="none" lIns="0" tIns="0" rIns="0" bIns="0">
            <a:spAutoFit/>
          </a:bodyPr>
          <a:lstStyle/>
          <a:p>
            <a:pPr fontAlgn="base">
              <a:spcBef>
                <a:spcPct val="0"/>
              </a:spcBef>
              <a:spcAft>
                <a:spcPct val="0"/>
              </a:spcAft>
            </a:pPr>
            <a:endParaRPr lang="en-US" dirty="0">
              <a:solidFill>
                <a:srgbClr val="000000"/>
              </a:solidFill>
            </a:endParaRPr>
          </a:p>
        </p:txBody>
      </p:sp>
      <p:sp>
        <p:nvSpPr>
          <p:cNvPr id="402661" name="Rectangle 229"/>
          <p:cNvSpPr>
            <a:spLocks noChangeArrowheads="1"/>
          </p:cNvSpPr>
          <p:nvPr/>
        </p:nvSpPr>
        <p:spPr bwMode="auto">
          <a:xfrm>
            <a:off x="4205288" y="2810163"/>
            <a:ext cx="65" cy="276999"/>
          </a:xfrm>
          <a:prstGeom prst="rect">
            <a:avLst/>
          </a:prstGeom>
          <a:solidFill>
            <a:schemeClr val="bg1"/>
          </a:solidFill>
          <a:ln>
            <a:noFill/>
          </a:ln>
        </p:spPr>
        <p:txBody>
          <a:bodyPr wrap="none" lIns="0" tIns="0" rIns="0" bIns="0">
            <a:spAutoFit/>
          </a:bodyPr>
          <a:lstStyle/>
          <a:p>
            <a:pPr fontAlgn="base">
              <a:spcBef>
                <a:spcPct val="0"/>
              </a:spcBef>
              <a:spcAft>
                <a:spcPct val="0"/>
              </a:spcAft>
            </a:pPr>
            <a:endParaRPr lang="en-US" dirty="0">
              <a:solidFill>
                <a:srgbClr val="000000"/>
              </a:solidFill>
            </a:endParaRPr>
          </a:p>
        </p:txBody>
      </p:sp>
      <p:sp>
        <p:nvSpPr>
          <p:cNvPr id="402665" name="Rectangle 233"/>
          <p:cNvSpPr>
            <a:spLocks noChangeArrowheads="1"/>
          </p:cNvSpPr>
          <p:nvPr/>
        </p:nvSpPr>
        <p:spPr bwMode="auto">
          <a:xfrm>
            <a:off x="3435350" y="3940463"/>
            <a:ext cx="65" cy="276999"/>
          </a:xfrm>
          <a:prstGeom prst="rect">
            <a:avLst/>
          </a:prstGeom>
          <a:solidFill>
            <a:schemeClr val="bg1"/>
          </a:solidFill>
          <a:ln>
            <a:noFill/>
          </a:ln>
        </p:spPr>
        <p:txBody>
          <a:bodyPr wrap="none" lIns="0" tIns="0" rIns="0" bIns="0">
            <a:spAutoFit/>
          </a:bodyPr>
          <a:lstStyle/>
          <a:p>
            <a:pPr fontAlgn="base">
              <a:spcBef>
                <a:spcPct val="0"/>
              </a:spcBef>
              <a:spcAft>
                <a:spcPct val="0"/>
              </a:spcAft>
            </a:pPr>
            <a:endParaRPr lang="en-US" dirty="0">
              <a:solidFill>
                <a:srgbClr val="000000"/>
              </a:solidFill>
            </a:endParaRPr>
          </a:p>
        </p:txBody>
      </p:sp>
      <p:sp>
        <p:nvSpPr>
          <p:cNvPr id="402666" name="Rectangle 234"/>
          <p:cNvSpPr>
            <a:spLocks noChangeArrowheads="1"/>
          </p:cNvSpPr>
          <p:nvPr/>
        </p:nvSpPr>
        <p:spPr bwMode="auto">
          <a:xfrm>
            <a:off x="3387725" y="3940463"/>
            <a:ext cx="65" cy="276999"/>
          </a:xfrm>
          <a:prstGeom prst="rect">
            <a:avLst/>
          </a:prstGeom>
          <a:solidFill>
            <a:schemeClr val="bg1"/>
          </a:solidFill>
          <a:ln>
            <a:noFill/>
          </a:ln>
        </p:spPr>
        <p:txBody>
          <a:bodyPr wrap="none" lIns="0" tIns="0" rIns="0" bIns="0">
            <a:spAutoFit/>
          </a:bodyPr>
          <a:lstStyle/>
          <a:p>
            <a:pPr fontAlgn="base">
              <a:spcBef>
                <a:spcPct val="0"/>
              </a:spcBef>
              <a:spcAft>
                <a:spcPct val="0"/>
              </a:spcAft>
            </a:pPr>
            <a:endParaRPr lang="en-US" dirty="0">
              <a:solidFill>
                <a:srgbClr val="000000"/>
              </a:solidFill>
            </a:endParaRPr>
          </a:p>
        </p:txBody>
      </p:sp>
      <p:sp>
        <p:nvSpPr>
          <p:cNvPr id="402670" name="Rectangle 238"/>
          <p:cNvSpPr>
            <a:spLocks noChangeArrowheads="1"/>
          </p:cNvSpPr>
          <p:nvPr/>
        </p:nvSpPr>
        <p:spPr bwMode="auto">
          <a:xfrm>
            <a:off x="4297363" y="4434175"/>
            <a:ext cx="65" cy="138499"/>
          </a:xfrm>
          <a:prstGeom prst="rect">
            <a:avLst/>
          </a:prstGeom>
          <a:solidFill>
            <a:schemeClr val="bg1"/>
          </a:solidFill>
          <a:ln>
            <a:noFill/>
          </a:ln>
        </p:spPr>
        <p:txBody>
          <a:bodyPr wrap="none" lIns="0" tIns="0" rIns="0" bIns="0">
            <a:spAutoFit/>
          </a:bodyPr>
          <a:lstStyle/>
          <a:p>
            <a:pPr fontAlgn="base">
              <a:spcBef>
                <a:spcPct val="0"/>
              </a:spcBef>
              <a:spcAft>
                <a:spcPct val="0"/>
              </a:spcAft>
            </a:pPr>
            <a:endParaRPr lang="en-US" sz="900" dirty="0">
              <a:solidFill>
                <a:srgbClr val="000000"/>
              </a:solidFill>
            </a:endParaRPr>
          </a:p>
        </p:txBody>
      </p:sp>
      <p:sp>
        <p:nvSpPr>
          <p:cNvPr id="402672" name="Rectangle 240"/>
          <p:cNvSpPr>
            <a:spLocks noChangeArrowheads="1"/>
          </p:cNvSpPr>
          <p:nvPr/>
        </p:nvSpPr>
        <p:spPr bwMode="auto">
          <a:xfrm>
            <a:off x="4529138" y="4434175"/>
            <a:ext cx="65" cy="276999"/>
          </a:xfrm>
          <a:prstGeom prst="rect">
            <a:avLst/>
          </a:prstGeom>
          <a:solidFill>
            <a:schemeClr val="bg1"/>
          </a:solidFill>
          <a:ln>
            <a:noFill/>
          </a:ln>
        </p:spPr>
        <p:txBody>
          <a:bodyPr wrap="none" lIns="0" tIns="0" rIns="0" bIns="0">
            <a:spAutoFit/>
          </a:bodyPr>
          <a:lstStyle/>
          <a:p>
            <a:pPr fontAlgn="base">
              <a:spcBef>
                <a:spcPct val="0"/>
              </a:spcBef>
              <a:spcAft>
                <a:spcPct val="0"/>
              </a:spcAft>
            </a:pPr>
            <a:endParaRPr lang="en-US" dirty="0">
              <a:solidFill>
                <a:srgbClr val="000000"/>
              </a:solidFill>
            </a:endParaRPr>
          </a:p>
        </p:txBody>
      </p:sp>
      <p:sp>
        <p:nvSpPr>
          <p:cNvPr id="402674" name="Rectangle 242"/>
          <p:cNvSpPr>
            <a:spLocks noChangeArrowheads="1"/>
          </p:cNvSpPr>
          <p:nvPr/>
        </p:nvSpPr>
        <p:spPr bwMode="auto">
          <a:xfrm>
            <a:off x="4805363" y="3835688"/>
            <a:ext cx="28575" cy="136525"/>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900" b="1" dirty="0">
                <a:solidFill>
                  <a:srgbClr val="FFFFFF"/>
                </a:solidFill>
                <a:latin typeface="Times" pitchFamily="18" charset="0"/>
              </a:rPr>
              <a:t> </a:t>
            </a:r>
            <a:endParaRPr lang="en-US" dirty="0">
              <a:solidFill>
                <a:srgbClr val="000000"/>
              </a:solidFill>
            </a:endParaRPr>
          </a:p>
        </p:txBody>
      </p:sp>
      <p:sp>
        <p:nvSpPr>
          <p:cNvPr id="402676" name="Rectangle 244"/>
          <p:cNvSpPr>
            <a:spLocks noChangeArrowheads="1"/>
          </p:cNvSpPr>
          <p:nvPr/>
        </p:nvSpPr>
        <p:spPr bwMode="auto">
          <a:xfrm>
            <a:off x="4557713" y="3351500"/>
            <a:ext cx="28575" cy="136525"/>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900" b="1" dirty="0">
                <a:solidFill>
                  <a:srgbClr val="FFFFFF"/>
                </a:solidFill>
                <a:latin typeface="Times" pitchFamily="18" charset="0"/>
              </a:rPr>
              <a:t> </a:t>
            </a:r>
            <a:endParaRPr lang="en-US" dirty="0">
              <a:solidFill>
                <a:srgbClr val="000000"/>
              </a:solidFill>
            </a:endParaRPr>
          </a:p>
        </p:txBody>
      </p:sp>
      <p:sp>
        <p:nvSpPr>
          <p:cNvPr id="402677" name="Rectangle 245"/>
          <p:cNvSpPr>
            <a:spLocks noChangeArrowheads="1"/>
          </p:cNvSpPr>
          <p:nvPr/>
        </p:nvSpPr>
        <p:spPr bwMode="auto">
          <a:xfrm>
            <a:off x="5205413" y="3930938"/>
            <a:ext cx="65" cy="276999"/>
          </a:xfrm>
          <a:prstGeom prst="rect">
            <a:avLst/>
          </a:prstGeom>
          <a:solidFill>
            <a:schemeClr val="bg1"/>
          </a:solidFill>
          <a:ln>
            <a:noFill/>
          </a:ln>
        </p:spPr>
        <p:txBody>
          <a:bodyPr wrap="none" lIns="0" tIns="0" rIns="0" bIns="0">
            <a:spAutoFit/>
          </a:bodyPr>
          <a:lstStyle/>
          <a:p>
            <a:pPr fontAlgn="base">
              <a:spcBef>
                <a:spcPct val="0"/>
              </a:spcBef>
              <a:spcAft>
                <a:spcPct val="0"/>
              </a:spcAft>
            </a:pPr>
            <a:endParaRPr lang="en-US" dirty="0">
              <a:solidFill>
                <a:srgbClr val="000000"/>
              </a:solidFill>
            </a:endParaRPr>
          </a:p>
        </p:txBody>
      </p:sp>
      <p:sp>
        <p:nvSpPr>
          <p:cNvPr id="402678" name="Rectangle 246"/>
          <p:cNvSpPr>
            <a:spLocks noChangeArrowheads="1"/>
          </p:cNvSpPr>
          <p:nvPr/>
        </p:nvSpPr>
        <p:spPr bwMode="auto">
          <a:xfrm>
            <a:off x="5453063" y="3930938"/>
            <a:ext cx="28575" cy="136525"/>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900" b="1" dirty="0">
                <a:solidFill>
                  <a:srgbClr val="FFFFFF"/>
                </a:solidFill>
                <a:latin typeface="Times" pitchFamily="18" charset="0"/>
              </a:rPr>
              <a:t> </a:t>
            </a:r>
            <a:endParaRPr lang="en-US" dirty="0">
              <a:solidFill>
                <a:srgbClr val="000000"/>
              </a:solidFill>
            </a:endParaRPr>
          </a:p>
        </p:txBody>
      </p:sp>
      <p:sp>
        <p:nvSpPr>
          <p:cNvPr id="402679" name="Rectangle 247"/>
          <p:cNvSpPr>
            <a:spLocks noChangeArrowheads="1"/>
          </p:cNvSpPr>
          <p:nvPr/>
        </p:nvSpPr>
        <p:spPr bwMode="auto">
          <a:xfrm>
            <a:off x="5243513" y="4596100"/>
            <a:ext cx="65" cy="276999"/>
          </a:xfrm>
          <a:prstGeom prst="rect">
            <a:avLst/>
          </a:prstGeom>
          <a:solidFill>
            <a:schemeClr val="bg1"/>
          </a:solidFill>
          <a:ln>
            <a:noFill/>
          </a:ln>
        </p:spPr>
        <p:txBody>
          <a:bodyPr wrap="none" lIns="0" tIns="0" rIns="0" bIns="0">
            <a:spAutoFit/>
          </a:bodyPr>
          <a:lstStyle/>
          <a:p>
            <a:pPr fontAlgn="base">
              <a:spcBef>
                <a:spcPct val="0"/>
              </a:spcBef>
              <a:spcAft>
                <a:spcPct val="0"/>
              </a:spcAft>
            </a:pPr>
            <a:endParaRPr lang="en-US" dirty="0">
              <a:solidFill>
                <a:srgbClr val="000000"/>
              </a:solidFill>
            </a:endParaRPr>
          </a:p>
        </p:txBody>
      </p:sp>
      <p:sp>
        <p:nvSpPr>
          <p:cNvPr id="402682" name="Rectangle 250"/>
          <p:cNvSpPr>
            <a:spLocks noChangeArrowheads="1"/>
          </p:cNvSpPr>
          <p:nvPr/>
        </p:nvSpPr>
        <p:spPr bwMode="auto">
          <a:xfrm>
            <a:off x="5472113" y="3380075"/>
            <a:ext cx="28575" cy="136525"/>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900" b="1" dirty="0">
                <a:solidFill>
                  <a:srgbClr val="000000"/>
                </a:solidFill>
                <a:latin typeface="Times" pitchFamily="18" charset="0"/>
              </a:rPr>
              <a:t> </a:t>
            </a:r>
            <a:endParaRPr lang="en-US" dirty="0">
              <a:solidFill>
                <a:srgbClr val="000000"/>
              </a:solidFill>
            </a:endParaRPr>
          </a:p>
        </p:txBody>
      </p:sp>
      <p:sp>
        <p:nvSpPr>
          <p:cNvPr id="402685" name="Rectangle 253"/>
          <p:cNvSpPr>
            <a:spLocks noChangeArrowheads="1"/>
          </p:cNvSpPr>
          <p:nvPr/>
        </p:nvSpPr>
        <p:spPr bwMode="auto">
          <a:xfrm>
            <a:off x="4900613" y="2087850"/>
            <a:ext cx="0" cy="274638"/>
          </a:xfrm>
          <a:prstGeom prst="rect">
            <a:avLst/>
          </a:prstGeom>
          <a:solidFill>
            <a:schemeClr val="bg1"/>
          </a:solidFill>
          <a:ln>
            <a:noFill/>
          </a:ln>
        </p:spPr>
        <p:txBody>
          <a:bodyPr wrap="none" lIns="0" tIns="0" rIns="0" bIns="0">
            <a:spAutoFit/>
          </a:bodyPr>
          <a:lstStyle/>
          <a:p>
            <a:pPr fontAlgn="base">
              <a:spcBef>
                <a:spcPct val="0"/>
              </a:spcBef>
              <a:spcAft>
                <a:spcPct val="0"/>
              </a:spcAft>
            </a:pPr>
            <a:endParaRPr lang="en-US" dirty="0">
              <a:solidFill>
                <a:srgbClr val="000000"/>
              </a:solidFill>
            </a:endParaRPr>
          </a:p>
        </p:txBody>
      </p:sp>
      <p:sp>
        <p:nvSpPr>
          <p:cNvPr id="402686" name="Rectangle 254"/>
          <p:cNvSpPr>
            <a:spLocks noChangeArrowheads="1"/>
          </p:cNvSpPr>
          <p:nvPr/>
        </p:nvSpPr>
        <p:spPr bwMode="auto">
          <a:xfrm>
            <a:off x="5148263" y="2087850"/>
            <a:ext cx="65" cy="276999"/>
          </a:xfrm>
          <a:prstGeom prst="rect">
            <a:avLst/>
          </a:prstGeom>
          <a:solidFill>
            <a:schemeClr val="bg1"/>
          </a:solidFill>
          <a:ln>
            <a:noFill/>
          </a:ln>
        </p:spPr>
        <p:txBody>
          <a:bodyPr wrap="none" lIns="0" tIns="0" rIns="0" bIns="0">
            <a:spAutoFit/>
          </a:bodyPr>
          <a:lstStyle/>
          <a:p>
            <a:pPr fontAlgn="base">
              <a:spcBef>
                <a:spcPct val="0"/>
              </a:spcBef>
              <a:spcAft>
                <a:spcPct val="0"/>
              </a:spcAft>
            </a:pPr>
            <a:endParaRPr lang="en-US" dirty="0">
              <a:solidFill>
                <a:srgbClr val="000000"/>
              </a:solidFill>
            </a:endParaRPr>
          </a:p>
        </p:txBody>
      </p:sp>
      <p:sp>
        <p:nvSpPr>
          <p:cNvPr id="402688" name="Rectangle 256"/>
          <p:cNvSpPr>
            <a:spLocks noChangeArrowheads="1"/>
          </p:cNvSpPr>
          <p:nvPr/>
        </p:nvSpPr>
        <p:spPr bwMode="auto">
          <a:xfrm>
            <a:off x="5710238" y="2345025"/>
            <a:ext cx="28575" cy="136525"/>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900" b="1" dirty="0">
                <a:solidFill>
                  <a:srgbClr val="000000"/>
                </a:solidFill>
                <a:latin typeface="Times" pitchFamily="18" charset="0"/>
              </a:rPr>
              <a:t> </a:t>
            </a:r>
            <a:endParaRPr lang="en-US" dirty="0">
              <a:solidFill>
                <a:srgbClr val="000000"/>
              </a:solidFill>
            </a:endParaRPr>
          </a:p>
        </p:txBody>
      </p:sp>
      <p:sp>
        <p:nvSpPr>
          <p:cNvPr id="402694" name="Rectangle 262"/>
          <p:cNvSpPr>
            <a:spLocks noChangeArrowheads="1"/>
          </p:cNvSpPr>
          <p:nvPr/>
        </p:nvSpPr>
        <p:spPr bwMode="auto">
          <a:xfrm>
            <a:off x="6424613" y="3399125"/>
            <a:ext cx="65" cy="276999"/>
          </a:xfrm>
          <a:prstGeom prst="rect">
            <a:avLst/>
          </a:prstGeom>
          <a:solidFill>
            <a:schemeClr val="bg1"/>
          </a:solidFill>
          <a:ln>
            <a:noFill/>
          </a:ln>
        </p:spPr>
        <p:txBody>
          <a:bodyPr wrap="none" lIns="0" tIns="0" rIns="0" bIns="0">
            <a:spAutoFit/>
          </a:bodyPr>
          <a:lstStyle/>
          <a:p>
            <a:pPr fontAlgn="base">
              <a:spcBef>
                <a:spcPct val="0"/>
              </a:spcBef>
              <a:spcAft>
                <a:spcPct val="0"/>
              </a:spcAft>
            </a:pPr>
            <a:endParaRPr lang="en-US" dirty="0">
              <a:solidFill>
                <a:srgbClr val="000000"/>
              </a:solidFill>
            </a:endParaRPr>
          </a:p>
        </p:txBody>
      </p:sp>
      <p:sp>
        <p:nvSpPr>
          <p:cNvPr id="402697" name="Rectangle 265"/>
          <p:cNvSpPr>
            <a:spLocks noChangeArrowheads="1"/>
          </p:cNvSpPr>
          <p:nvPr/>
        </p:nvSpPr>
        <p:spPr bwMode="auto">
          <a:xfrm>
            <a:off x="5570538" y="4178588"/>
            <a:ext cx="65" cy="276999"/>
          </a:xfrm>
          <a:prstGeom prst="rect">
            <a:avLst/>
          </a:prstGeom>
          <a:solidFill>
            <a:schemeClr val="bg1"/>
          </a:solidFill>
          <a:ln>
            <a:noFill/>
          </a:ln>
        </p:spPr>
        <p:txBody>
          <a:bodyPr wrap="none" lIns="0" tIns="0" rIns="0" bIns="0">
            <a:spAutoFit/>
          </a:bodyPr>
          <a:lstStyle/>
          <a:p>
            <a:pPr fontAlgn="base">
              <a:spcBef>
                <a:spcPct val="0"/>
              </a:spcBef>
              <a:spcAft>
                <a:spcPct val="0"/>
              </a:spcAft>
            </a:pPr>
            <a:endParaRPr lang="en-US" dirty="0">
              <a:solidFill>
                <a:srgbClr val="000000"/>
              </a:solidFill>
            </a:endParaRPr>
          </a:p>
        </p:txBody>
      </p:sp>
      <p:sp>
        <p:nvSpPr>
          <p:cNvPr id="402699" name="Rectangle 267"/>
          <p:cNvSpPr>
            <a:spLocks noChangeArrowheads="1"/>
          </p:cNvSpPr>
          <p:nvPr/>
        </p:nvSpPr>
        <p:spPr bwMode="auto">
          <a:xfrm>
            <a:off x="5935663" y="4159538"/>
            <a:ext cx="65" cy="276999"/>
          </a:xfrm>
          <a:prstGeom prst="rect">
            <a:avLst/>
          </a:prstGeom>
          <a:solidFill>
            <a:schemeClr val="bg1"/>
          </a:solidFill>
          <a:ln>
            <a:noFill/>
          </a:ln>
        </p:spPr>
        <p:txBody>
          <a:bodyPr wrap="none" lIns="0" tIns="0" rIns="0" bIns="0">
            <a:spAutoFit/>
          </a:bodyPr>
          <a:lstStyle/>
          <a:p>
            <a:pPr fontAlgn="base">
              <a:spcBef>
                <a:spcPct val="0"/>
              </a:spcBef>
              <a:spcAft>
                <a:spcPct val="0"/>
              </a:spcAft>
            </a:pPr>
            <a:endParaRPr lang="en-US" dirty="0">
              <a:solidFill>
                <a:srgbClr val="000000"/>
              </a:solidFill>
            </a:endParaRPr>
          </a:p>
        </p:txBody>
      </p:sp>
      <p:sp>
        <p:nvSpPr>
          <p:cNvPr id="402700" name="Rectangle 268"/>
          <p:cNvSpPr>
            <a:spLocks noChangeArrowheads="1"/>
          </p:cNvSpPr>
          <p:nvPr/>
        </p:nvSpPr>
        <p:spPr bwMode="auto">
          <a:xfrm>
            <a:off x="6186488" y="4159538"/>
            <a:ext cx="31750" cy="136525"/>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900" b="1" dirty="0">
                <a:solidFill>
                  <a:srgbClr val="000000"/>
                </a:solidFill>
                <a:latin typeface="Helvetica" pitchFamily="34" charset="0"/>
              </a:rPr>
              <a:t> </a:t>
            </a:r>
            <a:endParaRPr lang="en-US" dirty="0">
              <a:solidFill>
                <a:srgbClr val="000000"/>
              </a:solidFill>
            </a:endParaRPr>
          </a:p>
        </p:txBody>
      </p:sp>
      <p:sp>
        <p:nvSpPr>
          <p:cNvPr id="402701" name="Rectangle 269"/>
          <p:cNvSpPr>
            <a:spLocks noChangeArrowheads="1"/>
          </p:cNvSpPr>
          <p:nvPr/>
        </p:nvSpPr>
        <p:spPr bwMode="auto">
          <a:xfrm>
            <a:off x="5872163" y="4292888"/>
            <a:ext cx="42862" cy="182562"/>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1200" b="1" dirty="0">
                <a:solidFill>
                  <a:srgbClr val="000000"/>
                </a:solidFill>
                <a:latin typeface="Helvetica" pitchFamily="34" charset="0"/>
              </a:rPr>
              <a:t> </a:t>
            </a:r>
            <a:endParaRPr lang="en-US" dirty="0">
              <a:solidFill>
                <a:srgbClr val="000000"/>
              </a:solidFill>
            </a:endParaRPr>
          </a:p>
        </p:txBody>
      </p:sp>
      <p:sp>
        <p:nvSpPr>
          <p:cNvPr id="402702" name="Rectangle 270"/>
          <p:cNvSpPr>
            <a:spLocks noChangeArrowheads="1"/>
          </p:cNvSpPr>
          <p:nvPr/>
        </p:nvSpPr>
        <p:spPr bwMode="auto">
          <a:xfrm>
            <a:off x="5872163" y="4472275"/>
            <a:ext cx="42862" cy="182563"/>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1200" b="1" dirty="0">
                <a:solidFill>
                  <a:srgbClr val="000000"/>
                </a:solidFill>
                <a:latin typeface="Helvetica" pitchFamily="34" charset="0"/>
              </a:rPr>
              <a:t> </a:t>
            </a:r>
            <a:endParaRPr lang="en-US" dirty="0">
              <a:solidFill>
                <a:srgbClr val="000000"/>
              </a:solidFill>
            </a:endParaRPr>
          </a:p>
        </p:txBody>
      </p:sp>
      <p:sp>
        <p:nvSpPr>
          <p:cNvPr id="402703" name="Rectangle 271"/>
          <p:cNvSpPr>
            <a:spLocks noChangeArrowheads="1"/>
          </p:cNvSpPr>
          <p:nvPr/>
        </p:nvSpPr>
        <p:spPr bwMode="auto">
          <a:xfrm>
            <a:off x="5872163" y="4643725"/>
            <a:ext cx="42862" cy="182563"/>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1200" b="1" dirty="0">
                <a:solidFill>
                  <a:srgbClr val="000000"/>
                </a:solidFill>
                <a:latin typeface="Helvetica" pitchFamily="34" charset="0"/>
              </a:rPr>
              <a:t> </a:t>
            </a:r>
            <a:endParaRPr lang="en-US" dirty="0">
              <a:solidFill>
                <a:srgbClr val="000000"/>
              </a:solidFill>
            </a:endParaRPr>
          </a:p>
        </p:txBody>
      </p:sp>
      <p:sp>
        <p:nvSpPr>
          <p:cNvPr id="402704" name="Rectangle 272"/>
          <p:cNvSpPr>
            <a:spLocks noChangeArrowheads="1"/>
          </p:cNvSpPr>
          <p:nvPr/>
        </p:nvSpPr>
        <p:spPr bwMode="auto">
          <a:xfrm>
            <a:off x="5872163" y="4815175"/>
            <a:ext cx="42862" cy="182563"/>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1200" b="1" dirty="0">
                <a:solidFill>
                  <a:srgbClr val="000000"/>
                </a:solidFill>
                <a:latin typeface="Helvetica" pitchFamily="34" charset="0"/>
              </a:rPr>
              <a:t> </a:t>
            </a:r>
            <a:endParaRPr lang="en-US" dirty="0">
              <a:solidFill>
                <a:srgbClr val="000000"/>
              </a:solidFill>
            </a:endParaRPr>
          </a:p>
        </p:txBody>
      </p:sp>
      <p:sp>
        <p:nvSpPr>
          <p:cNvPr id="402705" name="Rectangle 273"/>
          <p:cNvSpPr>
            <a:spLocks noChangeArrowheads="1"/>
          </p:cNvSpPr>
          <p:nvPr/>
        </p:nvSpPr>
        <p:spPr bwMode="auto">
          <a:xfrm>
            <a:off x="5872163" y="4996150"/>
            <a:ext cx="42862" cy="182563"/>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1200" b="1" dirty="0">
                <a:solidFill>
                  <a:srgbClr val="000000"/>
                </a:solidFill>
                <a:latin typeface="Helvetica" pitchFamily="34" charset="0"/>
              </a:rPr>
              <a:t> </a:t>
            </a:r>
            <a:endParaRPr lang="en-US" dirty="0">
              <a:solidFill>
                <a:srgbClr val="000000"/>
              </a:solidFill>
            </a:endParaRPr>
          </a:p>
        </p:txBody>
      </p:sp>
      <p:sp>
        <p:nvSpPr>
          <p:cNvPr id="402708" name="Rectangle 276"/>
          <p:cNvSpPr>
            <a:spLocks noChangeArrowheads="1"/>
          </p:cNvSpPr>
          <p:nvPr/>
        </p:nvSpPr>
        <p:spPr bwMode="auto">
          <a:xfrm>
            <a:off x="6376988" y="4178588"/>
            <a:ext cx="65" cy="276999"/>
          </a:xfrm>
          <a:prstGeom prst="rect">
            <a:avLst/>
          </a:prstGeom>
          <a:solidFill>
            <a:schemeClr val="bg1"/>
          </a:solidFill>
          <a:ln>
            <a:noFill/>
          </a:ln>
        </p:spPr>
        <p:txBody>
          <a:bodyPr wrap="none" lIns="0" tIns="0" rIns="0" bIns="0">
            <a:spAutoFit/>
          </a:bodyPr>
          <a:lstStyle/>
          <a:p>
            <a:pPr fontAlgn="base">
              <a:spcBef>
                <a:spcPct val="0"/>
              </a:spcBef>
              <a:spcAft>
                <a:spcPct val="0"/>
              </a:spcAft>
            </a:pPr>
            <a:endParaRPr lang="en-US" dirty="0">
              <a:solidFill>
                <a:srgbClr val="000000"/>
              </a:solidFill>
            </a:endParaRPr>
          </a:p>
        </p:txBody>
      </p:sp>
      <p:sp>
        <p:nvSpPr>
          <p:cNvPr id="402714" name="Rectangle 282"/>
          <p:cNvSpPr>
            <a:spLocks noChangeArrowheads="1"/>
          </p:cNvSpPr>
          <p:nvPr/>
        </p:nvSpPr>
        <p:spPr bwMode="auto">
          <a:xfrm>
            <a:off x="6757988" y="3940463"/>
            <a:ext cx="65" cy="276999"/>
          </a:xfrm>
          <a:prstGeom prst="rect">
            <a:avLst/>
          </a:prstGeom>
          <a:solidFill>
            <a:schemeClr val="bg1"/>
          </a:solidFill>
          <a:ln>
            <a:noFill/>
          </a:ln>
        </p:spPr>
        <p:txBody>
          <a:bodyPr wrap="none" lIns="0" tIns="0" rIns="0" bIns="0">
            <a:spAutoFit/>
          </a:bodyPr>
          <a:lstStyle/>
          <a:p>
            <a:pPr fontAlgn="base">
              <a:spcBef>
                <a:spcPct val="0"/>
              </a:spcBef>
              <a:spcAft>
                <a:spcPct val="0"/>
              </a:spcAft>
            </a:pPr>
            <a:endParaRPr lang="en-US" dirty="0">
              <a:solidFill>
                <a:srgbClr val="000000"/>
              </a:solidFill>
            </a:endParaRPr>
          </a:p>
        </p:txBody>
      </p:sp>
      <p:sp>
        <p:nvSpPr>
          <p:cNvPr id="402715" name="Rectangle 283"/>
          <p:cNvSpPr>
            <a:spLocks noChangeArrowheads="1"/>
          </p:cNvSpPr>
          <p:nvPr/>
        </p:nvSpPr>
        <p:spPr bwMode="auto">
          <a:xfrm>
            <a:off x="7072313" y="3940463"/>
            <a:ext cx="28575" cy="136525"/>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900" b="1" dirty="0">
                <a:solidFill>
                  <a:srgbClr val="000000"/>
                </a:solidFill>
                <a:latin typeface="Times" pitchFamily="18" charset="0"/>
              </a:rPr>
              <a:t> </a:t>
            </a:r>
            <a:endParaRPr lang="en-US" dirty="0">
              <a:solidFill>
                <a:srgbClr val="000000"/>
              </a:solidFill>
            </a:endParaRPr>
          </a:p>
        </p:txBody>
      </p:sp>
      <p:sp>
        <p:nvSpPr>
          <p:cNvPr id="402717" name="Rectangle 285"/>
          <p:cNvSpPr>
            <a:spLocks noChangeArrowheads="1"/>
          </p:cNvSpPr>
          <p:nvPr/>
        </p:nvSpPr>
        <p:spPr bwMode="auto">
          <a:xfrm>
            <a:off x="7215188" y="3627725"/>
            <a:ext cx="28575" cy="136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fontAlgn="base">
              <a:spcBef>
                <a:spcPct val="0"/>
              </a:spcBef>
              <a:spcAft>
                <a:spcPct val="0"/>
              </a:spcAft>
            </a:pPr>
            <a:r>
              <a:rPr lang="en-US" sz="900" b="1" dirty="0">
                <a:solidFill>
                  <a:srgbClr val="000000"/>
                </a:solidFill>
                <a:latin typeface="Times" pitchFamily="18" charset="0"/>
              </a:rPr>
              <a:t> </a:t>
            </a:r>
            <a:endParaRPr lang="en-US" dirty="0">
              <a:solidFill>
                <a:srgbClr val="000000"/>
              </a:solidFill>
            </a:endParaRPr>
          </a:p>
        </p:txBody>
      </p:sp>
      <p:sp>
        <p:nvSpPr>
          <p:cNvPr id="402720" name="Rectangle 288"/>
          <p:cNvSpPr>
            <a:spLocks noChangeArrowheads="1"/>
          </p:cNvSpPr>
          <p:nvPr/>
        </p:nvSpPr>
        <p:spPr bwMode="auto">
          <a:xfrm>
            <a:off x="6557963" y="3218150"/>
            <a:ext cx="65" cy="276999"/>
          </a:xfrm>
          <a:prstGeom prst="rect">
            <a:avLst/>
          </a:prstGeom>
          <a:solidFill>
            <a:schemeClr val="bg1"/>
          </a:solidFill>
          <a:ln>
            <a:noFill/>
          </a:ln>
        </p:spPr>
        <p:txBody>
          <a:bodyPr wrap="none" lIns="0" tIns="0" rIns="0" bIns="0">
            <a:spAutoFit/>
          </a:bodyPr>
          <a:lstStyle/>
          <a:p>
            <a:pPr fontAlgn="base">
              <a:spcBef>
                <a:spcPct val="0"/>
              </a:spcBef>
              <a:spcAft>
                <a:spcPct val="0"/>
              </a:spcAft>
            </a:pPr>
            <a:endParaRPr lang="en-US" dirty="0">
              <a:solidFill>
                <a:srgbClr val="000000"/>
              </a:solidFill>
            </a:endParaRPr>
          </a:p>
        </p:txBody>
      </p:sp>
      <p:sp>
        <p:nvSpPr>
          <p:cNvPr id="402723" name="Rectangle 291"/>
          <p:cNvSpPr>
            <a:spLocks noChangeArrowheads="1"/>
          </p:cNvSpPr>
          <p:nvPr/>
        </p:nvSpPr>
        <p:spPr bwMode="auto">
          <a:xfrm>
            <a:off x="6567488" y="2857788"/>
            <a:ext cx="28575" cy="136525"/>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900" b="1" dirty="0">
                <a:solidFill>
                  <a:srgbClr val="000000"/>
                </a:solidFill>
                <a:latin typeface="Times" pitchFamily="18" charset="0"/>
              </a:rPr>
              <a:t> </a:t>
            </a:r>
            <a:endParaRPr lang="en-US" dirty="0">
              <a:solidFill>
                <a:srgbClr val="000000"/>
              </a:solidFill>
            </a:endParaRPr>
          </a:p>
        </p:txBody>
      </p:sp>
      <p:sp>
        <p:nvSpPr>
          <p:cNvPr id="402724" name="Rectangle 292"/>
          <p:cNvSpPr>
            <a:spLocks noChangeArrowheads="1"/>
          </p:cNvSpPr>
          <p:nvPr/>
        </p:nvSpPr>
        <p:spPr bwMode="auto">
          <a:xfrm>
            <a:off x="6024563" y="2468850"/>
            <a:ext cx="65" cy="276999"/>
          </a:xfrm>
          <a:prstGeom prst="rect">
            <a:avLst/>
          </a:prstGeom>
          <a:solidFill>
            <a:schemeClr val="bg1"/>
          </a:solidFill>
          <a:ln>
            <a:noFill/>
          </a:ln>
        </p:spPr>
        <p:txBody>
          <a:bodyPr wrap="none" lIns="0" tIns="0" rIns="0" bIns="0">
            <a:spAutoFit/>
          </a:bodyPr>
          <a:lstStyle/>
          <a:p>
            <a:pPr fontAlgn="base">
              <a:spcBef>
                <a:spcPct val="0"/>
              </a:spcBef>
              <a:spcAft>
                <a:spcPct val="0"/>
              </a:spcAft>
            </a:pPr>
            <a:endParaRPr lang="en-US" dirty="0">
              <a:solidFill>
                <a:srgbClr val="000000"/>
              </a:solidFill>
            </a:endParaRPr>
          </a:p>
        </p:txBody>
      </p:sp>
      <p:sp>
        <p:nvSpPr>
          <p:cNvPr id="402725" name="Rectangle 293"/>
          <p:cNvSpPr>
            <a:spLocks noChangeArrowheads="1"/>
          </p:cNvSpPr>
          <p:nvPr/>
        </p:nvSpPr>
        <p:spPr bwMode="auto">
          <a:xfrm>
            <a:off x="6272213" y="2468850"/>
            <a:ext cx="28575" cy="136525"/>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900" b="1" dirty="0">
                <a:solidFill>
                  <a:srgbClr val="FFFFFF"/>
                </a:solidFill>
                <a:latin typeface="Times" pitchFamily="18" charset="0"/>
              </a:rPr>
              <a:t> </a:t>
            </a:r>
            <a:endParaRPr lang="en-US" dirty="0">
              <a:solidFill>
                <a:srgbClr val="000000"/>
              </a:solidFill>
            </a:endParaRPr>
          </a:p>
        </p:txBody>
      </p:sp>
      <p:sp>
        <p:nvSpPr>
          <p:cNvPr id="402727" name="Rectangle 295"/>
          <p:cNvSpPr>
            <a:spLocks noChangeArrowheads="1"/>
          </p:cNvSpPr>
          <p:nvPr/>
        </p:nvSpPr>
        <p:spPr bwMode="auto">
          <a:xfrm>
            <a:off x="7396163" y="2297400"/>
            <a:ext cx="42862" cy="182563"/>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1200" b="1" dirty="0">
                <a:solidFill>
                  <a:srgbClr val="FFFFFF"/>
                </a:solidFill>
                <a:latin typeface="Helvetica" pitchFamily="34" charset="0"/>
              </a:rPr>
              <a:t> </a:t>
            </a:r>
            <a:endParaRPr lang="en-US" dirty="0">
              <a:solidFill>
                <a:srgbClr val="000000"/>
              </a:solidFill>
            </a:endParaRPr>
          </a:p>
        </p:txBody>
      </p:sp>
      <p:sp>
        <p:nvSpPr>
          <p:cNvPr id="402729" name="Rectangle 297"/>
          <p:cNvSpPr>
            <a:spLocks noChangeArrowheads="1"/>
          </p:cNvSpPr>
          <p:nvPr/>
        </p:nvSpPr>
        <p:spPr bwMode="auto">
          <a:xfrm>
            <a:off x="7081838" y="2695863"/>
            <a:ext cx="28575" cy="136525"/>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900" b="1" dirty="0">
                <a:solidFill>
                  <a:srgbClr val="FFFFFF"/>
                </a:solidFill>
                <a:latin typeface="Times" pitchFamily="18" charset="0"/>
              </a:rPr>
              <a:t> </a:t>
            </a:r>
            <a:endParaRPr lang="en-US" dirty="0">
              <a:solidFill>
                <a:srgbClr val="000000"/>
              </a:solidFill>
            </a:endParaRPr>
          </a:p>
        </p:txBody>
      </p:sp>
      <p:sp>
        <p:nvSpPr>
          <p:cNvPr id="402731" name="Rectangle 299"/>
          <p:cNvSpPr>
            <a:spLocks noChangeArrowheads="1"/>
          </p:cNvSpPr>
          <p:nvPr/>
        </p:nvSpPr>
        <p:spPr bwMode="auto">
          <a:xfrm>
            <a:off x="8653463" y="3689350"/>
            <a:ext cx="28575" cy="136525"/>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900" b="1" dirty="0">
                <a:solidFill>
                  <a:srgbClr val="000000"/>
                </a:solidFill>
                <a:latin typeface="Times" pitchFamily="18" charset="0"/>
              </a:rPr>
              <a:t> </a:t>
            </a:r>
            <a:endParaRPr lang="en-US" dirty="0">
              <a:solidFill>
                <a:srgbClr val="000000"/>
              </a:solidFill>
            </a:endParaRPr>
          </a:p>
        </p:txBody>
      </p:sp>
      <p:sp>
        <p:nvSpPr>
          <p:cNvPr id="402732" name="Rectangle 300"/>
          <p:cNvSpPr>
            <a:spLocks noChangeArrowheads="1"/>
          </p:cNvSpPr>
          <p:nvPr/>
        </p:nvSpPr>
        <p:spPr bwMode="auto">
          <a:xfrm>
            <a:off x="7443788" y="3000663"/>
            <a:ext cx="65" cy="276999"/>
          </a:xfrm>
          <a:prstGeom prst="rect">
            <a:avLst/>
          </a:prstGeom>
          <a:solidFill>
            <a:schemeClr val="bg1"/>
          </a:solidFill>
          <a:ln>
            <a:noFill/>
          </a:ln>
        </p:spPr>
        <p:txBody>
          <a:bodyPr wrap="none" lIns="0" tIns="0" rIns="0" bIns="0">
            <a:spAutoFit/>
          </a:bodyPr>
          <a:lstStyle/>
          <a:p>
            <a:pPr fontAlgn="base">
              <a:spcBef>
                <a:spcPct val="0"/>
              </a:spcBef>
              <a:spcAft>
                <a:spcPct val="0"/>
              </a:spcAft>
            </a:pPr>
            <a:endParaRPr lang="en-US" dirty="0">
              <a:solidFill>
                <a:srgbClr val="000000"/>
              </a:solidFill>
            </a:endParaRPr>
          </a:p>
        </p:txBody>
      </p:sp>
      <p:sp>
        <p:nvSpPr>
          <p:cNvPr id="402733" name="Rectangle 301"/>
          <p:cNvSpPr>
            <a:spLocks noChangeArrowheads="1"/>
          </p:cNvSpPr>
          <p:nvPr/>
        </p:nvSpPr>
        <p:spPr bwMode="auto">
          <a:xfrm>
            <a:off x="7958138" y="3000663"/>
            <a:ext cx="28575" cy="136525"/>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900" b="1" dirty="0">
                <a:solidFill>
                  <a:srgbClr val="000000"/>
                </a:solidFill>
                <a:latin typeface="Times" pitchFamily="18" charset="0"/>
              </a:rPr>
              <a:t> </a:t>
            </a:r>
            <a:endParaRPr lang="en-US" dirty="0">
              <a:solidFill>
                <a:srgbClr val="000000"/>
              </a:solidFill>
            </a:endParaRPr>
          </a:p>
        </p:txBody>
      </p:sp>
      <p:sp>
        <p:nvSpPr>
          <p:cNvPr id="402735" name="Rectangle 303"/>
          <p:cNvSpPr>
            <a:spLocks noChangeArrowheads="1"/>
          </p:cNvSpPr>
          <p:nvPr/>
        </p:nvSpPr>
        <p:spPr bwMode="auto">
          <a:xfrm>
            <a:off x="7700963" y="2781588"/>
            <a:ext cx="28575" cy="136525"/>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900" b="1" dirty="0">
                <a:solidFill>
                  <a:srgbClr val="000000"/>
                </a:solidFill>
                <a:latin typeface="Times" pitchFamily="18" charset="0"/>
              </a:rPr>
              <a:t> </a:t>
            </a:r>
            <a:endParaRPr lang="en-US" dirty="0">
              <a:solidFill>
                <a:srgbClr val="000000"/>
              </a:solidFill>
            </a:endParaRPr>
          </a:p>
        </p:txBody>
      </p:sp>
      <p:sp>
        <p:nvSpPr>
          <p:cNvPr id="402737" name="Rectangle 305"/>
          <p:cNvSpPr>
            <a:spLocks noChangeArrowheads="1"/>
          </p:cNvSpPr>
          <p:nvPr/>
        </p:nvSpPr>
        <p:spPr bwMode="auto">
          <a:xfrm>
            <a:off x="8072438" y="2648238"/>
            <a:ext cx="28575" cy="136525"/>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900" b="1" dirty="0">
                <a:solidFill>
                  <a:srgbClr val="000000"/>
                </a:solidFill>
                <a:latin typeface="Times" pitchFamily="18" charset="0"/>
              </a:rPr>
              <a:t> </a:t>
            </a:r>
            <a:endParaRPr lang="en-US" dirty="0">
              <a:solidFill>
                <a:srgbClr val="000000"/>
              </a:solidFill>
            </a:endParaRPr>
          </a:p>
        </p:txBody>
      </p:sp>
      <p:sp>
        <p:nvSpPr>
          <p:cNvPr id="402739" name="Rectangle 307"/>
          <p:cNvSpPr>
            <a:spLocks noChangeArrowheads="1"/>
          </p:cNvSpPr>
          <p:nvPr/>
        </p:nvSpPr>
        <p:spPr bwMode="auto">
          <a:xfrm>
            <a:off x="8301038" y="2533938"/>
            <a:ext cx="28575" cy="136525"/>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900" b="1" dirty="0">
                <a:solidFill>
                  <a:srgbClr val="000000"/>
                </a:solidFill>
                <a:latin typeface="Times" pitchFamily="18" charset="0"/>
              </a:rPr>
              <a:t> </a:t>
            </a:r>
            <a:endParaRPr lang="en-US" dirty="0">
              <a:solidFill>
                <a:srgbClr val="000000"/>
              </a:solidFill>
            </a:endParaRPr>
          </a:p>
        </p:txBody>
      </p:sp>
      <p:sp>
        <p:nvSpPr>
          <p:cNvPr id="402741" name="Rectangle 309"/>
          <p:cNvSpPr>
            <a:spLocks noChangeArrowheads="1"/>
          </p:cNvSpPr>
          <p:nvPr/>
        </p:nvSpPr>
        <p:spPr bwMode="auto">
          <a:xfrm>
            <a:off x="8301038" y="2325975"/>
            <a:ext cx="28575" cy="136525"/>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900" b="1" dirty="0">
                <a:solidFill>
                  <a:srgbClr val="000000"/>
                </a:solidFill>
                <a:latin typeface="Times" pitchFamily="18" charset="0"/>
              </a:rPr>
              <a:t> </a:t>
            </a:r>
            <a:endParaRPr lang="en-US" dirty="0">
              <a:solidFill>
                <a:srgbClr val="000000"/>
              </a:solidFill>
            </a:endParaRPr>
          </a:p>
        </p:txBody>
      </p:sp>
      <p:sp>
        <p:nvSpPr>
          <p:cNvPr id="402743" name="Rectangle 311"/>
          <p:cNvSpPr>
            <a:spLocks noChangeArrowheads="1"/>
          </p:cNvSpPr>
          <p:nvPr/>
        </p:nvSpPr>
        <p:spPr bwMode="auto">
          <a:xfrm>
            <a:off x="7948613" y="1746538"/>
            <a:ext cx="65" cy="276999"/>
          </a:xfrm>
          <a:prstGeom prst="rect">
            <a:avLst/>
          </a:prstGeom>
          <a:solidFill>
            <a:schemeClr val="bg1"/>
          </a:solidFill>
          <a:ln>
            <a:noFill/>
          </a:ln>
        </p:spPr>
        <p:txBody>
          <a:bodyPr wrap="none" lIns="0" tIns="0" rIns="0" bIns="0">
            <a:spAutoFit/>
          </a:bodyPr>
          <a:lstStyle/>
          <a:p>
            <a:pPr fontAlgn="base">
              <a:spcBef>
                <a:spcPct val="0"/>
              </a:spcBef>
              <a:spcAft>
                <a:spcPct val="0"/>
              </a:spcAft>
            </a:pPr>
            <a:endParaRPr lang="en-US" dirty="0">
              <a:solidFill>
                <a:srgbClr val="000000"/>
              </a:solidFill>
            </a:endParaRPr>
          </a:p>
        </p:txBody>
      </p:sp>
      <p:sp>
        <p:nvSpPr>
          <p:cNvPr id="402745" name="Rectangle 313"/>
          <p:cNvSpPr>
            <a:spLocks noChangeArrowheads="1"/>
          </p:cNvSpPr>
          <p:nvPr/>
        </p:nvSpPr>
        <p:spPr bwMode="auto">
          <a:xfrm>
            <a:off x="7624763" y="2011650"/>
            <a:ext cx="65" cy="276999"/>
          </a:xfrm>
          <a:prstGeom prst="rect">
            <a:avLst/>
          </a:prstGeom>
          <a:solidFill>
            <a:schemeClr val="bg1"/>
          </a:solidFill>
          <a:ln>
            <a:noFill/>
          </a:ln>
        </p:spPr>
        <p:txBody>
          <a:bodyPr wrap="none" lIns="0" tIns="0" rIns="0" bIns="0">
            <a:spAutoFit/>
          </a:bodyPr>
          <a:lstStyle/>
          <a:p>
            <a:pPr fontAlgn="base">
              <a:spcBef>
                <a:spcPct val="0"/>
              </a:spcBef>
              <a:spcAft>
                <a:spcPct val="0"/>
              </a:spcAft>
            </a:pPr>
            <a:endParaRPr lang="en-US" dirty="0">
              <a:solidFill>
                <a:srgbClr val="000000"/>
              </a:solidFill>
            </a:endParaRPr>
          </a:p>
        </p:txBody>
      </p:sp>
      <p:sp>
        <p:nvSpPr>
          <p:cNvPr id="402748" name="Rectangle 316"/>
          <p:cNvSpPr>
            <a:spLocks noChangeArrowheads="1"/>
          </p:cNvSpPr>
          <p:nvPr/>
        </p:nvSpPr>
        <p:spPr bwMode="auto">
          <a:xfrm>
            <a:off x="8339138" y="2125950"/>
            <a:ext cx="28575" cy="136525"/>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900" b="1" dirty="0">
                <a:solidFill>
                  <a:srgbClr val="000000"/>
                </a:solidFill>
                <a:latin typeface="Times" pitchFamily="18" charset="0"/>
              </a:rPr>
              <a:t> </a:t>
            </a:r>
            <a:endParaRPr lang="en-US" dirty="0">
              <a:solidFill>
                <a:srgbClr val="000000"/>
              </a:solidFill>
            </a:endParaRPr>
          </a:p>
        </p:txBody>
      </p:sp>
      <p:grpSp>
        <p:nvGrpSpPr>
          <p:cNvPr id="402645" name="Group 319"/>
          <p:cNvGrpSpPr>
            <a:grpSpLocks/>
          </p:cNvGrpSpPr>
          <p:nvPr/>
        </p:nvGrpSpPr>
        <p:grpSpPr bwMode="auto">
          <a:xfrm>
            <a:off x="1693863" y="4392900"/>
            <a:ext cx="1193800" cy="987425"/>
            <a:chOff x="1067" y="2832"/>
            <a:chExt cx="752" cy="622"/>
          </a:xfrm>
          <a:solidFill>
            <a:schemeClr val="bg1"/>
          </a:solidFill>
        </p:grpSpPr>
        <p:sp>
          <p:nvSpPr>
            <p:cNvPr id="402749" name="Freeform 317"/>
            <p:cNvSpPr>
              <a:spLocks/>
            </p:cNvSpPr>
            <p:nvPr/>
          </p:nvSpPr>
          <p:spPr bwMode="auto">
            <a:xfrm>
              <a:off x="1067" y="2832"/>
              <a:ext cx="752" cy="622"/>
            </a:xfrm>
            <a:custGeom>
              <a:avLst/>
              <a:gdLst>
                <a:gd name="T0" fmla="*/ 752 w 752"/>
                <a:gd name="T1" fmla="*/ 455 h 622"/>
                <a:gd name="T2" fmla="*/ 712 w 752"/>
                <a:gd name="T3" fmla="*/ 423 h 622"/>
                <a:gd name="T4" fmla="*/ 584 w 752"/>
                <a:gd name="T5" fmla="*/ 343 h 622"/>
                <a:gd name="T6" fmla="*/ 528 w 752"/>
                <a:gd name="T7" fmla="*/ 367 h 622"/>
                <a:gd name="T8" fmla="*/ 488 w 752"/>
                <a:gd name="T9" fmla="*/ 359 h 622"/>
                <a:gd name="T10" fmla="*/ 368 w 752"/>
                <a:gd name="T11" fmla="*/ 24 h 622"/>
                <a:gd name="T12" fmla="*/ 312 w 752"/>
                <a:gd name="T13" fmla="*/ 24 h 622"/>
                <a:gd name="T14" fmla="*/ 248 w 752"/>
                <a:gd name="T15" fmla="*/ 24 h 622"/>
                <a:gd name="T16" fmla="*/ 208 w 752"/>
                <a:gd name="T17" fmla="*/ 8 h 622"/>
                <a:gd name="T18" fmla="*/ 184 w 752"/>
                <a:gd name="T19" fmla="*/ 0 h 622"/>
                <a:gd name="T20" fmla="*/ 144 w 752"/>
                <a:gd name="T21" fmla="*/ 16 h 622"/>
                <a:gd name="T22" fmla="*/ 96 w 752"/>
                <a:gd name="T23" fmla="*/ 48 h 622"/>
                <a:gd name="T24" fmla="*/ 32 w 752"/>
                <a:gd name="T25" fmla="*/ 104 h 622"/>
                <a:gd name="T26" fmla="*/ 96 w 752"/>
                <a:gd name="T27" fmla="*/ 159 h 622"/>
                <a:gd name="T28" fmla="*/ 96 w 752"/>
                <a:gd name="T29" fmla="*/ 183 h 622"/>
                <a:gd name="T30" fmla="*/ 112 w 752"/>
                <a:gd name="T31" fmla="*/ 191 h 622"/>
                <a:gd name="T32" fmla="*/ 41 w 752"/>
                <a:gd name="T33" fmla="*/ 183 h 622"/>
                <a:gd name="T34" fmla="*/ 24 w 752"/>
                <a:gd name="T35" fmla="*/ 183 h 622"/>
                <a:gd name="T36" fmla="*/ 17 w 752"/>
                <a:gd name="T37" fmla="*/ 223 h 622"/>
                <a:gd name="T38" fmla="*/ 56 w 752"/>
                <a:gd name="T39" fmla="*/ 247 h 622"/>
                <a:gd name="T40" fmla="*/ 112 w 752"/>
                <a:gd name="T41" fmla="*/ 239 h 622"/>
                <a:gd name="T42" fmla="*/ 112 w 752"/>
                <a:gd name="T43" fmla="*/ 271 h 622"/>
                <a:gd name="T44" fmla="*/ 72 w 752"/>
                <a:gd name="T45" fmla="*/ 303 h 622"/>
                <a:gd name="T46" fmla="*/ 48 w 752"/>
                <a:gd name="T47" fmla="*/ 319 h 622"/>
                <a:gd name="T48" fmla="*/ 24 w 752"/>
                <a:gd name="T49" fmla="*/ 351 h 622"/>
                <a:gd name="T50" fmla="*/ 32 w 752"/>
                <a:gd name="T51" fmla="*/ 359 h 622"/>
                <a:gd name="T52" fmla="*/ 56 w 752"/>
                <a:gd name="T53" fmla="*/ 399 h 622"/>
                <a:gd name="T54" fmla="*/ 56 w 752"/>
                <a:gd name="T55" fmla="*/ 431 h 622"/>
                <a:gd name="T56" fmla="*/ 88 w 752"/>
                <a:gd name="T57" fmla="*/ 407 h 622"/>
                <a:gd name="T58" fmla="*/ 96 w 752"/>
                <a:gd name="T59" fmla="*/ 447 h 622"/>
                <a:gd name="T60" fmla="*/ 96 w 752"/>
                <a:gd name="T61" fmla="*/ 479 h 622"/>
                <a:gd name="T62" fmla="*/ 120 w 752"/>
                <a:gd name="T63" fmla="*/ 455 h 622"/>
                <a:gd name="T64" fmla="*/ 144 w 752"/>
                <a:gd name="T65" fmla="*/ 471 h 622"/>
                <a:gd name="T66" fmla="*/ 160 w 752"/>
                <a:gd name="T67" fmla="*/ 471 h 622"/>
                <a:gd name="T68" fmla="*/ 184 w 752"/>
                <a:gd name="T69" fmla="*/ 479 h 622"/>
                <a:gd name="T70" fmla="*/ 160 w 752"/>
                <a:gd name="T71" fmla="*/ 542 h 622"/>
                <a:gd name="T72" fmla="*/ 120 w 752"/>
                <a:gd name="T73" fmla="*/ 590 h 622"/>
                <a:gd name="T74" fmla="*/ 96 w 752"/>
                <a:gd name="T75" fmla="*/ 582 h 622"/>
                <a:gd name="T76" fmla="*/ 64 w 752"/>
                <a:gd name="T77" fmla="*/ 622 h 622"/>
                <a:gd name="T78" fmla="*/ 96 w 752"/>
                <a:gd name="T79" fmla="*/ 606 h 622"/>
                <a:gd name="T80" fmla="*/ 136 w 752"/>
                <a:gd name="T81" fmla="*/ 590 h 622"/>
                <a:gd name="T82" fmla="*/ 160 w 752"/>
                <a:gd name="T83" fmla="*/ 566 h 622"/>
                <a:gd name="T84" fmla="*/ 200 w 752"/>
                <a:gd name="T85" fmla="*/ 526 h 622"/>
                <a:gd name="T86" fmla="*/ 256 w 752"/>
                <a:gd name="T87" fmla="*/ 463 h 622"/>
                <a:gd name="T88" fmla="*/ 248 w 752"/>
                <a:gd name="T89" fmla="*/ 431 h 622"/>
                <a:gd name="T90" fmla="*/ 312 w 752"/>
                <a:gd name="T91" fmla="*/ 359 h 622"/>
                <a:gd name="T92" fmla="*/ 288 w 752"/>
                <a:gd name="T93" fmla="*/ 399 h 622"/>
                <a:gd name="T94" fmla="*/ 288 w 752"/>
                <a:gd name="T95" fmla="*/ 439 h 622"/>
                <a:gd name="T96" fmla="*/ 320 w 752"/>
                <a:gd name="T97" fmla="*/ 415 h 622"/>
                <a:gd name="T98" fmla="*/ 344 w 752"/>
                <a:gd name="T99" fmla="*/ 391 h 622"/>
                <a:gd name="T100" fmla="*/ 352 w 752"/>
                <a:gd name="T101" fmla="*/ 359 h 622"/>
                <a:gd name="T102" fmla="*/ 400 w 752"/>
                <a:gd name="T103" fmla="*/ 383 h 622"/>
                <a:gd name="T104" fmla="*/ 448 w 752"/>
                <a:gd name="T105" fmla="*/ 375 h 622"/>
                <a:gd name="T106" fmla="*/ 512 w 752"/>
                <a:gd name="T107" fmla="*/ 375 h 622"/>
                <a:gd name="T108" fmla="*/ 568 w 752"/>
                <a:gd name="T109" fmla="*/ 399 h 622"/>
                <a:gd name="T110" fmla="*/ 576 w 752"/>
                <a:gd name="T111" fmla="*/ 383 h 622"/>
                <a:gd name="T112" fmla="*/ 608 w 752"/>
                <a:gd name="T113" fmla="*/ 391 h 622"/>
                <a:gd name="T114" fmla="*/ 632 w 752"/>
                <a:gd name="T115" fmla="*/ 383 h 622"/>
                <a:gd name="T116" fmla="*/ 672 w 752"/>
                <a:gd name="T117" fmla="*/ 431 h 622"/>
                <a:gd name="T118" fmla="*/ 704 w 752"/>
                <a:gd name="T119" fmla="*/ 455 h 622"/>
                <a:gd name="T120" fmla="*/ 744 w 752"/>
                <a:gd name="T121" fmla="*/ 463 h 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52" h="622">
                  <a:moveTo>
                    <a:pt x="744" y="479"/>
                  </a:moveTo>
                  <a:lnTo>
                    <a:pt x="752" y="471"/>
                  </a:lnTo>
                  <a:lnTo>
                    <a:pt x="752" y="463"/>
                  </a:lnTo>
                  <a:lnTo>
                    <a:pt x="752" y="455"/>
                  </a:lnTo>
                  <a:lnTo>
                    <a:pt x="752" y="439"/>
                  </a:lnTo>
                  <a:lnTo>
                    <a:pt x="736" y="431"/>
                  </a:lnTo>
                  <a:lnTo>
                    <a:pt x="720" y="431"/>
                  </a:lnTo>
                  <a:lnTo>
                    <a:pt x="712" y="423"/>
                  </a:lnTo>
                  <a:lnTo>
                    <a:pt x="696" y="423"/>
                  </a:lnTo>
                  <a:lnTo>
                    <a:pt x="624" y="367"/>
                  </a:lnTo>
                  <a:lnTo>
                    <a:pt x="600" y="359"/>
                  </a:lnTo>
                  <a:lnTo>
                    <a:pt x="584" y="343"/>
                  </a:lnTo>
                  <a:lnTo>
                    <a:pt x="568" y="359"/>
                  </a:lnTo>
                  <a:lnTo>
                    <a:pt x="576" y="367"/>
                  </a:lnTo>
                  <a:lnTo>
                    <a:pt x="560" y="383"/>
                  </a:lnTo>
                  <a:lnTo>
                    <a:pt x="528" y="367"/>
                  </a:lnTo>
                  <a:lnTo>
                    <a:pt x="528" y="359"/>
                  </a:lnTo>
                  <a:lnTo>
                    <a:pt x="512" y="351"/>
                  </a:lnTo>
                  <a:lnTo>
                    <a:pt x="496" y="351"/>
                  </a:lnTo>
                  <a:lnTo>
                    <a:pt x="488" y="359"/>
                  </a:lnTo>
                  <a:lnTo>
                    <a:pt x="480" y="359"/>
                  </a:lnTo>
                  <a:lnTo>
                    <a:pt x="480" y="367"/>
                  </a:lnTo>
                  <a:lnTo>
                    <a:pt x="376" y="24"/>
                  </a:lnTo>
                  <a:lnTo>
                    <a:pt x="368" y="24"/>
                  </a:lnTo>
                  <a:lnTo>
                    <a:pt x="352" y="16"/>
                  </a:lnTo>
                  <a:lnTo>
                    <a:pt x="328" y="16"/>
                  </a:lnTo>
                  <a:lnTo>
                    <a:pt x="320" y="24"/>
                  </a:lnTo>
                  <a:lnTo>
                    <a:pt x="312" y="24"/>
                  </a:lnTo>
                  <a:lnTo>
                    <a:pt x="280" y="24"/>
                  </a:lnTo>
                  <a:lnTo>
                    <a:pt x="264" y="24"/>
                  </a:lnTo>
                  <a:lnTo>
                    <a:pt x="256" y="24"/>
                  </a:lnTo>
                  <a:lnTo>
                    <a:pt x="248" y="24"/>
                  </a:lnTo>
                  <a:lnTo>
                    <a:pt x="232" y="24"/>
                  </a:lnTo>
                  <a:lnTo>
                    <a:pt x="224" y="8"/>
                  </a:lnTo>
                  <a:lnTo>
                    <a:pt x="216" y="8"/>
                  </a:lnTo>
                  <a:lnTo>
                    <a:pt x="208" y="8"/>
                  </a:lnTo>
                  <a:lnTo>
                    <a:pt x="208" y="16"/>
                  </a:lnTo>
                  <a:lnTo>
                    <a:pt x="192" y="0"/>
                  </a:lnTo>
                  <a:lnTo>
                    <a:pt x="184" y="8"/>
                  </a:lnTo>
                  <a:lnTo>
                    <a:pt x="184" y="0"/>
                  </a:lnTo>
                  <a:lnTo>
                    <a:pt x="168" y="0"/>
                  </a:lnTo>
                  <a:lnTo>
                    <a:pt x="160" y="8"/>
                  </a:lnTo>
                  <a:lnTo>
                    <a:pt x="152" y="16"/>
                  </a:lnTo>
                  <a:lnTo>
                    <a:pt x="144" y="16"/>
                  </a:lnTo>
                  <a:lnTo>
                    <a:pt x="136" y="16"/>
                  </a:lnTo>
                  <a:lnTo>
                    <a:pt x="120" y="32"/>
                  </a:lnTo>
                  <a:lnTo>
                    <a:pt x="112" y="32"/>
                  </a:lnTo>
                  <a:lnTo>
                    <a:pt x="96" y="48"/>
                  </a:lnTo>
                  <a:lnTo>
                    <a:pt x="72" y="80"/>
                  </a:lnTo>
                  <a:lnTo>
                    <a:pt x="72" y="88"/>
                  </a:lnTo>
                  <a:lnTo>
                    <a:pt x="48" y="88"/>
                  </a:lnTo>
                  <a:lnTo>
                    <a:pt x="32" y="104"/>
                  </a:lnTo>
                  <a:lnTo>
                    <a:pt x="48" y="112"/>
                  </a:lnTo>
                  <a:lnTo>
                    <a:pt x="72" y="135"/>
                  </a:lnTo>
                  <a:lnTo>
                    <a:pt x="72" y="152"/>
                  </a:lnTo>
                  <a:lnTo>
                    <a:pt x="96" y="159"/>
                  </a:lnTo>
                  <a:lnTo>
                    <a:pt x="104" y="175"/>
                  </a:lnTo>
                  <a:lnTo>
                    <a:pt x="112" y="175"/>
                  </a:lnTo>
                  <a:lnTo>
                    <a:pt x="112" y="183"/>
                  </a:lnTo>
                  <a:lnTo>
                    <a:pt x="96" y="183"/>
                  </a:lnTo>
                  <a:lnTo>
                    <a:pt x="88" y="167"/>
                  </a:lnTo>
                  <a:lnTo>
                    <a:pt x="88" y="175"/>
                  </a:lnTo>
                  <a:lnTo>
                    <a:pt x="96" y="183"/>
                  </a:lnTo>
                  <a:lnTo>
                    <a:pt x="112" y="191"/>
                  </a:lnTo>
                  <a:lnTo>
                    <a:pt x="96" y="199"/>
                  </a:lnTo>
                  <a:lnTo>
                    <a:pt x="64" y="191"/>
                  </a:lnTo>
                  <a:lnTo>
                    <a:pt x="72" y="175"/>
                  </a:lnTo>
                  <a:lnTo>
                    <a:pt x="41" y="183"/>
                  </a:lnTo>
                  <a:lnTo>
                    <a:pt x="41" y="191"/>
                  </a:lnTo>
                  <a:lnTo>
                    <a:pt x="32" y="191"/>
                  </a:lnTo>
                  <a:lnTo>
                    <a:pt x="32" y="183"/>
                  </a:lnTo>
                  <a:lnTo>
                    <a:pt x="24" y="183"/>
                  </a:lnTo>
                  <a:lnTo>
                    <a:pt x="0" y="199"/>
                  </a:lnTo>
                  <a:lnTo>
                    <a:pt x="0" y="207"/>
                  </a:lnTo>
                  <a:lnTo>
                    <a:pt x="9" y="223"/>
                  </a:lnTo>
                  <a:lnTo>
                    <a:pt x="17" y="223"/>
                  </a:lnTo>
                  <a:lnTo>
                    <a:pt x="24" y="231"/>
                  </a:lnTo>
                  <a:lnTo>
                    <a:pt x="24" y="239"/>
                  </a:lnTo>
                  <a:lnTo>
                    <a:pt x="32" y="247"/>
                  </a:lnTo>
                  <a:lnTo>
                    <a:pt x="56" y="247"/>
                  </a:lnTo>
                  <a:lnTo>
                    <a:pt x="72" y="255"/>
                  </a:lnTo>
                  <a:lnTo>
                    <a:pt x="88" y="255"/>
                  </a:lnTo>
                  <a:lnTo>
                    <a:pt x="104" y="239"/>
                  </a:lnTo>
                  <a:lnTo>
                    <a:pt x="112" y="239"/>
                  </a:lnTo>
                  <a:lnTo>
                    <a:pt x="120" y="239"/>
                  </a:lnTo>
                  <a:lnTo>
                    <a:pt x="120" y="247"/>
                  </a:lnTo>
                  <a:lnTo>
                    <a:pt x="104" y="255"/>
                  </a:lnTo>
                  <a:lnTo>
                    <a:pt x="112" y="271"/>
                  </a:lnTo>
                  <a:lnTo>
                    <a:pt x="112" y="287"/>
                  </a:lnTo>
                  <a:lnTo>
                    <a:pt x="88" y="287"/>
                  </a:lnTo>
                  <a:lnTo>
                    <a:pt x="72" y="311"/>
                  </a:lnTo>
                  <a:lnTo>
                    <a:pt x="72" y="303"/>
                  </a:lnTo>
                  <a:lnTo>
                    <a:pt x="64" y="303"/>
                  </a:lnTo>
                  <a:lnTo>
                    <a:pt x="48" y="303"/>
                  </a:lnTo>
                  <a:lnTo>
                    <a:pt x="48" y="311"/>
                  </a:lnTo>
                  <a:lnTo>
                    <a:pt x="48" y="319"/>
                  </a:lnTo>
                  <a:lnTo>
                    <a:pt x="48" y="335"/>
                  </a:lnTo>
                  <a:lnTo>
                    <a:pt x="32" y="335"/>
                  </a:lnTo>
                  <a:lnTo>
                    <a:pt x="32" y="343"/>
                  </a:lnTo>
                  <a:lnTo>
                    <a:pt x="24" y="351"/>
                  </a:lnTo>
                  <a:lnTo>
                    <a:pt x="17" y="359"/>
                  </a:lnTo>
                  <a:lnTo>
                    <a:pt x="17" y="367"/>
                  </a:lnTo>
                  <a:lnTo>
                    <a:pt x="24" y="367"/>
                  </a:lnTo>
                  <a:lnTo>
                    <a:pt x="32" y="359"/>
                  </a:lnTo>
                  <a:lnTo>
                    <a:pt x="24" y="375"/>
                  </a:lnTo>
                  <a:lnTo>
                    <a:pt x="32" y="383"/>
                  </a:lnTo>
                  <a:lnTo>
                    <a:pt x="48" y="399"/>
                  </a:lnTo>
                  <a:lnTo>
                    <a:pt x="56" y="399"/>
                  </a:lnTo>
                  <a:lnTo>
                    <a:pt x="41" y="415"/>
                  </a:lnTo>
                  <a:lnTo>
                    <a:pt x="41" y="423"/>
                  </a:lnTo>
                  <a:lnTo>
                    <a:pt x="48" y="423"/>
                  </a:lnTo>
                  <a:lnTo>
                    <a:pt x="56" y="431"/>
                  </a:lnTo>
                  <a:lnTo>
                    <a:pt x="56" y="439"/>
                  </a:lnTo>
                  <a:lnTo>
                    <a:pt x="72" y="439"/>
                  </a:lnTo>
                  <a:lnTo>
                    <a:pt x="80" y="415"/>
                  </a:lnTo>
                  <a:lnTo>
                    <a:pt x="88" y="407"/>
                  </a:lnTo>
                  <a:lnTo>
                    <a:pt x="88" y="415"/>
                  </a:lnTo>
                  <a:lnTo>
                    <a:pt x="88" y="431"/>
                  </a:lnTo>
                  <a:lnTo>
                    <a:pt x="96" y="439"/>
                  </a:lnTo>
                  <a:lnTo>
                    <a:pt x="96" y="447"/>
                  </a:lnTo>
                  <a:lnTo>
                    <a:pt x="96" y="455"/>
                  </a:lnTo>
                  <a:lnTo>
                    <a:pt x="96" y="463"/>
                  </a:lnTo>
                  <a:lnTo>
                    <a:pt x="96" y="471"/>
                  </a:lnTo>
                  <a:lnTo>
                    <a:pt x="96" y="479"/>
                  </a:lnTo>
                  <a:lnTo>
                    <a:pt x="96" y="487"/>
                  </a:lnTo>
                  <a:lnTo>
                    <a:pt x="104" y="487"/>
                  </a:lnTo>
                  <a:lnTo>
                    <a:pt x="112" y="463"/>
                  </a:lnTo>
                  <a:lnTo>
                    <a:pt x="120" y="455"/>
                  </a:lnTo>
                  <a:lnTo>
                    <a:pt x="128" y="471"/>
                  </a:lnTo>
                  <a:lnTo>
                    <a:pt x="128" y="455"/>
                  </a:lnTo>
                  <a:lnTo>
                    <a:pt x="136" y="455"/>
                  </a:lnTo>
                  <a:lnTo>
                    <a:pt x="144" y="471"/>
                  </a:lnTo>
                  <a:lnTo>
                    <a:pt x="144" y="487"/>
                  </a:lnTo>
                  <a:lnTo>
                    <a:pt x="152" y="487"/>
                  </a:lnTo>
                  <a:lnTo>
                    <a:pt x="152" y="471"/>
                  </a:lnTo>
                  <a:lnTo>
                    <a:pt x="160" y="471"/>
                  </a:lnTo>
                  <a:lnTo>
                    <a:pt x="176" y="471"/>
                  </a:lnTo>
                  <a:lnTo>
                    <a:pt x="184" y="463"/>
                  </a:lnTo>
                  <a:lnTo>
                    <a:pt x="192" y="447"/>
                  </a:lnTo>
                  <a:lnTo>
                    <a:pt x="184" y="479"/>
                  </a:lnTo>
                  <a:lnTo>
                    <a:pt x="176" y="502"/>
                  </a:lnTo>
                  <a:lnTo>
                    <a:pt x="168" y="535"/>
                  </a:lnTo>
                  <a:lnTo>
                    <a:pt x="160" y="535"/>
                  </a:lnTo>
                  <a:lnTo>
                    <a:pt x="160" y="542"/>
                  </a:lnTo>
                  <a:lnTo>
                    <a:pt x="136" y="559"/>
                  </a:lnTo>
                  <a:lnTo>
                    <a:pt x="120" y="566"/>
                  </a:lnTo>
                  <a:lnTo>
                    <a:pt x="120" y="582"/>
                  </a:lnTo>
                  <a:lnTo>
                    <a:pt x="120" y="590"/>
                  </a:lnTo>
                  <a:lnTo>
                    <a:pt x="112" y="590"/>
                  </a:lnTo>
                  <a:lnTo>
                    <a:pt x="112" y="582"/>
                  </a:lnTo>
                  <a:lnTo>
                    <a:pt x="104" y="582"/>
                  </a:lnTo>
                  <a:lnTo>
                    <a:pt x="96" y="582"/>
                  </a:lnTo>
                  <a:lnTo>
                    <a:pt x="88" y="582"/>
                  </a:lnTo>
                  <a:lnTo>
                    <a:pt x="64" y="606"/>
                  </a:lnTo>
                  <a:lnTo>
                    <a:pt x="56" y="614"/>
                  </a:lnTo>
                  <a:lnTo>
                    <a:pt x="64" y="622"/>
                  </a:lnTo>
                  <a:lnTo>
                    <a:pt x="80" y="606"/>
                  </a:lnTo>
                  <a:lnTo>
                    <a:pt x="96" y="590"/>
                  </a:lnTo>
                  <a:lnTo>
                    <a:pt x="96" y="598"/>
                  </a:lnTo>
                  <a:lnTo>
                    <a:pt x="96" y="606"/>
                  </a:lnTo>
                  <a:lnTo>
                    <a:pt x="104" y="606"/>
                  </a:lnTo>
                  <a:lnTo>
                    <a:pt x="128" y="590"/>
                  </a:lnTo>
                  <a:lnTo>
                    <a:pt x="128" y="582"/>
                  </a:lnTo>
                  <a:lnTo>
                    <a:pt x="136" y="590"/>
                  </a:lnTo>
                  <a:lnTo>
                    <a:pt x="136" y="582"/>
                  </a:lnTo>
                  <a:lnTo>
                    <a:pt x="152" y="574"/>
                  </a:lnTo>
                  <a:lnTo>
                    <a:pt x="168" y="574"/>
                  </a:lnTo>
                  <a:lnTo>
                    <a:pt x="160" y="566"/>
                  </a:lnTo>
                  <a:lnTo>
                    <a:pt x="160" y="559"/>
                  </a:lnTo>
                  <a:lnTo>
                    <a:pt x="184" y="542"/>
                  </a:lnTo>
                  <a:lnTo>
                    <a:pt x="200" y="535"/>
                  </a:lnTo>
                  <a:lnTo>
                    <a:pt x="200" y="526"/>
                  </a:lnTo>
                  <a:lnTo>
                    <a:pt x="216" y="502"/>
                  </a:lnTo>
                  <a:lnTo>
                    <a:pt x="248" y="479"/>
                  </a:lnTo>
                  <a:lnTo>
                    <a:pt x="256" y="471"/>
                  </a:lnTo>
                  <a:lnTo>
                    <a:pt x="256" y="463"/>
                  </a:lnTo>
                  <a:lnTo>
                    <a:pt x="256" y="455"/>
                  </a:lnTo>
                  <a:lnTo>
                    <a:pt x="240" y="455"/>
                  </a:lnTo>
                  <a:lnTo>
                    <a:pt x="240" y="447"/>
                  </a:lnTo>
                  <a:lnTo>
                    <a:pt x="248" y="431"/>
                  </a:lnTo>
                  <a:lnTo>
                    <a:pt x="272" y="415"/>
                  </a:lnTo>
                  <a:lnTo>
                    <a:pt x="272" y="399"/>
                  </a:lnTo>
                  <a:lnTo>
                    <a:pt x="288" y="359"/>
                  </a:lnTo>
                  <a:lnTo>
                    <a:pt x="312" y="359"/>
                  </a:lnTo>
                  <a:lnTo>
                    <a:pt x="320" y="367"/>
                  </a:lnTo>
                  <a:lnTo>
                    <a:pt x="312" y="375"/>
                  </a:lnTo>
                  <a:lnTo>
                    <a:pt x="288" y="375"/>
                  </a:lnTo>
                  <a:lnTo>
                    <a:pt x="288" y="399"/>
                  </a:lnTo>
                  <a:lnTo>
                    <a:pt x="296" y="407"/>
                  </a:lnTo>
                  <a:lnTo>
                    <a:pt x="288" y="423"/>
                  </a:lnTo>
                  <a:lnTo>
                    <a:pt x="296" y="423"/>
                  </a:lnTo>
                  <a:lnTo>
                    <a:pt x="288" y="439"/>
                  </a:lnTo>
                  <a:lnTo>
                    <a:pt x="288" y="447"/>
                  </a:lnTo>
                  <a:lnTo>
                    <a:pt x="296" y="439"/>
                  </a:lnTo>
                  <a:lnTo>
                    <a:pt x="304" y="431"/>
                  </a:lnTo>
                  <a:lnTo>
                    <a:pt x="320" y="415"/>
                  </a:lnTo>
                  <a:lnTo>
                    <a:pt x="328" y="415"/>
                  </a:lnTo>
                  <a:lnTo>
                    <a:pt x="336" y="407"/>
                  </a:lnTo>
                  <a:lnTo>
                    <a:pt x="344" y="399"/>
                  </a:lnTo>
                  <a:lnTo>
                    <a:pt x="344" y="391"/>
                  </a:lnTo>
                  <a:lnTo>
                    <a:pt x="336" y="383"/>
                  </a:lnTo>
                  <a:lnTo>
                    <a:pt x="336" y="375"/>
                  </a:lnTo>
                  <a:lnTo>
                    <a:pt x="336" y="367"/>
                  </a:lnTo>
                  <a:lnTo>
                    <a:pt x="352" y="359"/>
                  </a:lnTo>
                  <a:lnTo>
                    <a:pt x="352" y="367"/>
                  </a:lnTo>
                  <a:lnTo>
                    <a:pt x="368" y="359"/>
                  </a:lnTo>
                  <a:lnTo>
                    <a:pt x="392" y="367"/>
                  </a:lnTo>
                  <a:lnTo>
                    <a:pt x="400" y="383"/>
                  </a:lnTo>
                  <a:lnTo>
                    <a:pt x="408" y="367"/>
                  </a:lnTo>
                  <a:lnTo>
                    <a:pt x="424" y="391"/>
                  </a:lnTo>
                  <a:lnTo>
                    <a:pt x="424" y="383"/>
                  </a:lnTo>
                  <a:lnTo>
                    <a:pt x="448" y="375"/>
                  </a:lnTo>
                  <a:lnTo>
                    <a:pt x="480" y="375"/>
                  </a:lnTo>
                  <a:lnTo>
                    <a:pt x="496" y="375"/>
                  </a:lnTo>
                  <a:lnTo>
                    <a:pt x="504" y="367"/>
                  </a:lnTo>
                  <a:lnTo>
                    <a:pt x="512" y="375"/>
                  </a:lnTo>
                  <a:lnTo>
                    <a:pt x="512" y="383"/>
                  </a:lnTo>
                  <a:lnTo>
                    <a:pt x="536" y="383"/>
                  </a:lnTo>
                  <a:lnTo>
                    <a:pt x="544" y="383"/>
                  </a:lnTo>
                  <a:lnTo>
                    <a:pt x="568" y="399"/>
                  </a:lnTo>
                  <a:lnTo>
                    <a:pt x="576" y="407"/>
                  </a:lnTo>
                  <a:lnTo>
                    <a:pt x="592" y="407"/>
                  </a:lnTo>
                  <a:lnTo>
                    <a:pt x="592" y="399"/>
                  </a:lnTo>
                  <a:lnTo>
                    <a:pt x="576" y="383"/>
                  </a:lnTo>
                  <a:lnTo>
                    <a:pt x="584" y="375"/>
                  </a:lnTo>
                  <a:lnTo>
                    <a:pt x="592" y="383"/>
                  </a:lnTo>
                  <a:lnTo>
                    <a:pt x="600" y="391"/>
                  </a:lnTo>
                  <a:lnTo>
                    <a:pt x="608" y="391"/>
                  </a:lnTo>
                  <a:lnTo>
                    <a:pt x="592" y="367"/>
                  </a:lnTo>
                  <a:lnTo>
                    <a:pt x="600" y="359"/>
                  </a:lnTo>
                  <a:lnTo>
                    <a:pt x="616" y="391"/>
                  </a:lnTo>
                  <a:lnTo>
                    <a:pt x="632" y="383"/>
                  </a:lnTo>
                  <a:lnTo>
                    <a:pt x="640" y="391"/>
                  </a:lnTo>
                  <a:lnTo>
                    <a:pt x="648" y="399"/>
                  </a:lnTo>
                  <a:lnTo>
                    <a:pt x="664" y="431"/>
                  </a:lnTo>
                  <a:lnTo>
                    <a:pt x="672" y="431"/>
                  </a:lnTo>
                  <a:lnTo>
                    <a:pt x="672" y="423"/>
                  </a:lnTo>
                  <a:lnTo>
                    <a:pt x="704" y="439"/>
                  </a:lnTo>
                  <a:lnTo>
                    <a:pt x="704" y="447"/>
                  </a:lnTo>
                  <a:lnTo>
                    <a:pt x="704" y="455"/>
                  </a:lnTo>
                  <a:lnTo>
                    <a:pt x="720" y="439"/>
                  </a:lnTo>
                  <a:lnTo>
                    <a:pt x="728" y="439"/>
                  </a:lnTo>
                  <a:lnTo>
                    <a:pt x="728" y="447"/>
                  </a:lnTo>
                  <a:lnTo>
                    <a:pt x="744" y="463"/>
                  </a:lnTo>
                  <a:lnTo>
                    <a:pt x="744" y="471"/>
                  </a:lnTo>
                  <a:lnTo>
                    <a:pt x="744" y="47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750" name="Freeform 318"/>
            <p:cNvSpPr>
              <a:spLocks/>
            </p:cNvSpPr>
            <p:nvPr/>
          </p:nvSpPr>
          <p:spPr bwMode="auto">
            <a:xfrm>
              <a:off x="1067" y="2832"/>
              <a:ext cx="752" cy="622"/>
            </a:xfrm>
            <a:custGeom>
              <a:avLst/>
              <a:gdLst>
                <a:gd name="T0" fmla="*/ 752 w 752"/>
                <a:gd name="T1" fmla="*/ 455 h 622"/>
                <a:gd name="T2" fmla="*/ 712 w 752"/>
                <a:gd name="T3" fmla="*/ 423 h 622"/>
                <a:gd name="T4" fmla="*/ 584 w 752"/>
                <a:gd name="T5" fmla="*/ 343 h 622"/>
                <a:gd name="T6" fmla="*/ 528 w 752"/>
                <a:gd name="T7" fmla="*/ 367 h 622"/>
                <a:gd name="T8" fmla="*/ 488 w 752"/>
                <a:gd name="T9" fmla="*/ 359 h 622"/>
                <a:gd name="T10" fmla="*/ 368 w 752"/>
                <a:gd name="T11" fmla="*/ 24 h 622"/>
                <a:gd name="T12" fmla="*/ 312 w 752"/>
                <a:gd name="T13" fmla="*/ 24 h 622"/>
                <a:gd name="T14" fmla="*/ 248 w 752"/>
                <a:gd name="T15" fmla="*/ 24 h 622"/>
                <a:gd name="T16" fmla="*/ 208 w 752"/>
                <a:gd name="T17" fmla="*/ 8 h 622"/>
                <a:gd name="T18" fmla="*/ 184 w 752"/>
                <a:gd name="T19" fmla="*/ 0 h 622"/>
                <a:gd name="T20" fmla="*/ 144 w 752"/>
                <a:gd name="T21" fmla="*/ 16 h 622"/>
                <a:gd name="T22" fmla="*/ 96 w 752"/>
                <a:gd name="T23" fmla="*/ 48 h 622"/>
                <a:gd name="T24" fmla="*/ 32 w 752"/>
                <a:gd name="T25" fmla="*/ 104 h 622"/>
                <a:gd name="T26" fmla="*/ 96 w 752"/>
                <a:gd name="T27" fmla="*/ 159 h 622"/>
                <a:gd name="T28" fmla="*/ 96 w 752"/>
                <a:gd name="T29" fmla="*/ 183 h 622"/>
                <a:gd name="T30" fmla="*/ 112 w 752"/>
                <a:gd name="T31" fmla="*/ 191 h 622"/>
                <a:gd name="T32" fmla="*/ 41 w 752"/>
                <a:gd name="T33" fmla="*/ 183 h 622"/>
                <a:gd name="T34" fmla="*/ 24 w 752"/>
                <a:gd name="T35" fmla="*/ 183 h 622"/>
                <a:gd name="T36" fmla="*/ 17 w 752"/>
                <a:gd name="T37" fmla="*/ 223 h 622"/>
                <a:gd name="T38" fmla="*/ 56 w 752"/>
                <a:gd name="T39" fmla="*/ 247 h 622"/>
                <a:gd name="T40" fmla="*/ 112 w 752"/>
                <a:gd name="T41" fmla="*/ 239 h 622"/>
                <a:gd name="T42" fmla="*/ 112 w 752"/>
                <a:gd name="T43" fmla="*/ 271 h 622"/>
                <a:gd name="T44" fmla="*/ 72 w 752"/>
                <a:gd name="T45" fmla="*/ 303 h 622"/>
                <a:gd name="T46" fmla="*/ 48 w 752"/>
                <a:gd name="T47" fmla="*/ 319 h 622"/>
                <a:gd name="T48" fmla="*/ 24 w 752"/>
                <a:gd name="T49" fmla="*/ 351 h 622"/>
                <a:gd name="T50" fmla="*/ 32 w 752"/>
                <a:gd name="T51" fmla="*/ 359 h 622"/>
                <a:gd name="T52" fmla="*/ 56 w 752"/>
                <a:gd name="T53" fmla="*/ 399 h 622"/>
                <a:gd name="T54" fmla="*/ 56 w 752"/>
                <a:gd name="T55" fmla="*/ 431 h 622"/>
                <a:gd name="T56" fmla="*/ 88 w 752"/>
                <a:gd name="T57" fmla="*/ 407 h 622"/>
                <a:gd name="T58" fmla="*/ 96 w 752"/>
                <a:gd name="T59" fmla="*/ 447 h 622"/>
                <a:gd name="T60" fmla="*/ 96 w 752"/>
                <a:gd name="T61" fmla="*/ 479 h 622"/>
                <a:gd name="T62" fmla="*/ 120 w 752"/>
                <a:gd name="T63" fmla="*/ 455 h 622"/>
                <a:gd name="T64" fmla="*/ 144 w 752"/>
                <a:gd name="T65" fmla="*/ 471 h 622"/>
                <a:gd name="T66" fmla="*/ 160 w 752"/>
                <a:gd name="T67" fmla="*/ 471 h 622"/>
                <a:gd name="T68" fmla="*/ 184 w 752"/>
                <a:gd name="T69" fmla="*/ 479 h 622"/>
                <a:gd name="T70" fmla="*/ 160 w 752"/>
                <a:gd name="T71" fmla="*/ 542 h 622"/>
                <a:gd name="T72" fmla="*/ 120 w 752"/>
                <a:gd name="T73" fmla="*/ 590 h 622"/>
                <a:gd name="T74" fmla="*/ 96 w 752"/>
                <a:gd name="T75" fmla="*/ 582 h 622"/>
                <a:gd name="T76" fmla="*/ 64 w 752"/>
                <a:gd name="T77" fmla="*/ 622 h 622"/>
                <a:gd name="T78" fmla="*/ 96 w 752"/>
                <a:gd name="T79" fmla="*/ 606 h 622"/>
                <a:gd name="T80" fmla="*/ 136 w 752"/>
                <a:gd name="T81" fmla="*/ 590 h 622"/>
                <a:gd name="T82" fmla="*/ 160 w 752"/>
                <a:gd name="T83" fmla="*/ 566 h 622"/>
                <a:gd name="T84" fmla="*/ 200 w 752"/>
                <a:gd name="T85" fmla="*/ 526 h 622"/>
                <a:gd name="T86" fmla="*/ 256 w 752"/>
                <a:gd name="T87" fmla="*/ 463 h 622"/>
                <a:gd name="T88" fmla="*/ 248 w 752"/>
                <a:gd name="T89" fmla="*/ 431 h 622"/>
                <a:gd name="T90" fmla="*/ 312 w 752"/>
                <a:gd name="T91" fmla="*/ 359 h 622"/>
                <a:gd name="T92" fmla="*/ 288 w 752"/>
                <a:gd name="T93" fmla="*/ 399 h 622"/>
                <a:gd name="T94" fmla="*/ 288 w 752"/>
                <a:gd name="T95" fmla="*/ 439 h 622"/>
                <a:gd name="T96" fmla="*/ 320 w 752"/>
                <a:gd name="T97" fmla="*/ 415 h 622"/>
                <a:gd name="T98" fmla="*/ 344 w 752"/>
                <a:gd name="T99" fmla="*/ 391 h 622"/>
                <a:gd name="T100" fmla="*/ 352 w 752"/>
                <a:gd name="T101" fmla="*/ 359 h 622"/>
                <a:gd name="T102" fmla="*/ 400 w 752"/>
                <a:gd name="T103" fmla="*/ 383 h 622"/>
                <a:gd name="T104" fmla="*/ 448 w 752"/>
                <a:gd name="T105" fmla="*/ 375 h 622"/>
                <a:gd name="T106" fmla="*/ 512 w 752"/>
                <a:gd name="T107" fmla="*/ 375 h 622"/>
                <a:gd name="T108" fmla="*/ 568 w 752"/>
                <a:gd name="T109" fmla="*/ 399 h 622"/>
                <a:gd name="T110" fmla="*/ 576 w 752"/>
                <a:gd name="T111" fmla="*/ 383 h 622"/>
                <a:gd name="T112" fmla="*/ 608 w 752"/>
                <a:gd name="T113" fmla="*/ 391 h 622"/>
                <a:gd name="T114" fmla="*/ 632 w 752"/>
                <a:gd name="T115" fmla="*/ 383 h 622"/>
                <a:gd name="T116" fmla="*/ 672 w 752"/>
                <a:gd name="T117" fmla="*/ 431 h 622"/>
                <a:gd name="T118" fmla="*/ 704 w 752"/>
                <a:gd name="T119" fmla="*/ 455 h 622"/>
                <a:gd name="T120" fmla="*/ 744 w 752"/>
                <a:gd name="T121" fmla="*/ 463 h 6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52" h="622">
                  <a:moveTo>
                    <a:pt x="744" y="479"/>
                  </a:moveTo>
                  <a:lnTo>
                    <a:pt x="752" y="471"/>
                  </a:lnTo>
                  <a:lnTo>
                    <a:pt x="752" y="463"/>
                  </a:lnTo>
                  <a:lnTo>
                    <a:pt x="752" y="455"/>
                  </a:lnTo>
                  <a:lnTo>
                    <a:pt x="752" y="439"/>
                  </a:lnTo>
                  <a:lnTo>
                    <a:pt x="736" y="431"/>
                  </a:lnTo>
                  <a:lnTo>
                    <a:pt x="720" y="431"/>
                  </a:lnTo>
                  <a:lnTo>
                    <a:pt x="712" y="423"/>
                  </a:lnTo>
                  <a:lnTo>
                    <a:pt x="696" y="423"/>
                  </a:lnTo>
                  <a:lnTo>
                    <a:pt x="624" y="367"/>
                  </a:lnTo>
                  <a:lnTo>
                    <a:pt x="600" y="359"/>
                  </a:lnTo>
                  <a:lnTo>
                    <a:pt x="584" y="343"/>
                  </a:lnTo>
                  <a:lnTo>
                    <a:pt x="568" y="359"/>
                  </a:lnTo>
                  <a:lnTo>
                    <a:pt x="576" y="367"/>
                  </a:lnTo>
                  <a:lnTo>
                    <a:pt x="560" y="383"/>
                  </a:lnTo>
                  <a:lnTo>
                    <a:pt x="528" y="367"/>
                  </a:lnTo>
                  <a:lnTo>
                    <a:pt x="528" y="359"/>
                  </a:lnTo>
                  <a:lnTo>
                    <a:pt x="512" y="351"/>
                  </a:lnTo>
                  <a:lnTo>
                    <a:pt x="496" y="351"/>
                  </a:lnTo>
                  <a:lnTo>
                    <a:pt x="488" y="359"/>
                  </a:lnTo>
                  <a:lnTo>
                    <a:pt x="480" y="359"/>
                  </a:lnTo>
                  <a:lnTo>
                    <a:pt x="480" y="367"/>
                  </a:lnTo>
                  <a:lnTo>
                    <a:pt x="376" y="24"/>
                  </a:lnTo>
                  <a:lnTo>
                    <a:pt x="368" y="24"/>
                  </a:lnTo>
                  <a:lnTo>
                    <a:pt x="352" y="16"/>
                  </a:lnTo>
                  <a:lnTo>
                    <a:pt x="328" y="16"/>
                  </a:lnTo>
                  <a:lnTo>
                    <a:pt x="320" y="24"/>
                  </a:lnTo>
                  <a:lnTo>
                    <a:pt x="312" y="24"/>
                  </a:lnTo>
                  <a:lnTo>
                    <a:pt x="280" y="24"/>
                  </a:lnTo>
                  <a:lnTo>
                    <a:pt x="264" y="24"/>
                  </a:lnTo>
                  <a:lnTo>
                    <a:pt x="256" y="24"/>
                  </a:lnTo>
                  <a:lnTo>
                    <a:pt x="248" y="24"/>
                  </a:lnTo>
                  <a:lnTo>
                    <a:pt x="232" y="24"/>
                  </a:lnTo>
                  <a:lnTo>
                    <a:pt x="224" y="8"/>
                  </a:lnTo>
                  <a:lnTo>
                    <a:pt x="216" y="8"/>
                  </a:lnTo>
                  <a:lnTo>
                    <a:pt x="208" y="8"/>
                  </a:lnTo>
                  <a:lnTo>
                    <a:pt x="208" y="16"/>
                  </a:lnTo>
                  <a:lnTo>
                    <a:pt x="192" y="0"/>
                  </a:lnTo>
                  <a:lnTo>
                    <a:pt x="184" y="8"/>
                  </a:lnTo>
                  <a:lnTo>
                    <a:pt x="184" y="0"/>
                  </a:lnTo>
                  <a:lnTo>
                    <a:pt x="168" y="0"/>
                  </a:lnTo>
                  <a:lnTo>
                    <a:pt x="160" y="8"/>
                  </a:lnTo>
                  <a:lnTo>
                    <a:pt x="152" y="16"/>
                  </a:lnTo>
                  <a:lnTo>
                    <a:pt x="144" y="16"/>
                  </a:lnTo>
                  <a:lnTo>
                    <a:pt x="136" y="16"/>
                  </a:lnTo>
                  <a:lnTo>
                    <a:pt x="120" y="32"/>
                  </a:lnTo>
                  <a:lnTo>
                    <a:pt x="112" y="32"/>
                  </a:lnTo>
                  <a:lnTo>
                    <a:pt x="96" y="48"/>
                  </a:lnTo>
                  <a:lnTo>
                    <a:pt x="72" y="80"/>
                  </a:lnTo>
                  <a:lnTo>
                    <a:pt x="72" y="88"/>
                  </a:lnTo>
                  <a:lnTo>
                    <a:pt x="48" y="88"/>
                  </a:lnTo>
                  <a:lnTo>
                    <a:pt x="32" y="104"/>
                  </a:lnTo>
                  <a:lnTo>
                    <a:pt x="48" y="112"/>
                  </a:lnTo>
                  <a:lnTo>
                    <a:pt x="72" y="135"/>
                  </a:lnTo>
                  <a:lnTo>
                    <a:pt x="72" y="152"/>
                  </a:lnTo>
                  <a:lnTo>
                    <a:pt x="96" y="159"/>
                  </a:lnTo>
                  <a:lnTo>
                    <a:pt x="104" y="175"/>
                  </a:lnTo>
                  <a:lnTo>
                    <a:pt x="112" y="175"/>
                  </a:lnTo>
                  <a:lnTo>
                    <a:pt x="112" y="183"/>
                  </a:lnTo>
                  <a:lnTo>
                    <a:pt x="96" y="183"/>
                  </a:lnTo>
                  <a:lnTo>
                    <a:pt x="88" y="167"/>
                  </a:lnTo>
                  <a:lnTo>
                    <a:pt x="88" y="175"/>
                  </a:lnTo>
                  <a:lnTo>
                    <a:pt x="96" y="183"/>
                  </a:lnTo>
                  <a:lnTo>
                    <a:pt x="112" y="191"/>
                  </a:lnTo>
                  <a:lnTo>
                    <a:pt x="96" y="199"/>
                  </a:lnTo>
                  <a:lnTo>
                    <a:pt x="64" y="191"/>
                  </a:lnTo>
                  <a:lnTo>
                    <a:pt x="72" y="175"/>
                  </a:lnTo>
                  <a:lnTo>
                    <a:pt x="41" y="183"/>
                  </a:lnTo>
                  <a:lnTo>
                    <a:pt x="41" y="191"/>
                  </a:lnTo>
                  <a:lnTo>
                    <a:pt x="32" y="191"/>
                  </a:lnTo>
                  <a:lnTo>
                    <a:pt x="32" y="183"/>
                  </a:lnTo>
                  <a:lnTo>
                    <a:pt x="24" y="183"/>
                  </a:lnTo>
                  <a:lnTo>
                    <a:pt x="0" y="199"/>
                  </a:lnTo>
                  <a:lnTo>
                    <a:pt x="0" y="207"/>
                  </a:lnTo>
                  <a:lnTo>
                    <a:pt x="9" y="223"/>
                  </a:lnTo>
                  <a:lnTo>
                    <a:pt x="17" y="223"/>
                  </a:lnTo>
                  <a:lnTo>
                    <a:pt x="24" y="231"/>
                  </a:lnTo>
                  <a:lnTo>
                    <a:pt x="24" y="239"/>
                  </a:lnTo>
                  <a:lnTo>
                    <a:pt x="32" y="247"/>
                  </a:lnTo>
                  <a:lnTo>
                    <a:pt x="56" y="247"/>
                  </a:lnTo>
                  <a:lnTo>
                    <a:pt x="72" y="255"/>
                  </a:lnTo>
                  <a:lnTo>
                    <a:pt x="88" y="255"/>
                  </a:lnTo>
                  <a:lnTo>
                    <a:pt x="104" y="239"/>
                  </a:lnTo>
                  <a:lnTo>
                    <a:pt x="112" y="239"/>
                  </a:lnTo>
                  <a:lnTo>
                    <a:pt x="120" y="239"/>
                  </a:lnTo>
                  <a:lnTo>
                    <a:pt x="120" y="247"/>
                  </a:lnTo>
                  <a:lnTo>
                    <a:pt x="104" y="255"/>
                  </a:lnTo>
                  <a:lnTo>
                    <a:pt x="112" y="271"/>
                  </a:lnTo>
                  <a:lnTo>
                    <a:pt x="112" y="287"/>
                  </a:lnTo>
                  <a:lnTo>
                    <a:pt x="88" y="287"/>
                  </a:lnTo>
                  <a:lnTo>
                    <a:pt x="72" y="311"/>
                  </a:lnTo>
                  <a:lnTo>
                    <a:pt x="72" y="303"/>
                  </a:lnTo>
                  <a:lnTo>
                    <a:pt x="64" y="303"/>
                  </a:lnTo>
                  <a:lnTo>
                    <a:pt x="48" y="303"/>
                  </a:lnTo>
                  <a:lnTo>
                    <a:pt x="48" y="311"/>
                  </a:lnTo>
                  <a:lnTo>
                    <a:pt x="48" y="319"/>
                  </a:lnTo>
                  <a:lnTo>
                    <a:pt x="48" y="335"/>
                  </a:lnTo>
                  <a:lnTo>
                    <a:pt x="32" y="335"/>
                  </a:lnTo>
                  <a:lnTo>
                    <a:pt x="32" y="343"/>
                  </a:lnTo>
                  <a:lnTo>
                    <a:pt x="24" y="351"/>
                  </a:lnTo>
                  <a:lnTo>
                    <a:pt x="17" y="359"/>
                  </a:lnTo>
                  <a:lnTo>
                    <a:pt x="17" y="367"/>
                  </a:lnTo>
                  <a:lnTo>
                    <a:pt x="24" y="367"/>
                  </a:lnTo>
                  <a:lnTo>
                    <a:pt x="32" y="359"/>
                  </a:lnTo>
                  <a:lnTo>
                    <a:pt x="24" y="375"/>
                  </a:lnTo>
                  <a:lnTo>
                    <a:pt x="32" y="383"/>
                  </a:lnTo>
                  <a:lnTo>
                    <a:pt x="48" y="399"/>
                  </a:lnTo>
                  <a:lnTo>
                    <a:pt x="56" y="399"/>
                  </a:lnTo>
                  <a:lnTo>
                    <a:pt x="41" y="415"/>
                  </a:lnTo>
                  <a:lnTo>
                    <a:pt x="41" y="423"/>
                  </a:lnTo>
                  <a:lnTo>
                    <a:pt x="48" y="423"/>
                  </a:lnTo>
                  <a:lnTo>
                    <a:pt x="56" y="431"/>
                  </a:lnTo>
                  <a:lnTo>
                    <a:pt x="56" y="439"/>
                  </a:lnTo>
                  <a:lnTo>
                    <a:pt x="72" y="439"/>
                  </a:lnTo>
                  <a:lnTo>
                    <a:pt x="80" y="415"/>
                  </a:lnTo>
                  <a:lnTo>
                    <a:pt x="88" y="407"/>
                  </a:lnTo>
                  <a:lnTo>
                    <a:pt x="88" y="415"/>
                  </a:lnTo>
                  <a:lnTo>
                    <a:pt x="88" y="431"/>
                  </a:lnTo>
                  <a:lnTo>
                    <a:pt x="96" y="439"/>
                  </a:lnTo>
                  <a:lnTo>
                    <a:pt x="96" y="447"/>
                  </a:lnTo>
                  <a:lnTo>
                    <a:pt x="96" y="455"/>
                  </a:lnTo>
                  <a:lnTo>
                    <a:pt x="96" y="463"/>
                  </a:lnTo>
                  <a:lnTo>
                    <a:pt x="96" y="471"/>
                  </a:lnTo>
                  <a:lnTo>
                    <a:pt x="96" y="479"/>
                  </a:lnTo>
                  <a:lnTo>
                    <a:pt x="96" y="487"/>
                  </a:lnTo>
                  <a:lnTo>
                    <a:pt x="104" y="487"/>
                  </a:lnTo>
                  <a:lnTo>
                    <a:pt x="112" y="463"/>
                  </a:lnTo>
                  <a:lnTo>
                    <a:pt x="120" y="455"/>
                  </a:lnTo>
                  <a:lnTo>
                    <a:pt x="128" y="471"/>
                  </a:lnTo>
                  <a:lnTo>
                    <a:pt x="128" y="455"/>
                  </a:lnTo>
                  <a:lnTo>
                    <a:pt x="136" y="455"/>
                  </a:lnTo>
                  <a:lnTo>
                    <a:pt x="144" y="471"/>
                  </a:lnTo>
                  <a:lnTo>
                    <a:pt x="144" y="487"/>
                  </a:lnTo>
                  <a:lnTo>
                    <a:pt x="152" y="487"/>
                  </a:lnTo>
                  <a:lnTo>
                    <a:pt x="152" y="471"/>
                  </a:lnTo>
                  <a:lnTo>
                    <a:pt x="160" y="471"/>
                  </a:lnTo>
                  <a:lnTo>
                    <a:pt x="176" y="471"/>
                  </a:lnTo>
                  <a:lnTo>
                    <a:pt x="184" y="463"/>
                  </a:lnTo>
                  <a:lnTo>
                    <a:pt x="192" y="447"/>
                  </a:lnTo>
                  <a:lnTo>
                    <a:pt x="184" y="479"/>
                  </a:lnTo>
                  <a:lnTo>
                    <a:pt x="176" y="502"/>
                  </a:lnTo>
                  <a:lnTo>
                    <a:pt x="168" y="535"/>
                  </a:lnTo>
                  <a:lnTo>
                    <a:pt x="160" y="535"/>
                  </a:lnTo>
                  <a:lnTo>
                    <a:pt x="160" y="542"/>
                  </a:lnTo>
                  <a:lnTo>
                    <a:pt x="136" y="559"/>
                  </a:lnTo>
                  <a:lnTo>
                    <a:pt x="120" y="566"/>
                  </a:lnTo>
                  <a:lnTo>
                    <a:pt x="120" y="582"/>
                  </a:lnTo>
                  <a:lnTo>
                    <a:pt x="120" y="590"/>
                  </a:lnTo>
                  <a:lnTo>
                    <a:pt x="112" y="590"/>
                  </a:lnTo>
                  <a:lnTo>
                    <a:pt x="112" y="582"/>
                  </a:lnTo>
                  <a:lnTo>
                    <a:pt x="104" y="582"/>
                  </a:lnTo>
                  <a:lnTo>
                    <a:pt x="96" y="582"/>
                  </a:lnTo>
                  <a:lnTo>
                    <a:pt x="88" y="582"/>
                  </a:lnTo>
                  <a:lnTo>
                    <a:pt x="64" y="606"/>
                  </a:lnTo>
                  <a:lnTo>
                    <a:pt x="56" y="614"/>
                  </a:lnTo>
                  <a:lnTo>
                    <a:pt x="64" y="622"/>
                  </a:lnTo>
                  <a:lnTo>
                    <a:pt x="80" y="606"/>
                  </a:lnTo>
                  <a:lnTo>
                    <a:pt x="96" y="590"/>
                  </a:lnTo>
                  <a:lnTo>
                    <a:pt x="96" y="598"/>
                  </a:lnTo>
                  <a:lnTo>
                    <a:pt x="96" y="606"/>
                  </a:lnTo>
                  <a:lnTo>
                    <a:pt x="104" y="606"/>
                  </a:lnTo>
                  <a:lnTo>
                    <a:pt x="128" y="590"/>
                  </a:lnTo>
                  <a:lnTo>
                    <a:pt x="128" y="582"/>
                  </a:lnTo>
                  <a:lnTo>
                    <a:pt x="136" y="590"/>
                  </a:lnTo>
                  <a:lnTo>
                    <a:pt x="136" y="582"/>
                  </a:lnTo>
                  <a:lnTo>
                    <a:pt x="152" y="574"/>
                  </a:lnTo>
                  <a:lnTo>
                    <a:pt x="168" y="574"/>
                  </a:lnTo>
                  <a:lnTo>
                    <a:pt x="160" y="566"/>
                  </a:lnTo>
                  <a:lnTo>
                    <a:pt x="160" y="559"/>
                  </a:lnTo>
                  <a:lnTo>
                    <a:pt x="184" y="542"/>
                  </a:lnTo>
                  <a:lnTo>
                    <a:pt x="200" y="535"/>
                  </a:lnTo>
                  <a:lnTo>
                    <a:pt x="200" y="526"/>
                  </a:lnTo>
                  <a:lnTo>
                    <a:pt x="216" y="502"/>
                  </a:lnTo>
                  <a:lnTo>
                    <a:pt x="248" y="479"/>
                  </a:lnTo>
                  <a:lnTo>
                    <a:pt x="256" y="471"/>
                  </a:lnTo>
                  <a:lnTo>
                    <a:pt x="256" y="463"/>
                  </a:lnTo>
                  <a:lnTo>
                    <a:pt x="256" y="455"/>
                  </a:lnTo>
                  <a:lnTo>
                    <a:pt x="240" y="455"/>
                  </a:lnTo>
                  <a:lnTo>
                    <a:pt x="240" y="447"/>
                  </a:lnTo>
                  <a:lnTo>
                    <a:pt x="248" y="431"/>
                  </a:lnTo>
                  <a:lnTo>
                    <a:pt x="272" y="415"/>
                  </a:lnTo>
                  <a:lnTo>
                    <a:pt x="272" y="399"/>
                  </a:lnTo>
                  <a:lnTo>
                    <a:pt x="288" y="359"/>
                  </a:lnTo>
                  <a:lnTo>
                    <a:pt x="312" y="359"/>
                  </a:lnTo>
                  <a:lnTo>
                    <a:pt x="320" y="367"/>
                  </a:lnTo>
                  <a:lnTo>
                    <a:pt x="312" y="375"/>
                  </a:lnTo>
                  <a:lnTo>
                    <a:pt x="288" y="375"/>
                  </a:lnTo>
                  <a:lnTo>
                    <a:pt x="288" y="399"/>
                  </a:lnTo>
                  <a:lnTo>
                    <a:pt x="296" y="407"/>
                  </a:lnTo>
                  <a:lnTo>
                    <a:pt x="288" y="423"/>
                  </a:lnTo>
                  <a:lnTo>
                    <a:pt x="296" y="423"/>
                  </a:lnTo>
                  <a:lnTo>
                    <a:pt x="288" y="439"/>
                  </a:lnTo>
                  <a:lnTo>
                    <a:pt x="288" y="447"/>
                  </a:lnTo>
                  <a:lnTo>
                    <a:pt x="296" y="439"/>
                  </a:lnTo>
                  <a:lnTo>
                    <a:pt x="304" y="431"/>
                  </a:lnTo>
                  <a:lnTo>
                    <a:pt x="320" y="415"/>
                  </a:lnTo>
                  <a:lnTo>
                    <a:pt x="328" y="415"/>
                  </a:lnTo>
                  <a:lnTo>
                    <a:pt x="336" y="407"/>
                  </a:lnTo>
                  <a:lnTo>
                    <a:pt x="344" y="399"/>
                  </a:lnTo>
                  <a:lnTo>
                    <a:pt x="344" y="391"/>
                  </a:lnTo>
                  <a:lnTo>
                    <a:pt x="336" y="383"/>
                  </a:lnTo>
                  <a:lnTo>
                    <a:pt x="336" y="375"/>
                  </a:lnTo>
                  <a:lnTo>
                    <a:pt x="336" y="367"/>
                  </a:lnTo>
                  <a:lnTo>
                    <a:pt x="352" y="359"/>
                  </a:lnTo>
                  <a:lnTo>
                    <a:pt x="352" y="367"/>
                  </a:lnTo>
                  <a:lnTo>
                    <a:pt x="368" y="359"/>
                  </a:lnTo>
                  <a:lnTo>
                    <a:pt x="392" y="367"/>
                  </a:lnTo>
                  <a:lnTo>
                    <a:pt x="400" y="383"/>
                  </a:lnTo>
                  <a:lnTo>
                    <a:pt x="408" y="367"/>
                  </a:lnTo>
                  <a:lnTo>
                    <a:pt x="424" y="391"/>
                  </a:lnTo>
                  <a:lnTo>
                    <a:pt x="424" y="383"/>
                  </a:lnTo>
                  <a:lnTo>
                    <a:pt x="448" y="375"/>
                  </a:lnTo>
                  <a:lnTo>
                    <a:pt x="480" y="375"/>
                  </a:lnTo>
                  <a:lnTo>
                    <a:pt x="496" y="375"/>
                  </a:lnTo>
                  <a:lnTo>
                    <a:pt x="504" y="367"/>
                  </a:lnTo>
                  <a:lnTo>
                    <a:pt x="512" y="375"/>
                  </a:lnTo>
                  <a:lnTo>
                    <a:pt x="512" y="383"/>
                  </a:lnTo>
                  <a:lnTo>
                    <a:pt x="536" y="383"/>
                  </a:lnTo>
                  <a:lnTo>
                    <a:pt x="544" y="383"/>
                  </a:lnTo>
                  <a:lnTo>
                    <a:pt x="568" y="399"/>
                  </a:lnTo>
                  <a:lnTo>
                    <a:pt x="576" y="407"/>
                  </a:lnTo>
                  <a:lnTo>
                    <a:pt x="592" y="407"/>
                  </a:lnTo>
                  <a:lnTo>
                    <a:pt x="592" y="399"/>
                  </a:lnTo>
                  <a:lnTo>
                    <a:pt x="576" y="383"/>
                  </a:lnTo>
                  <a:lnTo>
                    <a:pt x="584" y="375"/>
                  </a:lnTo>
                  <a:lnTo>
                    <a:pt x="592" y="383"/>
                  </a:lnTo>
                  <a:lnTo>
                    <a:pt x="600" y="391"/>
                  </a:lnTo>
                  <a:lnTo>
                    <a:pt x="608" y="391"/>
                  </a:lnTo>
                  <a:lnTo>
                    <a:pt x="592" y="367"/>
                  </a:lnTo>
                  <a:lnTo>
                    <a:pt x="600" y="359"/>
                  </a:lnTo>
                  <a:lnTo>
                    <a:pt x="616" y="391"/>
                  </a:lnTo>
                  <a:lnTo>
                    <a:pt x="632" y="383"/>
                  </a:lnTo>
                  <a:lnTo>
                    <a:pt x="640" y="391"/>
                  </a:lnTo>
                  <a:lnTo>
                    <a:pt x="648" y="399"/>
                  </a:lnTo>
                  <a:lnTo>
                    <a:pt x="664" y="431"/>
                  </a:lnTo>
                  <a:lnTo>
                    <a:pt x="672" y="431"/>
                  </a:lnTo>
                  <a:lnTo>
                    <a:pt x="672" y="423"/>
                  </a:lnTo>
                  <a:lnTo>
                    <a:pt x="704" y="439"/>
                  </a:lnTo>
                  <a:lnTo>
                    <a:pt x="704" y="447"/>
                  </a:lnTo>
                  <a:lnTo>
                    <a:pt x="704" y="455"/>
                  </a:lnTo>
                  <a:lnTo>
                    <a:pt x="720" y="439"/>
                  </a:lnTo>
                  <a:lnTo>
                    <a:pt x="728" y="439"/>
                  </a:lnTo>
                  <a:lnTo>
                    <a:pt x="728" y="447"/>
                  </a:lnTo>
                  <a:lnTo>
                    <a:pt x="744" y="463"/>
                  </a:lnTo>
                  <a:lnTo>
                    <a:pt x="744" y="471"/>
                  </a:lnTo>
                  <a:lnTo>
                    <a:pt x="744" y="479"/>
                  </a:lnTo>
                  <a:close/>
                </a:path>
              </a:pathLst>
            </a:custGeom>
            <a:grpFill/>
            <a:ln w="9525" cap="rnd">
              <a:solidFill>
                <a:srgbClr val="000000"/>
              </a:solidFill>
              <a:prstDash val="solid"/>
              <a:round/>
              <a:headEnd/>
              <a:tailEnd/>
            </a:ln>
          </p:spPr>
          <p:txBody>
            <a:bodyPr/>
            <a:lstStyle/>
            <a:p>
              <a:pPr fontAlgn="base">
                <a:spcBef>
                  <a:spcPct val="0"/>
                </a:spcBef>
                <a:spcAft>
                  <a:spcPct val="0"/>
                </a:spcAft>
              </a:pPr>
              <a:endParaRPr lang="en-US" dirty="0">
                <a:solidFill>
                  <a:srgbClr val="000000"/>
                </a:solidFill>
              </a:endParaRPr>
            </a:p>
          </p:txBody>
        </p:sp>
      </p:grpSp>
      <p:grpSp>
        <p:nvGrpSpPr>
          <p:cNvPr id="402647" name="Group 322"/>
          <p:cNvGrpSpPr>
            <a:grpSpLocks/>
          </p:cNvGrpSpPr>
          <p:nvPr/>
        </p:nvGrpSpPr>
        <p:grpSpPr bwMode="auto">
          <a:xfrm>
            <a:off x="2633663" y="5026313"/>
            <a:ext cx="50800" cy="50800"/>
            <a:chOff x="1659" y="3231"/>
            <a:chExt cx="32" cy="32"/>
          </a:xfrm>
          <a:solidFill>
            <a:schemeClr val="bg1"/>
          </a:solidFill>
        </p:grpSpPr>
        <p:sp>
          <p:nvSpPr>
            <p:cNvPr id="402752" name="Freeform 320"/>
            <p:cNvSpPr>
              <a:spLocks/>
            </p:cNvSpPr>
            <p:nvPr/>
          </p:nvSpPr>
          <p:spPr bwMode="auto">
            <a:xfrm>
              <a:off x="1659" y="3231"/>
              <a:ext cx="32" cy="32"/>
            </a:xfrm>
            <a:custGeom>
              <a:avLst/>
              <a:gdLst>
                <a:gd name="T0" fmla="*/ 0 w 32"/>
                <a:gd name="T1" fmla="*/ 8 h 32"/>
                <a:gd name="T2" fmla="*/ 0 w 32"/>
                <a:gd name="T3" fmla="*/ 8 h 32"/>
                <a:gd name="T4" fmla="*/ 16 w 32"/>
                <a:gd name="T5" fmla="*/ 0 h 32"/>
                <a:gd name="T6" fmla="*/ 32 w 32"/>
                <a:gd name="T7" fmla="*/ 24 h 32"/>
                <a:gd name="T8" fmla="*/ 24 w 32"/>
                <a:gd name="T9" fmla="*/ 16 h 32"/>
                <a:gd name="T10" fmla="*/ 16 w 32"/>
                <a:gd name="T11" fmla="*/ 24 h 32"/>
                <a:gd name="T12" fmla="*/ 24 w 32"/>
                <a:gd name="T13" fmla="*/ 24 h 32"/>
                <a:gd name="T14" fmla="*/ 16 w 32"/>
                <a:gd name="T15" fmla="*/ 32 h 32"/>
                <a:gd name="T16" fmla="*/ 0 w 32"/>
                <a:gd name="T17" fmla="*/ 16 h 32"/>
                <a:gd name="T18" fmla="*/ 0 w 32"/>
                <a:gd name="T19" fmla="*/ 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32">
                  <a:moveTo>
                    <a:pt x="0" y="8"/>
                  </a:moveTo>
                  <a:lnTo>
                    <a:pt x="0" y="8"/>
                  </a:lnTo>
                  <a:lnTo>
                    <a:pt x="16" y="0"/>
                  </a:lnTo>
                  <a:lnTo>
                    <a:pt x="32" y="24"/>
                  </a:lnTo>
                  <a:lnTo>
                    <a:pt x="24" y="16"/>
                  </a:lnTo>
                  <a:lnTo>
                    <a:pt x="16" y="24"/>
                  </a:lnTo>
                  <a:lnTo>
                    <a:pt x="24" y="24"/>
                  </a:lnTo>
                  <a:lnTo>
                    <a:pt x="16" y="32"/>
                  </a:lnTo>
                  <a:lnTo>
                    <a:pt x="0" y="16"/>
                  </a:lnTo>
                  <a:lnTo>
                    <a:pt x="0" y="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753" name="Freeform 321"/>
            <p:cNvSpPr>
              <a:spLocks/>
            </p:cNvSpPr>
            <p:nvPr/>
          </p:nvSpPr>
          <p:spPr bwMode="auto">
            <a:xfrm>
              <a:off x="1659" y="3231"/>
              <a:ext cx="32" cy="32"/>
            </a:xfrm>
            <a:custGeom>
              <a:avLst/>
              <a:gdLst>
                <a:gd name="T0" fmla="*/ 0 w 32"/>
                <a:gd name="T1" fmla="*/ 8 h 32"/>
                <a:gd name="T2" fmla="*/ 0 w 32"/>
                <a:gd name="T3" fmla="*/ 8 h 32"/>
                <a:gd name="T4" fmla="*/ 16 w 32"/>
                <a:gd name="T5" fmla="*/ 0 h 32"/>
                <a:gd name="T6" fmla="*/ 32 w 32"/>
                <a:gd name="T7" fmla="*/ 24 h 32"/>
                <a:gd name="T8" fmla="*/ 24 w 32"/>
                <a:gd name="T9" fmla="*/ 16 h 32"/>
                <a:gd name="T10" fmla="*/ 16 w 32"/>
                <a:gd name="T11" fmla="*/ 24 h 32"/>
                <a:gd name="T12" fmla="*/ 24 w 32"/>
                <a:gd name="T13" fmla="*/ 24 h 32"/>
                <a:gd name="T14" fmla="*/ 16 w 32"/>
                <a:gd name="T15" fmla="*/ 32 h 32"/>
                <a:gd name="T16" fmla="*/ 0 w 32"/>
                <a:gd name="T17" fmla="*/ 16 h 32"/>
                <a:gd name="T18" fmla="*/ 0 w 32"/>
                <a:gd name="T19" fmla="*/ 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32">
                  <a:moveTo>
                    <a:pt x="0" y="8"/>
                  </a:moveTo>
                  <a:lnTo>
                    <a:pt x="0" y="8"/>
                  </a:lnTo>
                  <a:lnTo>
                    <a:pt x="16" y="0"/>
                  </a:lnTo>
                  <a:lnTo>
                    <a:pt x="32" y="24"/>
                  </a:lnTo>
                  <a:lnTo>
                    <a:pt x="24" y="16"/>
                  </a:lnTo>
                  <a:lnTo>
                    <a:pt x="16" y="24"/>
                  </a:lnTo>
                  <a:lnTo>
                    <a:pt x="24" y="24"/>
                  </a:lnTo>
                  <a:lnTo>
                    <a:pt x="16" y="32"/>
                  </a:lnTo>
                  <a:lnTo>
                    <a:pt x="0" y="16"/>
                  </a:lnTo>
                  <a:lnTo>
                    <a:pt x="0" y="8"/>
                  </a:lnTo>
                  <a:close/>
                </a:path>
              </a:pathLst>
            </a:custGeom>
            <a:grpFill/>
            <a:ln w="9525" cap="rnd">
              <a:solidFill>
                <a:srgbClr val="000000"/>
              </a:solidFill>
              <a:prstDash val="solid"/>
              <a:round/>
              <a:headEnd/>
              <a:tailEnd/>
            </a:ln>
            <a:extLst/>
          </p:spPr>
          <p:txBody>
            <a:bodyPr/>
            <a:lstStyle/>
            <a:p>
              <a:pPr fontAlgn="base">
                <a:spcBef>
                  <a:spcPct val="0"/>
                </a:spcBef>
                <a:spcAft>
                  <a:spcPct val="0"/>
                </a:spcAft>
              </a:pPr>
              <a:endParaRPr lang="en-US" dirty="0">
                <a:solidFill>
                  <a:srgbClr val="000000"/>
                </a:solidFill>
              </a:endParaRPr>
            </a:p>
          </p:txBody>
        </p:sp>
      </p:grpSp>
      <p:grpSp>
        <p:nvGrpSpPr>
          <p:cNvPr id="402649" name="Group 325"/>
          <p:cNvGrpSpPr>
            <a:grpSpLocks/>
          </p:cNvGrpSpPr>
          <p:nvPr/>
        </p:nvGrpSpPr>
        <p:grpSpPr bwMode="auto">
          <a:xfrm>
            <a:off x="2684463" y="5077113"/>
            <a:ext cx="38100" cy="50800"/>
            <a:chOff x="1691" y="3263"/>
            <a:chExt cx="24" cy="32"/>
          </a:xfrm>
          <a:solidFill>
            <a:schemeClr val="bg1"/>
          </a:solidFill>
        </p:grpSpPr>
        <p:sp>
          <p:nvSpPr>
            <p:cNvPr id="402755" name="Freeform 323"/>
            <p:cNvSpPr>
              <a:spLocks/>
            </p:cNvSpPr>
            <p:nvPr/>
          </p:nvSpPr>
          <p:spPr bwMode="auto">
            <a:xfrm>
              <a:off x="1691" y="3263"/>
              <a:ext cx="24" cy="32"/>
            </a:xfrm>
            <a:custGeom>
              <a:avLst/>
              <a:gdLst>
                <a:gd name="T0" fmla="*/ 0 w 24"/>
                <a:gd name="T1" fmla="*/ 0 h 32"/>
                <a:gd name="T2" fmla="*/ 0 w 24"/>
                <a:gd name="T3" fmla="*/ 0 h 32"/>
                <a:gd name="T4" fmla="*/ 8 w 24"/>
                <a:gd name="T5" fmla="*/ 24 h 32"/>
                <a:gd name="T6" fmla="*/ 24 w 24"/>
                <a:gd name="T7" fmla="*/ 32 h 32"/>
                <a:gd name="T8" fmla="*/ 16 w 24"/>
                <a:gd name="T9" fmla="*/ 8 h 32"/>
                <a:gd name="T10" fmla="*/ 8 w 24"/>
                <a:gd name="T11" fmla="*/ 0 h 32"/>
                <a:gd name="T12" fmla="*/ 0 w 24"/>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24" h="32">
                  <a:moveTo>
                    <a:pt x="0" y="0"/>
                  </a:moveTo>
                  <a:lnTo>
                    <a:pt x="0" y="0"/>
                  </a:lnTo>
                  <a:lnTo>
                    <a:pt x="8" y="24"/>
                  </a:lnTo>
                  <a:lnTo>
                    <a:pt x="24" y="32"/>
                  </a:lnTo>
                  <a:lnTo>
                    <a:pt x="16" y="8"/>
                  </a:lnTo>
                  <a:lnTo>
                    <a:pt x="8"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756" name="Freeform 324"/>
            <p:cNvSpPr>
              <a:spLocks/>
            </p:cNvSpPr>
            <p:nvPr/>
          </p:nvSpPr>
          <p:spPr bwMode="auto">
            <a:xfrm>
              <a:off x="1691" y="3263"/>
              <a:ext cx="24" cy="32"/>
            </a:xfrm>
            <a:custGeom>
              <a:avLst/>
              <a:gdLst>
                <a:gd name="T0" fmla="*/ 0 w 24"/>
                <a:gd name="T1" fmla="*/ 0 h 32"/>
                <a:gd name="T2" fmla="*/ 0 w 24"/>
                <a:gd name="T3" fmla="*/ 0 h 32"/>
                <a:gd name="T4" fmla="*/ 8 w 24"/>
                <a:gd name="T5" fmla="*/ 24 h 32"/>
                <a:gd name="T6" fmla="*/ 24 w 24"/>
                <a:gd name="T7" fmla="*/ 32 h 32"/>
                <a:gd name="T8" fmla="*/ 16 w 24"/>
                <a:gd name="T9" fmla="*/ 8 h 32"/>
                <a:gd name="T10" fmla="*/ 8 w 24"/>
                <a:gd name="T11" fmla="*/ 0 h 32"/>
                <a:gd name="T12" fmla="*/ 0 w 24"/>
                <a:gd name="T13" fmla="*/ 0 h 32"/>
              </a:gdLst>
              <a:ahLst/>
              <a:cxnLst>
                <a:cxn ang="0">
                  <a:pos x="T0" y="T1"/>
                </a:cxn>
                <a:cxn ang="0">
                  <a:pos x="T2" y="T3"/>
                </a:cxn>
                <a:cxn ang="0">
                  <a:pos x="T4" y="T5"/>
                </a:cxn>
                <a:cxn ang="0">
                  <a:pos x="T6" y="T7"/>
                </a:cxn>
                <a:cxn ang="0">
                  <a:pos x="T8" y="T9"/>
                </a:cxn>
                <a:cxn ang="0">
                  <a:pos x="T10" y="T11"/>
                </a:cxn>
                <a:cxn ang="0">
                  <a:pos x="T12" y="T13"/>
                </a:cxn>
              </a:cxnLst>
              <a:rect l="0" t="0" r="r" b="b"/>
              <a:pathLst>
                <a:path w="24" h="32">
                  <a:moveTo>
                    <a:pt x="0" y="0"/>
                  </a:moveTo>
                  <a:lnTo>
                    <a:pt x="0" y="0"/>
                  </a:lnTo>
                  <a:lnTo>
                    <a:pt x="8" y="24"/>
                  </a:lnTo>
                  <a:lnTo>
                    <a:pt x="24" y="32"/>
                  </a:lnTo>
                  <a:lnTo>
                    <a:pt x="16" y="8"/>
                  </a:lnTo>
                  <a:lnTo>
                    <a:pt x="8" y="0"/>
                  </a:lnTo>
                  <a:lnTo>
                    <a:pt x="0" y="0"/>
                  </a:lnTo>
                  <a:close/>
                </a:path>
              </a:pathLst>
            </a:custGeom>
            <a:grpFill/>
            <a:ln w="9525" cap="rnd">
              <a:solidFill>
                <a:srgbClr val="000000"/>
              </a:solidFill>
              <a:prstDash val="solid"/>
              <a:round/>
              <a:headEnd/>
              <a:tailEnd/>
            </a:ln>
            <a:extLst/>
          </p:spPr>
          <p:txBody>
            <a:bodyPr/>
            <a:lstStyle/>
            <a:p>
              <a:pPr fontAlgn="base">
                <a:spcBef>
                  <a:spcPct val="0"/>
                </a:spcBef>
                <a:spcAft>
                  <a:spcPct val="0"/>
                </a:spcAft>
              </a:pPr>
              <a:endParaRPr lang="en-US" dirty="0">
                <a:solidFill>
                  <a:srgbClr val="000000"/>
                </a:solidFill>
              </a:endParaRPr>
            </a:p>
          </p:txBody>
        </p:sp>
      </p:grpSp>
      <p:grpSp>
        <p:nvGrpSpPr>
          <p:cNvPr id="402651" name="Group 328"/>
          <p:cNvGrpSpPr>
            <a:grpSpLocks/>
          </p:cNvGrpSpPr>
          <p:nvPr/>
        </p:nvGrpSpPr>
        <p:grpSpPr bwMode="auto">
          <a:xfrm>
            <a:off x="2671763" y="5026313"/>
            <a:ext cx="50800" cy="38100"/>
            <a:chOff x="1683" y="3231"/>
            <a:chExt cx="32" cy="24"/>
          </a:xfrm>
          <a:solidFill>
            <a:schemeClr val="bg1"/>
          </a:solidFill>
        </p:grpSpPr>
        <p:sp>
          <p:nvSpPr>
            <p:cNvPr id="402758" name="Freeform 326"/>
            <p:cNvSpPr>
              <a:spLocks/>
            </p:cNvSpPr>
            <p:nvPr/>
          </p:nvSpPr>
          <p:spPr bwMode="auto">
            <a:xfrm>
              <a:off x="1683" y="3231"/>
              <a:ext cx="32" cy="24"/>
            </a:xfrm>
            <a:custGeom>
              <a:avLst/>
              <a:gdLst>
                <a:gd name="T0" fmla="*/ 32 w 32"/>
                <a:gd name="T1" fmla="*/ 16 h 24"/>
                <a:gd name="T2" fmla="*/ 32 w 32"/>
                <a:gd name="T3" fmla="*/ 16 h 24"/>
                <a:gd name="T4" fmla="*/ 24 w 32"/>
                <a:gd name="T5" fmla="*/ 24 h 24"/>
                <a:gd name="T6" fmla="*/ 16 w 32"/>
                <a:gd name="T7" fmla="*/ 24 h 24"/>
                <a:gd name="T8" fmla="*/ 16 w 32"/>
                <a:gd name="T9" fmla="*/ 16 h 24"/>
                <a:gd name="T10" fmla="*/ 0 w 32"/>
                <a:gd name="T11" fmla="*/ 0 h 24"/>
                <a:gd name="T12" fmla="*/ 8 w 32"/>
                <a:gd name="T13" fmla="*/ 0 h 24"/>
                <a:gd name="T14" fmla="*/ 32 w 32"/>
                <a:gd name="T15" fmla="*/ 16 h 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24">
                  <a:moveTo>
                    <a:pt x="32" y="16"/>
                  </a:moveTo>
                  <a:lnTo>
                    <a:pt x="32" y="16"/>
                  </a:lnTo>
                  <a:lnTo>
                    <a:pt x="24" y="24"/>
                  </a:lnTo>
                  <a:lnTo>
                    <a:pt x="16" y="24"/>
                  </a:lnTo>
                  <a:lnTo>
                    <a:pt x="16" y="16"/>
                  </a:lnTo>
                  <a:lnTo>
                    <a:pt x="0" y="0"/>
                  </a:lnTo>
                  <a:lnTo>
                    <a:pt x="8" y="0"/>
                  </a:lnTo>
                  <a:lnTo>
                    <a:pt x="32" y="1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759" name="Freeform 327"/>
            <p:cNvSpPr>
              <a:spLocks/>
            </p:cNvSpPr>
            <p:nvPr/>
          </p:nvSpPr>
          <p:spPr bwMode="auto">
            <a:xfrm>
              <a:off x="1683" y="3231"/>
              <a:ext cx="32" cy="24"/>
            </a:xfrm>
            <a:custGeom>
              <a:avLst/>
              <a:gdLst>
                <a:gd name="T0" fmla="*/ 32 w 32"/>
                <a:gd name="T1" fmla="*/ 16 h 24"/>
                <a:gd name="T2" fmla="*/ 32 w 32"/>
                <a:gd name="T3" fmla="*/ 16 h 24"/>
                <a:gd name="T4" fmla="*/ 24 w 32"/>
                <a:gd name="T5" fmla="*/ 24 h 24"/>
                <a:gd name="T6" fmla="*/ 16 w 32"/>
                <a:gd name="T7" fmla="*/ 24 h 24"/>
                <a:gd name="T8" fmla="*/ 16 w 32"/>
                <a:gd name="T9" fmla="*/ 16 h 24"/>
                <a:gd name="T10" fmla="*/ 0 w 32"/>
                <a:gd name="T11" fmla="*/ 0 h 24"/>
                <a:gd name="T12" fmla="*/ 8 w 32"/>
                <a:gd name="T13" fmla="*/ 0 h 24"/>
                <a:gd name="T14" fmla="*/ 32 w 32"/>
                <a:gd name="T15" fmla="*/ 16 h 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24">
                  <a:moveTo>
                    <a:pt x="32" y="16"/>
                  </a:moveTo>
                  <a:lnTo>
                    <a:pt x="32" y="16"/>
                  </a:lnTo>
                  <a:lnTo>
                    <a:pt x="24" y="24"/>
                  </a:lnTo>
                  <a:lnTo>
                    <a:pt x="16" y="24"/>
                  </a:lnTo>
                  <a:lnTo>
                    <a:pt x="16" y="16"/>
                  </a:lnTo>
                  <a:lnTo>
                    <a:pt x="0" y="0"/>
                  </a:lnTo>
                  <a:lnTo>
                    <a:pt x="8" y="0"/>
                  </a:lnTo>
                  <a:lnTo>
                    <a:pt x="32" y="16"/>
                  </a:lnTo>
                  <a:close/>
                </a:path>
              </a:pathLst>
            </a:custGeom>
            <a:grpFill/>
            <a:ln w="9525" cap="rnd">
              <a:solidFill>
                <a:srgbClr val="000000"/>
              </a:solidFill>
              <a:prstDash val="solid"/>
              <a:round/>
              <a:headEnd/>
              <a:tailEnd/>
            </a:ln>
            <a:extLst/>
          </p:spPr>
          <p:txBody>
            <a:bodyPr/>
            <a:lstStyle/>
            <a:p>
              <a:pPr fontAlgn="base">
                <a:spcBef>
                  <a:spcPct val="0"/>
                </a:spcBef>
                <a:spcAft>
                  <a:spcPct val="0"/>
                </a:spcAft>
              </a:pPr>
              <a:endParaRPr lang="en-US" dirty="0">
                <a:solidFill>
                  <a:srgbClr val="000000"/>
                </a:solidFill>
              </a:endParaRPr>
            </a:p>
          </p:txBody>
        </p:sp>
      </p:grpSp>
      <p:grpSp>
        <p:nvGrpSpPr>
          <p:cNvPr id="402652" name="Group 331"/>
          <p:cNvGrpSpPr>
            <a:grpSpLocks/>
          </p:cNvGrpSpPr>
          <p:nvPr/>
        </p:nvGrpSpPr>
        <p:grpSpPr bwMode="auto">
          <a:xfrm>
            <a:off x="2786063" y="5115213"/>
            <a:ext cx="50800" cy="63500"/>
            <a:chOff x="1755" y="3287"/>
            <a:chExt cx="32" cy="40"/>
          </a:xfrm>
          <a:solidFill>
            <a:schemeClr val="bg1"/>
          </a:solidFill>
        </p:grpSpPr>
        <p:sp>
          <p:nvSpPr>
            <p:cNvPr id="402761" name="Freeform 329"/>
            <p:cNvSpPr>
              <a:spLocks/>
            </p:cNvSpPr>
            <p:nvPr/>
          </p:nvSpPr>
          <p:spPr bwMode="auto">
            <a:xfrm>
              <a:off x="1755" y="3287"/>
              <a:ext cx="32" cy="40"/>
            </a:xfrm>
            <a:custGeom>
              <a:avLst/>
              <a:gdLst>
                <a:gd name="T0" fmla="*/ 8 w 32"/>
                <a:gd name="T1" fmla="*/ 8 h 40"/>
                <a:gd name="T2" fmla="*/ 8 w 32"/>
                <a:gd name="T3" fmla="*/ 8 h 40"/>
                <a:gd name="T4" fmla="*/ 32 w 32"/>
                <a:gd name="T5" fmla="*/ 32 h 40"/>
                <a:gd name="T6" fmla="*/ 32 w 32"/>
                <a:gd name="T7" fmla="*/ 40 h 40"/>
                <a:gd name="T8" fmla="*/ 16 w 32"/>
                <a:gd name="T9" fmla="*/ 24 h 40"/>
                <a:gd name="T10" fmla="*/ 8 w 32"/>
                <a:gd name="T11" fmla="*/ 24 h 40"/>
                <a:gd name="T12" fmla="*/ 0 w 32"/>
                <a:gd name="T13" fmla="*/ 16 h 40"/>
                <a:gd name="T14" fmla="*/ 0 w 32"/>
                <a:gd name="T15" fmla="*/ 0 h 40"/>
                <a:gd name="T16" fmla="*/ 8 w 32"/>
                <a:gd name="T17" fmla="*/ 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40">
                  <a:moveTo>
                    <a:pt x="8" y="8"/>
                  </a:moveTo>
                  <a:lnTo>
                    <a:pt x="8" y="8"/>
                  </a:lnTo>
                  <a:lnTo>
                    <a:pt x="32" y="32"/>
                  </a:lnTo>
                  <a:lnTo>
                    <a:pt x="32" y="40"/>
                  </a:lnTo>
                  <a:lnTo>
                    <a:pt x="16" y="24"/>
                  </a:lnTo>
                  <a:lnTo>
                    <a:pt x="8" y="24"/>
                  </a:lnTo>
                  <a:lnTo>
                    <a:pt x="0" y="16"/>
                  </a:lnTo>
                  <a:lnTo>
                    <a:pt x="0" y="0"/>
                  </a:lnTo>
                  <a:lnTo>
                    <a:pt x="8" y="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762" name="Freeform 330"/>
            <p:cNvSpPr>
              <a:spLocks/>
            </p:cNvSpPr>
            <p:nvPr/>
          </p:nvSpPr>
          <p:spPr bwMode="auto">
            <a:xfrm>
              <a:off x="1755" y="3287"/>
              <a:ext cx="32" cy="40"/>
            </a:xfrm>
            <a:custGeom>
              <a:avLst/>
              <a:gdLst>
                <a:gd name="T0" fmla="*/ 8 w 32"/>
                <a:gd name="T1" fmla="*/ 8 h 40"/>
                <a:gd name="T2" fmla="*/ 8 w 32"/>
                <a:gd name="T3" fmla="*/ 8 h 40"/>
                <a:gd name="T4" fmla="*/ 32 w 32"/>
                <a:gd name="T5" fmla="*/ 32 h 40"/>
                <a:gd name="T6" fmla="*/ 32 w 32"/>
                <a:gd name="T7" fmla="*/ 40 h 40"/>
                <a:gd name="T8" fmla="*/ 16 w 32"/>
                <a:gd name="T9" fmla="*/ 24 h 40"/>
                <a:gd name="T10" fmla="*/ 8 w 32"/>
                <a:gd name="T11" fmla="*/ 24 h 40"/>
                <a:gd name="T12" fmla="*/ 0 w 32"/>
                <a:gd name="T13" fmla="*/ 16 h 40"/>
                <a:gd name="T14" fmla="*/ 0 w 32"/>
                <a:gd name="T15" fmla="*/ 0 h 40"/>
                <a:gd name="T16" fmla="*/ 8 w 32"/>
                <a:gd name="T17" fmla="*/ 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40">
                  <a:moveTo>
                    <a:pt x="8" y="8"/>
                  </a:moveTo>
                  <a:lnTo>
                    <a:pt x="8" y="8"/>
                  </a:lnTo>
                  <a:lnTo>
                    <a:pt x="32" y="32"/>
                  </a:lnTo>
                  <a:lnTo>
                    <a:pt x="32" y="40"/>
                  </a:lnTo>
                  <a:lnTo>
                    <a:pt x="16" y="24"/>
                  </a:lnTo>
                  <a:lnTo>
                    <a:pt x="8" y="24"/>
                  </a:lnTo>
                  <a:lnTo>
                    <a:pt x="0" y="16"/>
                  </a:lnTo>
                  <a:lnTo>
                    <a:pt x="0" y="0"/>
                  </a:lnTo>
                  <a:lnTo>
                    <a:pt x="8" y="8"/>
                  </a:lnTo>
                  <a:close/>
                </a:path>
              </a:pathLst>
            </a:custGeom>
            <a:grpFill/>
            <a:ln w="9525" cap="rnd">
              <a:solidFill>
                <a:srgbClr val="000000"/>
              </a:solidFill>
              <a:prstDash val="solid"/>
              <a:round/>
              <a:headEnd/>
              <a:tailEnd/>
            </a:ln>
            <a:extLst/>
          </p:spPr>
          <p:txBody>
            <a:bodyPr/>
            <a:lstStyle/>
            <a:p>
              <a:pPr fontAlgn="base">
                <a:spcBef>
                  <a:spcPct val="0"/>
                </a:spcBef>
                <a:spcAft>
                  <a:spcPct val="0"/>
                </a:spcAft>
              </a:pPr>
              <a:endParaRPr lang="en-US" dirty="0">
                <a:solidFill>
                  <a:srgbClr val="000000"/>
                </a:solidFill>
              </a:endParaRPr>
            </a:p>
          </p:txBody>
        </p:sp>
      </p:grpSp>
      <p:grpSp>
        <p:nvGrpSpPr>
          <p:cNvPr id="402654" name="Group 334"/>
          <p:cNvGrpSpPr>
            <a:grpSpLocks/>
          </p:cNvGrpSpPr>
          <p:nvPr/>
        </p:nvGrpSpPr>
        <p:grpSpPr bwMode="auto">
          <a:xfrm>
            <a:off x="2824163" y="5216813"/>
            <a:ext cx="63500" cy="36512"/>
            <a:chOff x="1779" y="3351"/>
            <a:chExt cx="40" cy="23"/>
          </a:xfrm>
          <a:solidFill>
            <a:schemeClr val="bg1"/>
          </a:solidFill>
        </p:grpSpPr>
        <p:sp>
          <p:nvSpPr>
            <p:cNvPr id="402764" name="Freeform 332"/>
            <p:cNvSpPr>
              <a:spLocks/>
            </p:cNvSpPr>
            <p:nvPr/>
          </p:nvSpPr>
          <p:spPr bwMode="auto">
            <a:xfrm>
              <a:off x="1779" y="3351"/>
              <a:ext cx="40" cy="23"/>
            </a:xfrm>
            <a:custGeom>
              <a:avLst/>
              <a:gdLst>
                <a:gd name="T0" fmla="*/ 16 w 40"/>
                <a:gd name="T1" fmla="*/ 0 h 23"/>
                <a:gd name="T2" fmla="*/ 16 w 40"/>
                <a:gd name="T3" fmla="*/ 0 h 23"/>
                <a:gd name="T4" fmla="*/ 16 w 40"/>
                <a:gd name="T5" fmla="*/ 16 h 23"/>
                <a:gd name="T6" fmla="*/ 24 w 40"/>
                <a:gd name="T7" fmla="*/ 16 h 23"/>
                <a:gd name="T8" fmla="*/ 24 w 40"/>
                <a:gd name="T9" fmla="*/ 0 h 23"/>
                <a:gd name="T10" fmla="*/ 32 w 40"/>
                <a:gd name="T11" fmla="*/ 0 h 23"/>
                <a:gd name="T12" fmla="*/ 40 w 40"/>
                <a:gd name="T13" fmla="*/ 7 h 23"/>
                <a:gd name="T14" fmla="*/ 40 w 40"/>
                <a:gd name="T15" fmla="*/ 16 h 23"/>
                <a:gd name="T16" fmla="*/ 32 w 40"/>
                <a:gd name="T17" fmla="*/ 23 h 23"/>
                <a:gd name="T18" fmla="*/ 24 w 40"/>
                <a:gd name="T19" fmla="*/ 23 h 23"/>
                <a:gd name="T20" fmla="*/ 16 w 40"/>
                <a:gd name="T21" fmla="*/ 23 h 23"/>
                <a:gd name="T22" fmla="*/ 8 w 40"/>
                <a:gd name="T23" fmla="*/ 16 h 23"/>
                <a:gd name="T24" fmla="*/ 0 w 40"/>
                <a:gd name="T25" fmla="*/ 0 h 23"/>
                <a:gd name="T26" fmla="*/ 16 w 40"/>
                <a:gd name="T2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 h="23">
                  <a:moveTo>
                    <a:pt x="16" y="0"/>
                  </a:moveTo>
                  <a:lnTo>
                    <a:pt x="16" y="0"/>
                  </a:lnTo>
                  <a:lnTo>
                    <a:pt x="16" y="16"/>
                  </a:lnTo>
                  <a:lnTo>
                    <a:pt x="24" y="16"/>
                  </a:lnTo>
                  <a:lnTo>
                    <a:pt x="24" y="0"/>
                  </a:lnTo>
                  <a:lnTo>
                    <a:pt x="32" y="0"/>
                  </a:lnTo>
                  <a:lnTo>
                    <a:pt x="40" y="7"/>
                  </a:lnTo>
                  <a:lnTo>
                    <a:pt x="40" y="16"/>
                  </a:lnTo>
                  <a:lnTo>
                    <a:pt x="32" y="23"/>
                  </a:lnTo>
                  <a:lnTo>
                    <a:pt x="24" y="23"/>
                  </a:lnTo>
                  <a:lnTo>
                    <a:pt x="16" y="23"/>
                  </a:lnTo>
                  <a:lnTo>
                    <a:pt x="8" y="16"/>
                  </a:lnTo>
                  <a:lnTo>
                    <a:pt x="0" y="0"/>
                  </a:lnTo>
                  <a:lnTo>
                    <a:pt x="16"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765" name="Freeform 333"/>
            <p:cNvSpPr>
              <a:spLocks/>
            </p:cNvSpPr>
            <p:nvPr/>
          </p:nvSpPr>
          <p:spPr bwMode="auto">
            <a:xfrm>
              <a:off x="1779" y="3351"/>
              <a:ext cx="40" cy="23"/>
            </a:xfrm>
            <a:custGeom>
              <a:avLst/>
              <a:gdLst>
                <a:gd name="T0" fmla="*/ 16 w 40"/>
                <a:gd name="T1" fmla="*/ 0 h 23"/>
                <a:gd name="T2" fmla="*/ 16 w 40"/>
                <a:gd name="T3" fmla="*/ 0 h 23"/>
                <a:gd name="T4" fmla="*/ 16 w 40"/>
                <a:gd name="T5" fmla="*/ 16 h 23"/>
                <a:gd name="T6" fmla="*/ 24 w 40"/>
                <a:gd name="T7" fmla="*/ 16 h 23"/>
                <a:gd name="T8" fmla="*/ 24 w 40"/>
                <a:gd name="T9" fmla="*/ 0 h 23"/>
                <a:gd name="T10" fmla="*/ 32 w 40"/>
                <a:gd name="T11" fmla="*/ 0 h 23"/>
                <a:gd name="T12" fmla="*/ 40 w 40"/>
                <a:gd name="T13" fmla="*/ 7 h 23"/>
                <a:gd name="T14" fmla="*/ 40 w 40"/>
                <a:gd name="T15" fmla="*/ 16 h 23"/>
                <a:gd name="T16" fmla="*/ 32 w 40"/>
                <a:gd name="T17" fmla="*/ 23 h 23"/>
                <a:gd name="T18" fmla="*/ 24 w 40"/>
                <a:gd name="T19" fmla="*/ 23 h 23"/>
                <a:gd name="T20" fmla="*/ 16 w 40"/>
                <a:gd name="T21" fmla="*/ 23 h 23"/>
                <a:gd name="T22" fmla="*/ 8 w 40"/>
                <a:gd name="T23" fmla="*/ 16 h 23"/>
                <a:gd name="T24" fmla="*/ 0 w 40"/>
                <a:gd name="T25" fmla="*/ 0 h 23"/>
                <a:gd name="T26" fmla="*/ 16 w 40"/>
                <a:gd name="T2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 h="23">
                  <a:moveTo>
                    <a:pt x="16" y="0"/>
                  </a:moveTo>
                  <a:lnTo>
                    <a:pt x="16" y="0"/>
                  </a:lnTo>
                  <a:lnTo>
                    <a:pt x="16" y="16"/>
                  </a:lnTo>
                  <a:lnTo>
                    <a:pt x="24" y="16"/>
                  </a:lnTo>
                  <a:lnTo>
                    <a:pt x="24" y="0"/>
                  </a:lnTo>
                  <a:lnTo>
                    <a:pt x="32" y="0"/>
                  </a:lnTo>
                  <a:lnTo>
                    <a:pt x="40" y="7"/>
                  </a:lnTo>
                  <a:lnTo>
                    <a:pt x="40" y="16"/>
                  </a:lnTo>
                  <a:lnTo>
                    <a:pt x="32" y="23"/>
                  </a:lnTo>
                  <a:lnTo>
                    <a:pt x="24" y="23"/>
                  </a:lnTo>
                  <a:lnTo>
                    <a:pt x="16" y="23"/>
                  </a:lnTo>
                  <a:lnTo>
                    <a:pt x="8" y="16"/>
                  </a:lnTo>
                  <a:lnTo>
                    <a:pt x="0" y="0"/>
                  </a:lnTo>
                  <a:lnTo>
                    <a:pt x="16" y="0"/>
                  </a:lnTo>
                  <a:close/>
                </a:path>
              </a:pathLst>
            </a:custGeom>
            <a:grpFill/>
            <a:ln w="9525" cap="rnd">
              <a:solidFill>
                <a:srgbClr val="000000"/>
              </a:solidFill>
              <a:prstDash val="solid"/>
              <a:round/>
              <a:headEnd/>
              <a:tailEnd/>
            </a:ln>
            <a:extLst/>
          </p:spPr>
          <p:txBody>
            <a:bodyPr/>
            <a:lstStyle/>
            <a:p>
              <a:pPr fontAlgn="base">
                <a:spcBef>
                  <a:spcPct val="0"/>
                </a:spcBef>
                <a:spcAft>
                  <a:spcPct val="0"/>
                </a:spcAft>
              </a:pPr>
              <a:endParaRPr lang="en-US" dirty="0">
                <a:solidFill>
                  <a:srgbClr val="000000"/>
                </a:solidFill>
              </a:endParaRPr>
            </a:p>
          </p:txBody>
        </p:sp>
      </p:grpSp>
      <p:grpSp>
        <p:nvGrpSpPr>
          <p:cNvPr id="402663" name="Group 337"/>
          <p:cNvGrpSpPr>
            <a:grpSpLocks/>
          </p:cNvGrpSpPr>
          <p:nvPr/>
        </p:nvGrpSpPr>
        <p:grpSpPr bwMode="auto">
          <a:xfrm>
            <a:off x="2074863" y="5178713"/>
            <a:ext cx="76200" cy="63500"/>
            <a:chOff x="1307" y="3327"/>
            <a:chExt cx="48" cy="40"/>
          </a:xfrm>
          <a:solidFill>
            <a:schemeClr val="bg1"/>
          </a:solidFill>
        </p:grpSpPr>
        <p:sp>
          <p:nvSpPr>
            <p:cNvPr id="402767" name="Freeform 335"/>
            <p:cNvSpPr>
              <a:spLocks/>
            </p:cNvSpPr>
            <p:nvPr/>
          </p:nvSpPr>
          <p:spPr bwMode="auto">
            <a:xfrm>
              <a:off x="1307" y="3327"/>
              <a:ext cx="48" cy="40"/>
            </a:xfrm>
            <a:custGeom>
              <a:avLst/>
              <a:gdLst>
                <a:gd name="T0" fmla="*/ 24 w 48"/>
                <a:gd name="T1" fmla="*/ 0 h 40"/>
                <a:gd name="T2" fmla="*/ 24 w 48"/>
                <a:gd name="T3" fmla="*/ 0 h 40"/>
                <a:gd name="T4" fmla="*/ 16 w 48"/>
                <a:gd name="T5" fmla="*/ 7 h 40"/>
                <a:gd name="T6" fmla="*/ 16 w 48"/>
                <a:gd name="T7" fmla="*/ 16 h 40"/>
                <a:gd name="T8" fmla="*/ 16 w 48"/>
                <a:gd name="T9" fmla="*/ 24 h 40"/>
                <a:gd name="T10" fmla="*/ 8 w 48"/>
                <a:gd name="T11" fmla="*/ 7 h 40"/>
                <a:gd name="T12" fmla="*/ 0 w 48"/>
                <a:gd name="T13" fmla="*/ 24 h 40"/>
                <a:gd name="T14" fmla="*/ 8 w 48"/>
                <a:gd name="T15" fmla="*/ 40 h 40"/>
                <a:gd name="T16" fmla="*/ 24 w 48"/>
                <a:gd name="T17" fmla="*/ 31 h 40"/>
                <a:gd name="T18" fmla="*/ 32 w 48"/>
                <a:gd name="T19" fmla="*/ 16 h 40"/>
                <a:gd name="T20" fmla="*/ 48 w 48"/>
                <a:gd name="T21" fmla="*/ 16 h 40"/>
                <a:gd name="T22" fmla="*/ 40 w 48"/>
                <a:gd name="T23" fmla="*/ 7 h 40"/>
                <a:gd name="T24" fmla="*/ 40 w 48"/>
                <a:gd name="T25" fmla="*/ 0 h 40"/>
                <a:gd name="T26" fmla="*/ 24 w 48"/>
                <a:gd name="T2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0">
                  <a:moveTo>
                    <a:pt x="24" y="0"/>
                  </a:moveTo>
                  <a:lnTo>
                    <a:pt x="24" y="0"/>
                  </a:lnTo>
                  <a:lnTo>
                    <a:pt x="16" y="7"/>
                  </a:lnTo>
                  <a:lnTo>
                    <a:pt x="16" y="16"/>
                  </a:lnTo>
                  <a:lnTo>
                    <a:pt x="16" y="24"/>
                  </a:lnTo>
                  <a:lnTo>
                    <a:pt x="8" y="7"/>
                  </a:lnTo>
                  <a:lnTo>
                    <a:pt x="0" y="24"/>
                  </a:lnTo>
                  <a:lnTo>
                    <a:pt x="8" y="40"/>
                  </a:lnTo>
                  <a:lnTo>
                    <a:pt x="24" y="31"/>
                  </a:lnTo>
                  <a:lnTo>
                    <a:pt x="32" y="16"/>
                  </a:lnTo>
                  <a:lnTo>
                    <a:pt x="48" y="16"/>
                  </a:lnTo>
                  <a:lnTo>
                    <a:pt x="40" y="7"/>
                  </a:lnTo>
                  <a:lnTo>
                    <a:pt x="40" y="0"/>
                  </a:lnTo>
                  <a:lnTo>
                    <a:pt x="24"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768" name="Freeform 336"/>
            <p:cNvSpPr>
              <a:spLocks/>
            </p:cNvSpPr>
            <p:nvPr/>
          </p:nvSpPr>
          <p:spPr bwMode="auto">
            <a:xfrm>
              <a:off x="1307" y="3327"/>
              <a:ext cx="48" cy="40"/>
            </a:xfrm>
            <a:custGeom>
              <a:avLst/>
              <a:gdLst>
                <a:gd name="T0" fmla="*/ 24 w 48"/>
                <a:gd name="T1" fmla="*/ 0 h 40"/>
                <a:gd name="T2" fmla="*/ 24 w 48"/>
                <a:gd name="T3" fmla="*/ 0 h 40"/>
                <a:gd name="T4" fmla="*/ 16 w 48"/>
                <a:gd name="T5" fmla="*/ 7 h 40"/>
                <a:gd name="T6" fmla="*/ 16 w 48"/>
                <a:gd name="T7" fmla="*/ 16 h 40"/>
                <a:gd name="T8" fmla="*/ 16 w 48"/>
                <a:gd name="T9" fmla="*/ 24 h 40"/>
                <a:gd name="T10" fmla="*/ 8 w 48"/>
                <a:gd name="T11" fmla="*/ 7 h 40"/>
                <a:gd name="T12" fmla="*/ 0 w 48"/>
                <a:gd name="T13" fmla="*/ 24 h 40"/>
                <a:gd name="T14" fmla="*/ 8 w 48"/>
                <a:gd name="T15" fmla="*/ 40 h 40"/>
                <a:gd name="T16" fmla="*/ 24 w 48"/>
                <a:gd name="T17" fmla="*/ 31 h 40"/>
                <a:gd name="T18" fmla="*/ 32 w 48"/>
                <a:gd name="T19" fmla="*/ 16 h 40"/>
                <a:gd name="T20" fmla="*/ 48 w 48"/>
                <a:gd name="T21" fmla="*/ 16 h 40"/>
                <a:gd name="T22" fmla="*/ 40 w 48"/>
                <a:gd name="T23" fmla="*/ 7 h 40"/>
                <a:gd name="T24" fmla="*/ 40 w 48"/>
                <a:gd name="T25" fmla="*/ 0 h 40"/>
                <a:gd name="T26" fmla="*/ 24 w 48"/>
                <a:gd name="T2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0">
                  <a:moveTo>
                    <a:pt x="24" y="0"/>
                  </a:moveTo>
                  <a:lnTo>
                    <a:pt x="24" y="0"/>
                  </a:lnTo>
                  <a:lnTo>
                    <a:pt x="16" y="7"/>
                  </a:lnTo>
                  <a:lnTo>
                    <a:pt x="16" y="16"/>
                  </a:lnTo>
                  <a:lnTo>
                    <a:pt x="16" y="24"/>
                  </a:lnTo>
                  <a:lnTo>
                    <a:pt x="8" y="7"/>
                  </a:lnTo>
                  <a:lnTo>
                    <a:pt x="0" y="24"/>
                  </a:lnTo>
                  <a:lnTo>
                    <a:pt x="8" y="40"/>
                  </a:lnTo>
                  <a:lnTo>
                    <a:pt x="24" y="31"/>
                  </a:lnTo>
                  <a:lnTo>
                    <a:pt x="32" y="16"/>
                  </a:lnTo>
                  <a:lnTo>
                    <a:pt x="48" y="16"/>
                  </a:lnTo>
                  <a:lnTo>
                    <a:pt x="40" y="7"/>
                  </a:lnTo>
                  <a:lnTo>
                    <a:pt x="40" y="0"/>
                  </a:lnTo>
                  <a:lnTo>
                    <a:pt x="24" y="0"/>
                  </a:lnTo>
                  <a:close/>
                </a:path>
              </a:pathLst>
            </a:custGeom>
            <a:grpFill/>
            <a:ln w="9525" cap="rnd">
              <a:solidFill>
                <a:srgbClr val="000000"/>
              </a:solidFill>
              <a:prstDash val="solid"/>
              <a:round/>
              <a:headEnd/>
              <a:tailEnd/>
            </a:ln>
            <a:extLst/>
          </p:spPr>
          <p:txBody>
            <a:bodyPr/>
            <a:lstStyle/>
            <a:p>
              <a:pPr fontAlgn="base">
                <a:spcBef>
                  <a:spcPct val="0"/>
                </a:spcBef>
                <a:spcAft>
                  <a:spcPct val="0"/>
                </a:spcAft>
              </a:pPr>
              <a:endParaRPr lang="en-US" dirty="0">
                <a:solidFill>
                  <a:srgbClr val="000000"/>
                </a:solidFill>
              </a:endParaRPr>
            </a:p>
          </p:txBody>
        </p:sp>
      </p:grpSp>
      <p:grpSp>
        <p:nvGrpSpPr>
          <p:cNvPr id="402664" name="Group 340"/>
          <p:cNvGrpSpPr>
            <a:grpSpLocks/>
          </p:cNvGrpSpPr>
          <p:nvPr/>
        </p:nvGrpSpPr>
        <p:grpSpPr bwMode="auto">
          <a:xfrm>
            <a:off x="1631950" y="5418425"/>
            <a:ext cx="50800" cy="38100"/>
            <a:chOff x="1028" y="3478"/>
            <a:chExt cx="32" cy="24"/>
          </a:xfrm>
          <a:solidFill>
            <a:schemeClr val="bg1"/>
          </a:solidFill>
        </p:grpSpPr>
        <p:sp>
          <p:nvSpPr>
            <p:cNvPr id="402770" name="Freeform 338"/>
            <p:cNvSpPr>
              <a:spLocks/>
            </p:cNvSpPr>
            <p:nvPr/>
          </p:nvSpPr>
          <p:spPr bwMode="auto">
            <a:xfrm>
              <a:off x="1028" y="3478"/>
              <a:ext cx="32" cy="24"/>
            </a:xfrm>
            <a:custGeom>
              <a:avLst/>
              <a:gdLst>
                <a:gd name="T0" fmla="*/ 24 w 32"/>
                <a:gd name="T1" fmla="*/ 0 h 24"/>
                <a:gd name="T2" fmla="*/ 24 w 32"/>
                <a:gd name="T3" fmla="*/ 0 h 24"/>
                <a:gd name="T4" fmla="*/ 32 w 32"/>
                <a:gd name="T5" fmla="*/ 8 h 24"/>
                <a:gd name="T6" fmla="*/ 8 w 32"/>
                <a:gd name="T7" fmla="*/ 24 h 24"/>
                <a:gd name="T8" fmla="*/ 0 w 32"/>
                <a:gd name="T9" fmla="*/ 24 h 24"/>
                <a:gd name="T10" fmla="*/ 8 w 32"/>
                <a:gd name="T11" fmla="*/ 16 h 24"/>
                <a:gd name="T12" fmla="*/ 15 w 32"/>
                <a:gd name="T13" fmla="*/ 8 h 24"/>
                <a:gd name="T14" fmla="*/ 24 w 32"/>
                <a:gd name="T15" fmla="*/ 0 h 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24">
                  <a:moveTo>
                    <a:pt x="24" y="0"/>
                  </a:moveTo>
                  <a:lnTo>
                    <a:pt x="24" y="0"/>
                  </a:lnTo>
                  <a:lnTo>
                    <a:pt x="32" y="8"/>
                  </a:lnTo>
                  <a:lnTo>
                    <a:pt x="8" y="24"/>
                  </a:lnTo>
                  <a:lnTo>
                    <a:pt x="0" y="24"/>
                  </a:lnTo>
                  <a:lnTo>
                    <a:pt x="8" y="16"/>
                  </a:lnTo>
                  <a:lnTo>
                    <a:pt x="15" y="8"/>
                  </a:lnTo>
                  <a:lnTo>
                    <a:pt x="24"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771" name="Freeform 339"/>
            <p:cNvSpPr>
              <a:spLocks/>
            </p:cNvSpPr>
            <p:nvPr/>
          </p:nvSpPr>
          <p:spPr bwMode="auto">
            <a:xfrm>
              <a:off x="1028" y="3478"/>
              <a:ext cx="32" cy="24"/>
            </a:xfrm>
            <a:custGeom>
              <a:avLst/>
              <a:gdLst>
                <a:gd name="T0" fmla="*/ 24 w 32"/>
                <a:gd name="T1" fmla="*/ 0 h 24"/>
                <a:gd name="T2" fmla="*/ 24 w 32"/>
                <a:gd name="T3" fmla="*/ 0 h 24"/>
                <a:gd name="T4" fmla="*/ 32 w 32"/>
                <a:gd name="T5" fmla="*/ 8 h 24"/>
                <a:gd name="T6" fmla="*/ 8 w 32"/>
                <a:gd name="T7" fmla="*/ 24 h 24"/>
                <a:gd name="T8" fmla="*/ 0 w 32"/>
                <a:gd name="T9" fmla="*/ 24 h 24"/>
                <a:gd name="T10" fmla="*/ 8 w 32"/>
                <a:gd name="T11" fmla="*/ 16 h 24"/>
                <a:gd name="T12" fmla="*/ 15 w 32"/>
                <a:gd name="T13" fmla="*/ 8 h 24"/>
                <a:gd name="T14" fmla="*/ 24 w 32"/>
                <a:gd name="T15" fmla="*/ 0 h 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 h="24">
                  <a:moveTo>
                    <a:pt x="24" y="0"/>
                  </a:moveTo>
                  <a:lnTo>
                    <a:pt x="24" y="0"/>
                  </a:lnTo>
                  <a:lnTo>
                    <a:pt x="32" y="8"/>
                  </a:lnTo>
                  <a:lnTo>
                    <a:pt x="8" y="24"/>
                  </a:lnTo>
                  <a:lnTo>
                    <a:pt x="0" y="24"/>
                  </a:lnTo>
                  <a:lnTo>
                    <a:pt x="8" y="16"/>
                  </a:lnTo>
                  <a:lnTo>
                    <a:pt x="15" y="8"/>
                  </a:lnTo>
                  <a:lnTo>
                    <a:pt x="24" y="0"/>
                  </a:lnTo>
                  <a:close/>
                </a:path>
              </a:pathLst>
            </a:custGeom>
            <a:grpFill/>
            <a:ln w="9525" cap="rnd">
              <a:solidFill>
                <a:srgbClr val="000000"/>
              </a:solidFill>
              <a:prstDash val="solid"/>
              <a:round/>
              <a:headEnd/>
              <a:tailEnd/>
            </a:ln>
            <a:extLst/>
          </p:spPr>
          <p:txBody>
            <a:bodyPr/>
            <a:lstStyle/>
            <a:p>
              <a:pPr fontAlgn="base">
                <a:spcBef>
                  <a:spcPct val="0"/>
                </a:spcBef>
                <a:spcAft>
                  <a:spcPct val="0"/>
                </a:spcAft>
              </a:pPr>
              <a:endParaRPr lang="en-US" dirty="0">
                <a:solidFill>
                  <a:srgbClr val="000000"/>
                </a:solidFill>
              </a:endParaRPr>
            </a:p>
          </p:txBody>
        </p:sp>
      </p:grpSp>
      <p:grpSp>
        <p:nvGrpSpPr>
          <p:cNvPr id="402667" name="Group 343"/>
          <p:cNvGrpSpPr>
            <a:grpSpLocks/>
          </p:cNvGrpSpPr>
          <p:nvPr/>
        </p:nvGrpSpPr>
        <p:grpSpPr bwMode="auto">
          <a:xfrm>
            <a:off x="1631950" y="5418425"/>
            <a:ext cx="50800" cy="38100"/>
            <a:chOff x="1028" y="3478"/>
            <a:chExt cx="32" cy="24"/>
          </a:xfrm>
          <a:solidFill>
            <a:schemeClr val="bg1"/>
          </a:solidFill>
        </p:grpSpPr>
        <p:sp>
          <p:nvSpPr>
            <p:cNvPr id="402773" name="Freeform 341"/>
            <p:cNvSpPr>
              <a:spLocks/>
            </p:cNvSpPr>
            <p:nvPr/>
          </p:nvSpPr>
          <p:spPr bwMode="auto">
            <a:xfrm>
              <a:off x="1028" y="3478"/>
              <a:ext cx="32" cy="24"/>
            </a:xfrm>
            <a:custGeom>
              <a:avLst/>
              <a:gdLst>
                <a:gd name="T0" fmla="*/ 24 w 32"/>
                <a:gd name="T1" fmla="*/ 0 h 24"/>
                <a:gd name="T2" fmla="*/ 24 w 32"/>
                <a:gd name="T3" fmla="*/ 0 h 24"/>
                <a:gd name="T4" fmla="*/ 32 w 32"/>
                <a:gd name="T5" fmla="*/ 8 h 24"/>
                <a:gd name="T6" fmla="*/ 8 w 32"/>
                <a:gd name="T7" fmla="*/ 24 h 24"/>
                <a:gd name="T8" fmla="*/ 0 w 32"/>
                <a:gd name="T9" fmla="*/ 24 h 24"/>
                <a:gd name="T10" fmla="*/ 8 w 32"/>
                <a:gd name="T11" fmla="*/ 16 h 24"/>
                <a:gd name="T12" fmla="*/ 15 w 32"/>
                <a:gd name="T13" fmla="*/ 8 h 24"/>
                <a:gd name="T14" fmla="*/ 24 w 32"/>
                <a:gd name="T15" fmla="*/ 0 h 24"/>
                <a:gd name="T16" fmla="*/ 32 w 32"/>
                <a:gd name="T17" fmla="*/ 8 h 24"/>
                <a:gd name="T18" fmla="*/ 8 w 32"/>
                <a:gd name="T19" fmla="*/ 24 h 24"/>
                <a:gd name="T20" fmla="*/ 0 w 32"/>
                <a:gd name="T21" fmla="*/ 24 h 24"/>
                <a:gd name="T22" fmla="*/ 8 w 32"/>
                <a:gd name="T23" fmla="*/ 16 h 24"/>
                <a:gd name="T24" fmla="*/ 15 w 32"/>
                <a:gd name="T25" fmla="*/ 8 h 24"/>
                <a:gd name="T26" fmla="*/ 24 w 32"/>
                <a:gd name="T27"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 h="24">
                  <a:moveTo>
                    <a:pt x="24" y="0"/>
                  </a:moveTo>
                  <a:lnTo>
                    <a:pt x="24" y="0"/>
                  </a:lnTo>
                  <a:lnTo>
                    <a:pt x="32" y="8"/>
                  </a:lnTo>
                  <a:lnTo>
                    <a:pt x="8" y="24"/>
                  </a:lnTo>
                  <a:lnTo>
                    <a:pt x="0" y="24"/>
                  </a:lnTo>
                  <a:lnTo>
                    <a:pt x="8" y="16"/>
                  </a:lnTo>
                  <a:lnTo>
                    <a:pt x="15" y="8"/>
                  </a:lnTo>
                  <a:lnTo>
                    <a:pt x="24" y="0"/>
                  </a:lnTo>
                  <a:lnTo>
                    <a:pt x="32" y="8"/>
                  </a:lnTo>
                  <a:lnTo>
                    <a:pt x="8" y="24"/>
                  </a:lnTo>
                  <a:lnTo>
                    <a:pt x="0" y="24"/>
                  </a:lnTo>
                  <a:lnTo>
                    <a:pt x="8" y="16"/>
                  </a:lnTo>
                  <a:lnTo>
                    <a:pt x="15" y="8"/>
                  </a:lnTo>
                  <a:lnTo>
                    <a:pt x="24"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774" name="Freeform 342"/>
            <p:cNvSpPr>
              <a:spLocks/>
            </p:cNvSpPr>
            <p:nvPr/>
          </p:nvSpPr>
          <p:spPr bwMode="auto">
            <a:xfrm>
              <a:off x="1028" y="3478"/>
              <a:ext cx="32" cy="24"/>
            </a:xfrm>
            <a:custGeom>
              <a:avLst/>
              <a:gdLst>
                <a:gd name="T0" fmla="*/ 24 w 32"/>
                <a:gd name="T1" fmla="*/ 0 h 24"/>
                <a:gd name="T2" fmla="*/ 24 w 32"/>
                <a:gd name="T3" fmla="*/ 0 h 24"/>
                <a:gd name="T4" fmla="*/ 32 w 32"/>
                <a:gd name="T5" fmla="*/ 8 h 24"/>
                <a:gd name="T6" fmla="*/ 8 w 32"/>
                <a:gd name="T7" fmla="*/ 24 h 24"/>
                <a:gd name="T8" fmla="*/ 0 w 32"/>
                <a:gd name="T9" fmla="*/ 24 h 24"/>
                <a:gd name="T10" fmla="*/ 8 w 32"/>
                <a:gd name="T11" fmla="*/ 16 h 24"/>
                <a:gd name="T12" fmla="*/ 15 w 32"/>
                <a:gd name="T13" fmla="*/ 8 h 24"/>
                <a:gd name="T14" fmla="*/ 24 w 32"/>
                <a:gd name="T15" fmla="*/ 0 h 24"/>
                <a:gd name="T16" fmla="*/ 32 w 32"/>
                <a:gd name="T17" fmla="*/ 8 h 24"/>
                <a:gd name="T18" fmla="*/ 8 w 32"/>
                <a:gd name="T19" fmla="*/ 24 h 24"/>
                <a:gd name="T20" fmla="*/ 0 w 32"/>
                <a:gd name="T21" fmla="*/ 24 h 24"/>
                <a:gd name="T22" fmla="*/ 8 w 32"/>
                <a:gd name="T23" fmla="*/ 16 h 24"/>
                <a:gd name="T24" fmla="*/ 15 w 32"/>
                <a:gd name="T25" fmla="*/ 8 h 24"/>
                <a:gd name="T26" fmla="*/ 24 w 32"/>
                <a:gd name="T27" fmla="*/ 0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2" h="24">
                  <a:moveTo>
                    <a:pt x="24" y="0"/>
                  </a:moveTo>
                  <a:lnTo>
                    <a:pt x="24" y="0"/>
                  </a:lnTo>
                  <a:lnTo>
                    <a:pt x="32" y="8"/>
                  </a:lnTo>
                  <a:lnTo>
                    <a:pt x="8" y="24"/>
                  </a:lnTo>
                  <a:lnTo>
                    <a:pt x="0" y="24"/>
                  </a:lnTo>
                  <a:lnTo>
                    <a:pt x="8" y="16"/>
                  </a:lnTo>
                  <a:lnTo>
                    <a:pt x="15" y="8"/>
                  </a:lnTo>
                  <a:lnTo>
                    <a:pt x="24" y="0"/>
                  </a:lnTo>
                  <a:lnTo>
                    <a:pt x="32" y="8"/>
                  </a:lnTo>
                  <a:lnTo>
                    <a:pt x="8" y="24"/>
                  </a:lnTo>
                  <a:lnTo>
                    <a:pt x="0" y="24"/>
                  </a:lnTo>
                  <a:lnTo>
                    <a:pt x="8" y="16"/>
                  </a:lnTo>
                  <a:lnTo>
                    <a:pt x="15" y="8"/>
                  </a:lnTo>
                  <a:lnTo>
                    <a:pt x="24" y="0"/>
                  </a:lnTo>
                  <a:close/>
                </a:path>
              </a:pathLst>
            </a:custGeom>
            <a:grpFill/>
            <a:ln w="9525" cap="rnd">
              <a:solidFill>
                <a:srgbClr val="000000"/>
              </a:solidFill>
              <a:prstDash val="solid"/>
              <a:round/>
              <a:headEnd/>
              <a:tailEnd/>
            </a:ln>
            <a:extLst/>
          </p:spPr>
          <p:txBody>
            <a:bodyPr/>
            <a:lstStyle/>
            <a:p>
              <a:pPr fontAlgn="base">
                <a:spcBef>
                  <a:spcPct val="0"/>
                </a:spcBef>
                <a:spcAft>
                  <a:spcPct val="0"/>
                </a:spcAft>
              </a:pPr>
              <a:endParaRPr lang="en-US" dirty="0">
                <a:solidFill>
                  <a:srgbClr val="000000"/>
                </a:solidFill>
              </a:endParaRPr>
            </a:p>
          </p:txBody>
        </p:sp>
      </p:grpSp>
      <p:grpSp>
        <p:nvGrpSpPr>
          <p:cNvPr id="402669" name="Group 346"/>
          <p:cNvGrpSpPr>
            <a:grpSpLocks/>
          </p:cNvGrpSpPr>
          <p:nvPr/>
        </p:nvGrpSpPr>
        <p:grpSpPr bwMode="auto">
          <a:xfrm>
            <a:off x="1579563" y="5443825"/>
            <a:ext cx="52387" cy="38100"/>
            <a:chOff x="995" y="3494"/>
            <a:chExt cx="33" cy="24"/>
          </a:xfrm>
          <a:solidFill>
            <a:schemeClr val="bg1"/>
          </a:solidFill>
        </p:grpSpPr>
        <p:sp>
          <p:nvSpPr>
            <p:cNvPr id="402776" name="Freeform 344"/>
            <p:cNvSpPr>
              <a:spLocks/>
            </p:cNvSpPr>
            <p:nvPr/>
          </p:nvSpPr>
          <p:spPr bwMode="auto">
            <a:xfrm>
              <a:off x="995" y="3494"/>
              <a:ext cx="33" cy="24"/>
            </a:xfrm>
            <a:custGeom>
              <a:avLst/>
              <a:gdLst>
                <a:gd name="T0" fmla="*/ 0 w 33"/>
                <a:gd name="T1" fmla="*/ 24 h 24"/>
                <a:gd name="T2" fmla="*/ 0 w 33"/>
                <a:gd name="T3" fmla="*/ 24 h 24"/>
                <a:gd name="T4" fmla="*/ 0 w 33"/>
                <a:gd name="T5" fmla="*/ 16 h 24"/>
                <a:gd name="T6" fmla="*/ 9 w 33"/>
                <a:gd name="T7" fmla="*/ 8 h 24"/>
                <a:gd name="T8" fmla="*/ 24 w 33"/>
                <a:gd name="T9" fmla="*/ 0 h 24"/>
                <a:gd name="T10" fmla="*/ 33 w 33"/>
                <a:gd name="T11" fmla="*/ 0 h 24"/>
                <a:gd name="T12" fmla="*/ 24 w 33"/>
                <a:gd name="T13" fmla="*/ 8 h 24"/>
                <a:gd name="T14" fmla="*/ 17 w 33"/>
                <a:gd name="T15" fmla="*/ 16 h 24"/>
                <a:gd name="T16" fmla="*/ 9 w 33"/>
                <a:gd name="T17" fmla="*/ 24 h 24"/>
                <a:gd name="T18" fmla="*/ 0 w 33"/>
                <a:gd name="T19"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24">
                  <a:moveTo>
                    <a:pt x="0" y="24"/>
                  </a:moveTo>
                  <a:lnTo>
                    <a:pt x="0" y="24"/>
                  </a:lnTo>
                  <a:lnTo>
                    <a:pt x="0" y="16"/>
                  </a:lnTo>
                  <a:lnTo>
                    <a:pt x="9" y="8"/>
                  </a:lnTo>
                  <a:lnTo>
                    <a:pt x="24" y="0"/>
                  </a:lnTo>
                  <a:lnTo>
                    <a:pt x="33" y="0"/>
                  </a:lnTo>
                  <a:lnTo>
                    <a:pt x="24" y="8"/>
                  </a:lnTo>
                  <a:lnTo>
                    <a:pt x="17" y="16"/>
                  </a:lnTo>
                  <a:lnTo>
                    <a:pt x="9" y="24"/>
                  </a:lnTo>
                  <a:lnTo>
                    <a:pt x="0" y="2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777" name="Freeform 345"/>
            <p:cNvSpPr>
              <a:spLocks/>
            </p:cNvSpPr>
            <p:nvPr/>
          </p:nvSpPr>
          <p:spPr bwMode="auto">
            <a:xfrm>
              <a:off x="995" y="3494"/>
              <a:ext cx="33" cy="24"/>
            </a:xfrm>
            <a:custGeom>
              <a:avLst/>
              <a:gdLst>
                <a:gd name="T0" fmla="*/ 0 w 33"/>
                <a:gd name="T1" fmla="*/ 24 h 24"/>
                <a:gd name="T2" fmla="*/ 0 w 33"/>
                <a:gd name="T3" fmla="*/ 24 h 24"/>
                <a:gd name="T4" fmla="*/ 0 w 33"/>
                <a:gd name="T5" fmla="*/ 16 h 24"/>
                <a:gd name="T6" fmla="*/ 9 w 33"/>
                <a:gd name="T7" fmla="*/ 8 h 24"/>
                <a:gd name="T8" fmla="*/ 24 w 33"/>
                <a:gd name="T9" fmla="*/ 0 h 24"/>
                <a:gd name="T10" fmla="*/ 33 w 33"/>
                <a:gd name="T11" fmla="*/ 0 h 24"/>
                <a:gd name="T12" fmla="*/ 24 w 33"/>
                <a:gd name="T13" fmla="*/ 8 h 24"/>
                <a:gd name="T14" fmla="*/ 17 w 33"/>
                <a:gd name="T15" fmla="*/ 16 h 24"/>
                <a:gd name="T16" fmla="*/ 9 w 33"/>
                <a:gd name="T17" fmla="*/ 24 h 24"/>
                <a:gd name="T18" fmla="*/ 0 w 33"/>
                <a:gd name="T19" fmla="*/ 24 h 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24">
                  <a:moveTo>
                    <a:pt x="0" y="24"/>
                  </a:moveTo>
                  <a:lnTo>
                    <a:pt x="0" y="24"/>
                  </a:lnTo>
                  <a:lnTo>
                    <a:pt x="0" y="16"/>
                  </a:lnTo>
                  <a:lnTo>
                    <a:pt x="9" y="8"/>
                  </a:lnTo>
                  <a:lnTo>
                    <a:pt x="24" y="0"/>
                  </a:lnTo>
                  <a:lnTo>
                    <a:pt x="33" y="0"/>
                  </a:lnTo>
                  <a:lnTo>
                    <a:pt x="24" y="8"/>
                  </a:lnTo>
                  <a:lnTo>
                    <a:pt x="17" y="16"/>
                  </a:lnTo>
                  <a:lnTo>
                    <a:pt x="9" y="24"/>
                  </a:lnTo>
                  <a:lnTo>
                    <a:pt x="0" y="24"/>
                  </a:lnTo>
                  <a:close/>
                </a:path>
              </a:pathLst>
            </a:custGeom>
            <a:grpFill/>
            <a:ln w="9525" cap="rnd">
              <a:solidFill>
                <a:srgbClr val="000000"/>
              </a:solidFill>
              <a:prstDash val="solid"/>
              <a:round/>
              <a:headEnd/>
              <a:tailEnd/>
            </a:ln>
            <a:extLst/>
          </p:spPr>
          <p:txBody>
            <a:bodyPr/>
            <a:lstStyle/>
            <a:p>
              <a:pPr fontAlgn="base">
                <a:spcBef>
                  <a:spcPct val="0"/>
                </a:spcBef>
                <a:spcAft>
                  <a:spcPct val="0"/>
                </a:spcAft>
              </a:pPr>
              <a:endParaRPr lang="en-US" dirty="0">
                <a:solidFill>
                  <a:srgbClr val="000000"/>
                </a:solidFill>
              </a:endParaRPr>
            </a:p>
          </p:txBody>
        </p:sp>
      </p:grpSp>
      <p:grpSp>
        <p:nvGrpSpPr>
          <p:cNvPr id="402671" name="Group 349"/>
          <p:cNvGrpSpPr>
            <a:grpSpLocks/>
          </p:cNvGrpSpPr>
          <p:nvPr/>
        </p:nvGrpSpPr>
        <p:grpSpPr bwMode="auto">
          <a:xfrm>
            <a:off x="1731963" y="5380325"/>
            <a:ext cx="38100" cy="38100"/>
            <a:chOff x="1091" y="3454"/>
            <a:chExt cx="24" cy="24"/>
          </a:xfrm>
          <a:solidFill>
            <a:schemeClr val="bg1"/>
          </a:solidFill>
        </p:grpSpPr>
        <p:sp>
          <p:nvSpPr>
            <p:cNvPr id="402779" name="Oval 347"/>
            <p:cNvSpPr>
              <a:spLocks noChangeArrowheads="1"/>
            </p:cNvSpPr>
            <p:nvPr/>
          </p:nvSpPr>
          <p:spPr bwMode="auto">
            <a:xfrm>
              <a:off x="1091" y="3454"/>
              <a:ext cx="24" cy="24"/>
            </a:xfrm>
            <a:prstGeom prst="ellipse">
              <a:avLst/>
            </a:prstGeom>
            <a:grpFill/>
            <a:ln w="0">
              <a:solidFill>
                <a:srgbClr val="000000"/>
              </a:solidFill>
              <a:round/>
              <a:headEnd/>
              <a:tailEnd/>
            </a:ln>
          </p:spPr>
          <p:txBody>
            <a:bodyPr/>
            <a:lstStyle/>
            <a:p>
              <a:pPr fontAlgn="base">
                <a:spcBef>
                  <a:spcPct val="0"/>
                </a:spcBef>
                <a:spcAft>
                  <a:spcPct val="0"/>
                </a:spcAft>
              </a:pPr>
              <a:endParaRPr lang="en-US" dirty="0">
                <a:solidFill>
                  <a:srgbClr val="000000"/>
                </a:solidFill>
              </a:endParaRPr>
            </a:p>
          </p:txBody>
        </p:sp>
        <p:sp>
          <p:nvSpPr>
            <p:cNvPr id="402780" name="Oval 348"/>
            <p:cNvSpPr>
              <a:spLocks noChangeArrowheads="1"/>
            </p:cNvSpPr>
            <p:nvPr/>
          </p:nvSpPr>
          <p:spPr bwMode="auto">
            <a:xfrm>
              <a:off x="1091" y="3454"/>
              <a:ext cx="24" cy="24"/>
            </a:xfrm>
            <a:prstGeom prst="ellipse">
              <a:avLst/>
            </a:prstGeom>
            <a:grpFill/>
            <a:ln w="9525" cap="rnd">
              <a:solidFill>
                <a:srgbClr val="000000"/>
              </a:solidFill>
              <a:round/>
              <a:headEnd/>
              <a:tailEnd/>
            </a:ln>
            <a:extLst/>
          </p:spPr>
          <p:txBody>
            <a:bodyPr/>
            <a:lstStyle/>
            <a:p>
              <a:pPr fontAlgn="base">
                <a:spcBef>
                  <a:spcPct val="0"/>
                </a:spcBef>
                <a:spcAft>
                  <a:spcPct val="0"/>
                </a:spcAft>
              </a:pPr>
              <a:endParaRPr lang="en-US" dirty="0">
                <a:solidFill>
                  <a:srgbClr val="000000"/>
                </a:solidFill>
              </a:endParaRPr>
            </a:p>
          </p:txBody>
        </p:sp>
      </p:grpSp>
      <p:grpSp>
        <p:nvGrpSpPr>
          <p:cNvPr id="402673" name="Group 352"/>
          <p:cNvGrpSpPr>
            <a:grpSpLocks/>
          </p:cNvGrpSpPr>
          <p:nvPr/>
        </p:nvGrpSpPr>
        <p:grpSpPr bwMode="auto">
          <a:xfrm>
            <a:off x="1274763" y="5481925"/>
            <a:ext cx="38100" cy="38100"/>
            <a:chOff x="803" y="3518"/>
            <a:chExt cx="24" cy="24"/>
          </a:xfrm>
          <a:solidFill>
            <a:schemeClr val="bg1"/>
          </a:solidFill>
        </p:grpSpPr>
        <p:sp>
          <p:nvSpPr>
            <p:cNvPr id="402782" name="Oval 350"/>
            <p:cNvSpPr>
              <a:spLocks noChangeArrowheads="1"/>
            </p:cNvSpPr>
            <p:nvPr/>
          </p:nvSpPr>
          <p:spPr bwMode="auto">
            <a:xfrm>
              <a:off x="803" y="3518"/>
              <a:ext cx="24" cy="24"/>
            </a:xfrm>
            <a:prstGeom prst="ellipse">
              <a:avLst/>
            </a:prstGeom>
            <a:grpFill/>
            <a:ln w="0">
              <a:solidFill>
                <a:srgbClr val="000000"/>
              </a:solidFill>
              <a:round/>
              <a:headEnd/>
              <a:tailEnd/>
            </a:ln>
          </p:spPr>
          <p:txBody>
            <a:bodyPr/>
            <a:lstStyle/>
            <a:p>
              <a:pPr fontAlgn="base">
                <a:spcBef>
                  <a:spcPct val="0"/>
                </a:spcBef>
                <a:spcAft>
                  <a:spcPct val="0"/>
                </a:spcAft>
              </a:pPr>
              <a:endParaRPr lang="en-US" dirty="0">
                <a:solidFill>
                  <a:srgbClr val="000000"/>
                </a:solidFill>
              </a:endParaRPr>
            </a:p>
          </p:txBody>
        </p:sp>
        <p:sp>
          <p:nvSpPr>
            <p:cNvPr id="402783" name="Oval 351"/>
            <p:cNvSpPr>
              <a:spLocks noChangeArrowheads="1"/>
            </p:cNvSpPr>
            <p:nvPr/>
          </p:nvSpPr>
          <p:spPr bwMode="auto">
            <a:xfrm>
              <a:off x="803" y="3518"/>
              <a:ext cx="24" cy="24"/>
            </a:xfrm>
            <a:prstGeom prst="ellipse">
              <a:avLst/>
            </a:prstGeom>
            <a:grpFill/>
            <a:ln w="9525" cap="rnd">
              <a:solidFill>
                <a:srgbClr val="000000"/>
              </a:solidFill>
              <a:round/>
              <a:headEnd/>
              <a:tailEnd/>
            </a:ln>
            <a:extLst/>
          </p:spPr>
          <p:txBody>
            <a:bodyPr/>
            <a:lstStyle/>
            <a:p>
              <a:pPr fontAlgn="base">
                <a:spcBef>
                  <a:spcPct val="0"/>
                </a:spcBef>
                <a:spcAft>
                  <a:spcPct val="0"/>
                </a:spcAft>
              </a:pPr>
              <a:endParaRPr lang="en-US" dirty="0">
                <a:solidFill>
                  <a:srgbClr val="000000"/>
                </a:solidFill>
              </a:endParaRPr>
            </a:p>
          </p:txBody>
        </p:sp>
      </p:grpSp>
      <p:grpSp>
        <p:nvGrpSpPr>
          <p:cNvPr id="402675" name="Group 355"/>
          <p:cNvGrpSpPr>
            <a:grpSpLocks/>
          </p:cNvGrpSpPr>
          <p:nvPr/>
        </p:nvGrpSpPr>
        <p:grpSpPr bwMode="auto">
          <a:xfrm>
            <a:off x="1389063" y="5481925"/>
            <a:ext cx="38100" cy="38100"/>
            <a:chOff x="875" y="3518"/>
            <a:chExt cx="24" cy="24"/>
          </a:xfrm>
          <a:solidFill>
            <a:schemeClr val="bg1"/>
          </a:solidFill>
        </p:grpSpPr>
        <p:sp>
          <p:nvSpPr>
            <p:cNvPr id="402785" name="Oval 353"/>
            <p:cNvSpPr>
              <a:spLocks noChangeArrowheads="1"/>
            </p:cNvSpPr>
            <p:nvPr/>
          </p:nvSpPr>
          <p:spPr bwMode="auto">
            <a:xfrm>
              <a:off x="875" y="3518"/>
              <a:ext cx="24" cy="24"/>
            </a:xfrm>
            <a:prstGeom prst="ellipse">
              <a:avLst/>
            </a:prstGeom>
            <a:grpFill/>
            <a:ln w="0">
              <a:solidFill>
                <a:srgbClr val="000000"/>
              </a:solidFill>
              <a:round/>
              <a:headEnd/>
              <a:tailEnd/>
            </a:ln>
          </p:spPr>
          <p:txBody>
            <a:bodyPr/>
            <a:lstStyle/>
            <a:p>
              <a:pPr fontAlgn="base">
                <a:spcBef>
                  <a:spcPct val="0"/>
                </a:spcBef>
                <a:spcAft>
                  <a:spcPct val="0"/>
                </a:spcAft>
              </a:pPr>
              <a:endParaRPr lang="en-US" dirty="0">
                <a:solidFill>
                  <a:srgbClr val="000000"/>
                </a:solidFill>
              </a:endParaRPr>
            </a:p>
          </p:txBody>
        </p:sp>
        <p:sp>
          <p:nvSpPr>
            <p:cNvPr id="402786" name="Oval 354"/>
            <p:cNvSpPr>
              <a:spLocks noChangeArrowheads="1"/>
            </p:cNvSpPr>
            <p:nvPr/>
          </p:nvSpPr>
          <p:spPr bwMode="auto">
            <a:xfrm>
              <a:off x="875" y="3518"/>
              <a:ext cx="24" cy="24"/>
            </a:xfrm>
            <a:prstGeom prst="ellipse">
              <a:avLst/>
            </a:prstGeom>
            <a:grpFill/>
            <a:ln w="9525" cap="rnd">
              <a:solidFill>
                <a:srgbClr val="000000"/>
              </a:solidFill>
              <a:round/>
              <a:headEnd/>
              <a:tailEnd/>
            </a:ln>
            <a:extLst/>
          </p:spPr>
          <p:txBody>
            <a:bodyPr/>
            <a:lstStyle/>
            <a:p>
              <a:pPr fontAlgn="base">
                <a:spcBef>
                  <a:spcPct val="0"/>
                </a:spcBef>
                <a:spcAft>
                  <a:spcPct val="0"/>
                </a:spcAft>
              </a:pPr>
              <a:endParaRPr lang="en-US" dirty="0">
                <a:solidFill>
                  <a:srgbClr val="000000"/>
                </a:solidFill>
              </a:endParaRPr>
            </a:p>
          </p:txBody>
        </p:sp>
      </p:grpSp>
      <p:grpSp>
        <p:nvGrpSpPr>
          <p:cNvPr id="402681" name="Group 358"/>
          <p:cNvGrpSpPr>
            <a:grpSpLocks/>
          </p:cNvGrpSpPr>
          <p:nvPr/>
        </p:nvGrpSpPr>
        <p:grpSpPr bwMode="auto">
          <a:xfrm>
            <a:off x="1225550" y="5469225"/>
            <a:ext cx="25400" cy="38100"/>
            <a:chOff x="772" y="3510"/>
            <a:chExt cx="16" cy="24"/>
          </a:xfrm>
          <a:solidFill>
            <a:schemeClr val="bg1"/>
          </a:solidFill>
        </p:grpSpPr>
        <p:sp>
          <p:nvSpPr>
            <p:cNvPr id="402788" name="Oval 356"/>
            <p:cNvSpPr>
              <a:spLocks noChangeArrowheads="1"/>
            </p:cNvSpPr>
            <p:nvPr/>
          </p:nvSpPr>
          <p:spPr bwMode="auto">
            <a:xfrm>
              <a:off x="772" y="3510"/>
              <a:ext cx="16" cy="24"/>
            </a:xfrm>
            <a:prstGeom prst="ellipse">
              <a:avLst/>
            </a:prstGeom>
            <a:grpFill/>
            <a:ln w="0">
              <a:solidFill>
                <a:srgbClr val="000000"/>
              </a:solidFill>
              <a:round/>
              <a:headEnd/>
              <a:tailEnd/>
            </a:ln>
          </p:spPr>
          <p:txBody>
            <a:bodyPr/>
            <a:lstStyle/>
            <a:p>
              <a:pPr fontAlgn="base">
                <a:spcBef>
                  <a:spcPct val="0"/>
                </a:spcBef>
                <a:spcAft>
                  <a:spcPct val="0"/>
                </a:spcAft>
              </a:pPr>
              <a:endParaRPr lang="en-US" dirty="0">
                <a:solidFill>
                  <a:srgbClr val="000000"/>
                </a:solidFill>
              </a:endParaRPr>
            </a:p>
          </p:txBody>
        </p:sp>
        <p:sp>
          <p:nvSpPr>
            <p:cNvPr id="402789" name="Oval 357"/>
            <p:cNvSpPr>
              <a:spLocks noChangeArrowheads="1"/>
            </p:cNvSpPr>
            <p:nvPr/>
          </p:nvSpPr>
          <p:spPr bwMode="auto">
            <a:xfrm>
              <a:off x="772" y="3510"/>
              <a:ext cx="16" cy="24"/>
            </a:xfrm>
            <a:prstGeom prst="ellipse">
              <a:avLst/>
            </a:prstGeom>
            <a:grpFill/>
            <a:ln w="9525" cap="rnd">
              <a:solidFill>
                <a:srgbClr val="000000"/>
              </a:solidFill>
              <a:round/>
              <a:headEnd/>
              <a:tailEnd/>
            </a:ln>
            <a:extLst/>
          </p:spPr>
          <p:txBody>
            <a:bodyPr/>
            <a:lstStyle/>
            <a:p>
              <a:pPr fontAlgn="base">
                <a:spcBef>
                  <a:spcPct val="0"/>
                </a:spcBef>
                <a:spcAft>
                  <a:spcPct val="0"/>
                </a:spcAft>
              </a:pPr>
              <a:endParaRPr lang="en-US" dirty="0">
                <a:solidFill>
                  <a:srgbClr val="000000"/>
                </a:solidFill>
              </a:endParaRPr>
            </a:p>
          </p:txBody>
        </p:sp>
      </p:grpSp>
      <p:grpSp>
        <p:nvGrpSpPr>
          <p:cNvPr id="402683" name="Group 361"/>
          <p:cNvGrpSpPr>
            <a:grpSpLocks/>
          </p:cNvGrpSpPr>
          <p:nvPr/>
        </p:nvGrpSpPr>
        <p:grpSpPr bwMode="auto">
          <a:xfrm>
            <a:off x="1871663" y="5354925"/>
            <a:ext cx="26987" cy="25400"/>
            <a:chOff x="1179" y="3438"/>
            <a:chExt cx="17" cy="16"/>
          </a:xfrm>
          <a:solidFill>
            <a:schemeClr val="bg1"/>
          </a:solidFill>
        </p:grpSpPr>
        <p:sp>
          <p:nvSpPr>
            <p:cNvPr id="402791" name="Oval 359"/>
            <p:cNvSpPr>
              <a:spLocks noChangeArrowheads="1"/>
            </p:cNvSpPr>
            <p:nvPr/>
          </p:nvSpPr>
          <p:spPr bwMode="auto">
            <a:xfrm>
              <a:off x="1179" y="3438"/>
              <a:ext cx="17" cy="16"/>
            </a:xfrm>
            <a:prstGeom prst="ellipse">
              <a:avLst/>
            </a:prstGeom>
            <a:grpFill/>
            <a:ln w="0">
              <a:solidFill>
                <a:srgbClr val="000000"/>
              </a:solidFill>
              <a:round/>
              <a:headEnd/>
              <a:tailEnd/>
            </a:ln>
          </p:spPr>
          <p:txBody>
            <a:bodyPr/>
            <a:lstStyle/>
            <a:p>
              <a:pPr fontAlgn="base">
                <a:spcBef>
                  <a:spcPct val="0"/>
                </a:spcBef>
                <a:spcAft>
                  <a:spcPct val="0"/>
                </a:spcAft>
              </a:pPr>
              <a:endParaRPr lang="en-US" dirty="0">
                <a:solidFill>
                  <a:srgbClr val="000000"/>
                </a:solidFill>
              </a:endParaRPr>
            </a:p>
          </p:txBody>
        </p:sp>
        <p:sp>
          <p:nvSpPr>
            <p:cNvPr id="402792" name="Oval 360"/>
            <p:cNvSpPr>
              <a:spLocks noChangeArrowheads="1"/>
            </p:cNvSpPr>
            <p:nvPr/>
          </p:nvSpPr>
          <p:spPr bwMode="auto">
            <a:xfrm>
              <a:off x="1179" y="3438"/>
              <a:ext cx="17" cy="16"/>
            </a:xfrm>
            <a:prstGeom prst="ellipse">
              <a:avLst/>
            </a:prstGeom>
            <a:grpFill/>
            <a:ln w="9525" cap="rnd">
              <a:solidFill>
                <a:srgbClr val="000000"/>
              </a:solidFill>
              <a:round/>
              <a:headEnd/>
              <a:tailEnd/>
            </a:ln>
            <a:extLst/>
          </p:spPr>
          <p:txBody>
            <a:bodyPr/>
            <a:lstStyle/>
            <a:p>
              <a:pPr fontAlgn="base">
                <a:spcBef>
                  <a:spcPct val="0"/>
                </a:spcBef>
                <a:spcAft>
                  <a:spcPct val="0"/>
                </a:spcAft>
              </a:pPr>
              <a:endParaRPr lang="en-US" dirty="0">
                <a:solidFill>
                  <a:srgbClr val="000000"/>
                </a:solidFill>
              </a:endParaRPr>
            </a:p>
          </p:txBody>
        </p:sp>
      </p:grpSp>
      <p:grpSp>
        <p:nvGrpSpPr>
          <p:cNvPr id="402684" name="Group 364"/>
          <p:cNvGrpSpPr>
            <a:grpSpLocks/>
          </p:cNvGrpSpPr>
          <p:nvPr/>
        </p:nvGrpSpPr>
        <p:grpSpPr bwMode="auto">
          <a:xfrm>
            <a:off x="1682750" y="5039013"/>
            <a:ext cx="49213" cy="25400"/>
            <a:chOff x="1060" y="3239"/>
            <a:chExt cx="31" cy="16"/>
          </a:xfrm>
          <a:solidFill>
            <a:schemeClr val="bg1"/>
          </a:solidFill>
        </p:grpSpPr>
        <p:sp>
          <p:nvSpPr>
            <p:cNvPr id="402794" name="Freeform 362"/>
            <p:cNvSpPr>
              <a:spLocks/>
            </p:cNvSpPr>
            <p:nvPr/>
          </p:nvSpPr>
          <p:spPr bwMode="auto">
            <a:xfrm>
              <a:off x="1060" y="3239"/>
              <a:ext cx="31" cy="16"/>
            </a:xfrm>
            <a:custGeom>
              <a:avLst/>
              <a:gdLst>
                <a:gd name="T0" fmla="*/ 24 w 31"/>
                <a:gd name="T1" fmla="*/ 0 h 16"/>
                <a:gd name="T2" fmla="*/ 31 w 31"/>
                <a:gd name="T3" fmla="*/ 0 h 16"/>
                <a:gd name="T4" fmla="*/ 31 w 31"/>
                <a:gd name="T5" fmla="*/ 8 h 16"/>
                <a:gd name="T6" fmla="*/ 31 w 31"/>
                <a:gd name="T7" fmla="*/ 16 h 16"/>
                <a:gd name="T8" fmla="*/ 16 w 31"/>
                <a:gd name="T9" fmla="*/ 16 h 16"/>
                <a:gd name="T10" fmla="*/ 0 w 31"/>
                <a:gd name="T11" fmla="*/ 8 h 16"/>
                <a:gd name="T12" fmla="*/ 0 w 31"/>
                <a:gd name="T13" fmla="*/ 0 h 16"/>
                <a:gd name="T14" fmla="*/ 24 w 31"/>
                <a:gd name="T15" fmla="*/ 0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16">
                  <a:moveTo>
                    <a:pt x="24" y="0"/>
                  </a:moveTo>
                  <a:lnTo>
                    <a:pt x="31" y="0"/>
                  </a:lnTo>
                  <a:lnTo>
                    <a:pt x="31" y="8"/>
                  </a:lnTo>
                  <a:lnTo>
                    <a:pt x="31" y="16"/>
                  </a:lnTo>
                  <a:lnTo>
                    <a:pt x="16" y="16"/>
                  </a:lnTo>
                  <a:lnTo>
                    <a:pt x="0" y="8"/>
                  </a:lnTo>
                  <a:lnTo>
                    <a:pt x="0" y="0"/>
                  </a:lnTo>
                  <a:lnTo>
                    <a:pt x="24"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795" name="Freeform 363"/>
            <p:cNvSpPr>
              <a:spLocks/>
            </p:cNvSpPr>
            <p:nvPr/>
          </p:nvSpPr>
          <p:spPr bwMode="auto">
            <a:xfrm>
              <a:off x="1060" y="3239"/>
              <a:ext cx="31" cy="16"/>
            </a:xfrm>
            <a:custGeom>
              <a:avLst/>
              <a:gdLst>
                <a:gd name="T0" fmla="*/ 24 w 31"/>
                <a:gd name="T1" fmla="*/ 0 h 16"/>
                <a:gd name="T2" fmla="*/ 31 w 31"/>
                <a:gd name="T3" fmla="*/ 0 h 16"/>
                <a:gd name="T4" fmla="*/ 31 w 31"/>
                <a:gd name="T5" fmla="*/ 8 h 16"/>
                <a:gd name="T6" fmla="*/ 31 w 31"/>
                <a:gd name="T7" fmla="*/ 16 h 16"/>
                <a:gd name="T8" fmla="*/ 16 w 31"/>
                <a:gd name="T9" fmla="*/ 16 h 16"/>
                <a:gd name="T10" fmla="*/ 0 w 31"/>
                <a:gd name="T11" fmla="*/ 8 h 16"/>
                <a:gd name="T12" fmla="*/ 0 w 31"/>
                <a:gd name="T13" fmla="*/ 0 h 16"/>
                <a:gd name="T14" fmla="*/ 24 w 31"/>
                <a:gd name="T15" fmla="*/ 0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 h="16">
                  <a:moveTo>
                    <a:pt x="24" y="0"/>
                  </a:moveTo>
                  <a:lnTo>
                    <a:pt x="31" y="0"/>
                  </a:lnTo>
                  <a:lnTo>
                    <a:pt x="31" y="8"/>
                  </a:lnTo>
                  <a:lnTo>
                    <a:pt x="31" y="16"/>
                  </a:lnTo>
                  <a:lnTo>
                    <a:pt x="16" y="16"/>
                  </a:lnTo>
                  <a:lnTo>
                    <a:pt x="0" y="8"/>
                  </a:lnTo>
                  <a:lnTo>
                    <a:pt x="0" y="0"/>
                  </a:lnTo>
                  <a:lnTo>
                    <a:pt x="24" y="0"/>
                  </a:lnTo>
                  <a:close/>
                </a:path>
              </a:pathLst>
            </a:custGeom>
            <a:grpFill/>
            <a:ln w="9525" cap="rnd">
              <a:solidFill>
                <a:srgbClr val="000000"/>
              </a:solidFill>
              <a:prstDash val="solid"/>
              <a:round/>
              <a:headEnd/>
              <a:tailEnd/>
            </a:ln>
            <a:extLst/>
          </p:spPr>
          <p:txBody>
            <a:bodyPr/>
            <a:lstStyle/>
            <a:p>
              <a:pPr fontAlgn="base">
                <a:spcBef>
                  <a:spcPct val="0"/>
                </a:spcBef>
                <a:spcAft>
                  <a:spcPct val="0"/>
                </a:spcAft>
              </a:pPr>
              <a:endParaRPr lang="en-US" dirty="0">
                <a:solidFill>
                  <a:srgbClr val="000000"/>
                </a:solidFill>
              </a:endParaRPr>
            </a:p>
          </p:txBody>
        </p:sp>
      </p:grpSp>
      <p:grpSp>
        <p:nvGrpSpPr>
          <p:cNvPr id="402687" name="Group 367"/>
          <p:cNvGrpSpPr>
            <a:grpSpLocks/>
          </p:cNvGrpSpPr>
          <p:nvPr/>
        </p:nvGrpSpPr>
        <p:grpSpPr bwMode="auto">
          <a:xfrm>
            <a:off x="1339850" y="5469225"/>
            <a:ext cx="49213" cy="25400"/>
            <a:chOff x="844" y="3510"/>
            <a:chExt cx="31" cy="16"/>
          </a:xfrm>
          <a:solidFill>
            <a:schemeClr val="bg1"/>
          </a:solidFill>
        </p:grpSpPr>
        <p:sp>
          <p:nvSpPr>
            <p:cNvPr id="402797" name="Freeform 365"/>
            <p:cNvSpPr>
              <a:spLocks/>
            </p:cNvSpPr>
            <p:nvPr/>
          </p:nvSpPr>
          <p:spPr bwMode="auto">
            <a:xfrm>
              <a:off x="844" y="3510"/>
              <a:ext cx="31" cy="16"/>
            </a:xfrm>
            <a:custGeom>
              <a:avLst/>
              <a:gdLst>
                <a:gd name="T0" fmla="*/ 0 w 31"/>
                <a:gd name="T1" fmla="*/ 8 h 16"/>
                <a:gd name="T2" fmla="*/ 0 w 31"/>
                <a:gd name="T3" fmla="*/ 8 h 16"/>
                <a:gd name="T4" fmla="*/ 24 w 31"/>
                <a:gd name="T5" fmla="*/ 16 h 16"/>
                <a:gd name="T6" fmla="*/ 31 w 31"/>
                <a:gd name="T7" fmla="*/ 0 h 16"/>
                <a:gd name="T8" fmla="*/ 16 w 31"/>
                <a:gd name="T9" fmla="*/ 0 h 16"/>
                <a:gd name="T10" fmla="*/ 0 w 31"/>
                <a:gd name="T11" fmla="*/ 8 h 16"/>
              </a:gdLst>
              <a:ahLst/>
              <a:cxnLst>
                <a:cxn ang="0">
                  <a:pos x="T0" y="T1"/>
                </a:cxn>
                <a:cxn ang="0">
                  <a:pos x="T2" y="T3"/>
                </a:cxn>
                <a:cxn ang="0">
                  <a:pos x="T4" y="T5"/>
                </a:cxn>
                <a:cxn ang="0">
                  <a:pos x="T6" y="T7"/>
                </a:cxn>
                <a:cxn ang="0">
                  <a:pos x="T8" y="T9"/>
                </a:cxn>
                <a:cxn ang="0">
                  <a:pos x="T10" y="T11"/>
                </a:cxn>
              </a:cxnLst>
              <a:rect l="0" t="0" r="r" b="b"/>
              <a:pathLst>
                <a:path w="31" h="16">
                  <a:moveTo>
                    <a:pt x="0" y="8"/>
                  </a:moveTo>
                  <a:lnTo>
                    <a:pt x="0" y="8"/>
                  </a:lnTo>
                  <a:lnTo>
                    <a:pt x="24" y="16"/>
                  </a:lnTo>
                  <a:lnTo>
                    <a:pt x="31" y="0"/>
                  </a:lnTo>
                  <a:lnTo>
                    <a:pt x="16" y="0"/>
                  </a:lnTo>
                  <a:lnTo>
                    <a:pt x="0" y="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798" name="Freeform 366"/>
            <p:cNvSpPr>
              <a:spLocks/>
            </p:cNvSpPr>
            <p:nvPr/>
          </p:nvSpPr>
          <p:spPr bwMode="auto">
            <a:xfrm>
              <a:off x="844" y="3510"/>
              <a:ext cx="31" cy="16"/>
            </a:xfrm>
            <a:custGeom>
              <a:avLst/>
              <a:gdLst>
                <a:gd name="T0" fmla="*/ 0 w 31"/>
                <a:gd name="T1" fmla="*/ 8 h 16"/>
                <a:gd name="T2" fmla="*/ 0 w 31"/>
                <a:gd name="T3" fmla="*/ 8 h 16"/>
                <a:gd name="T4" fmla="*/ 24 w 31"/>
                <a:gd name="T5" fmla="*/ 16 h 16"/>
                <a:gd name="T6" fmla="*/ 31 w 31"/>
                <a:gd name="T7" fmla="*/ 0 h 16"/>
                <a:gd name="T8" fmla="*/ 16 w 31"/>
                <a:gd name="T9" fmla="*/ 0 h 16"/>
                <a:gd name="T10" fmla="*/ 0 w 31"/>
                <a:gd name="T11" fmla="*/ 8 h 16"/>
              </a:gdLst>
              <a:ahLst/>
              <a:cxnLst>
                <a:cxn ang="0">
                  <a:pos x="T0" y="T1"/>
                </a:cxn>
                <a:cxn ang="0">
                  <a:pos x="T2" y="T3"/>
                </a:cxn>
                <a:cxn ang="0">
                  <a:pos x="T4" y="T5"/>
                </a:cxn>
                <a:cxn ang="0">
                  <a:pos x="T6" y="T7"/>
                </a:cxn>
                <a:cxn ang="0">
                  <a:pos x="T8" y="T9"/>
                </a:cxn>
                <a:cxn ang="0">
                  <a:pos x="T10" y="T11"/>
                </a:cxn>
              </a:cxnLst>
              <a:rect l="0" t="0" r="r" b="b"/>
              <a:pathLst>
                <a:path w="31" h="16">
                  <a:moveTo>
                    <a:pt x="0" y="8"/>
                  </a:moveTo>
                  <a:lnTo>
                    <a:pt x="0" y="8"/>
                  </a:lnTo>
                  <a:lnTo>
                    <a:pt x="24" y="16"/>
                  </a:lnTo>
                  <a:lnTo>
                    <a:pt x="31" y="0"/>
                  </a:lnTo>
                  <a:lnTo>
                    <a:pt x="16" y="0"/>
                  </a:lnTo>
                  <a:lnTo>
                    <a:pt x="0" y="8"/>
                  </a:lnTo>
                  <a:close/>
                </a:path>
              </a:pathLst>
            </a:custGeom>
            <a:grpFill/>
            <a:ln w="9525" cap="rnd">
              <a:solidFill>
                <a:srgbClr val="000000"/>
              </a:solidFill>
              <a:prstDash val="solid"/>
              <a:round/>
              <a:headEnd/>
              <a:tailEnd/>
            </a:ln>
            <a:extLst/>
          </p:spPr>
          <p:txBody>
            <a:bodyPr/>
            <a:lstStyle/>
            <a:p>
              <a:pPr fontAlgn="base">
                <a:spcBef>
                  <a:spcPct val="0"/>
                </a:spcBef>
                <a:spcAft>
                  <a:spcPct val="0"/>
                </a:spcAft>
              </a:pPr>
              <a:endParaRPr lang="en-US" dirty="0">
                <a:solidFill>
                  <a:srgbClr val="000000"/>
                </a:solidFill>
              </a:endParaRPr>
            </a:p>
          </p:txBody>
        </p:sp>
      </p:grpSp>
      <p:grpSp>
        <p:nvGrpSpPr>
          <p:cNvPr id="402689" name="Group 370"/>
          <p:cNvGrpSpPr>
            <a:grpSpLocks/>
          </p:cNvGrpSpPr>
          <p:nvPr/>
        </p:nvGrpSpPr>
        <p:grpSpPr bwMode="auto">
          <a:xfrm>
            <a:off x="1339850" y="5469225"/>
            <a:ext cx="49213" cy="25400"/>
            <a:chOff x="844" y="3510"/>
            <a:chExt cx="31" cy="16"/>
          </a:xfrm>
          <a:solidFill>
            <a:schemeClr val="bg1"/>
          </a:solidFill>
        </p:grpSpPr>
        <p:sp>
          <p:nvSpPr>
            <p:cNvPr id="402800" name="Freeform 368"/>
            <p:cNvSpPr>
              <a:spLocks/>
            </p:cNvSpPr>
            <p:nvPr/>
          </p:nvSpPr>
          <p:spPr bwMode="auto">
            <a:xfrm>
              <a:off x="844" y="3510"/>
              <a:ext cx="31" cy="16"/>
            </a:xfrm>
            <a:custGeom>
              <a:avLst/>
              <a:gdLst>
                <a:gd name="T0" fmla="*/ 0 w 31"/>
                <a:gd name="T1" fmla="*/ 8 h 16"/>
                <a:gd name="T2" fmla="*/ 0 w 31"/>
                <a:gd name="T3" fmla="*/ 8 h 16"/>
                <a:gd name="T4" fmla="*/ 24 w 31"/>
                <a:gd name="T5" fmla="*/ 16 h 16"/>
                <a:gd name="T6" fmla="*/ 31 w 31"/>
                <a:gd name="T7" fmla="*/ 0 h 16"/>
                <a:gd name="T8" fmla="*/ 16 w 31"/>
                <a:gd name="T9" fmla="*/ 0 h 16"/>
                <a:gd name="T10" fmla="*/ 0 w 31"/>
                <a:gd name="T11" fmla="*/ 8 h 16"/>
                <a:gd name="T12" fmla="*/ 24 w 31"/>
                <a:gd name="T13" fmla="*/ 16 h 16"/>
                <a:gd name="T14" fmla="*/ 31 w 31"/>
                <a:gd name="T15" fmla="*/ 0 h 16"/>
                <a:gd name="T16" fmla="*/ 16 w 31"/>
                <a:gd name="T17" fmla="*/ 0 h 16"/>
                <a:gd name="T18" fmla="*/ 0 w 31"/>
                <a:gd name="T19" fmla="*/ 8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16">
                  <a:moveTo>
                    <a:pt x="0" y="8"/>
                  </a:moveTo>
                  <a:lnTo>
                    <a:pt x="0" y="8"/>
                  </a:lnTo>
                  <a:lnTo>
                    <a:pt x="24" y="16"/>
                  </a:lnTo>
                  <a:lnTo>
                    <a:pt x="31" y="0"/>
                  </a:lnTo>
                  <a:lnTo>
                    <a:pt x="16" y="0"/>
                  </a:lnTo>
                  <a:lnTo>
                    <a:pt x="0" y="8"/>
                  </a:lnTo>
                  <a:lnTo>
                    <a:pt x="24" y="16"/>
                  </a:lnTo>
                  <a:lnTo>
                    <a:pt x="31" y="0"/>
                  </a:lnTo>
                  <a:lnTo>
                    <a:pt x="16" y="0"/>
                  </a:lnTo>
                  <a:lnTo>
                    <a:pt x="0" y="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801" name="Freeform 369"/>
            <p:cNvSpPr>
              <a:spLocks/>
            </p:cNvSpPr>
            <p:nvPr/>
          </p:nvSpPr>
          <p:spPr bwMode="auto">
            <a:xfrm>
              <a:off x="844" y="3510"/>
              <a:ext cx="31" cy="16"/>
            </a:xfrm>
            <a:custGeom>
              <a:avLst/>
              <a:gdLst>
                <a:gd name="T0" fmla="*/ 0 w 31"/>
                <a:gd name="T1" fmla="*/ 8 h 16"/>
                <a:gd name="T2" fmla="*/ 0 w 31"/>
                <a:gd name="T3" fmla="*/ 8 h 16"/>
                <a:gd name="T4" fmla="*/ 24 w 31"/>
                <a:gd name="T5" fmla="*/ 16 h 16"/>
                <a:gd name="T6" fmla="*/ 31 w 31"/>
                <a:gd name="T7" fmla="*/ 0 h 16"/>
                <a:gd name="T8" fmla="*/ 16 w 31"/>
                <a:gd name="T9" fmla="*/ 0 h 16"/>
                <a:gd name="T10" fmla="*/ 0 w 31"/>
                <a:gd name="T11" fmla="*/ 8 h 16"/>
                <a:gd name="T12" fmla="*/ 24 w 31"/>
                <a:gd name="T13" fmla="*/ 16 h 16"/>
                <a:gd name="T14" fmla="*/ 31 w 31"/>
                <a:gd name="T15" fmla="*/ 0 h 16"/>
                <a:gd name="T16" fmla="*/ 16 w 31"/>
                <a:gd name="T17" fmla="*/ 0 h 16"/>
                <a:gd name="T18" fmla="*/ 0 w 31"/>
                <a:gd name="T19" fmla="*/ 8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16">
                  <a:moveTo>
                    <a:pt x="0" y="8"/>
                  </a:moveTo>
                  <a:lnTo>
                    <a:pt x="0" y="8"/>
                  </a:lnTo>
                  <a:lnTo>
                    <a:pt x="24" y="16"/>
                  </a:lnTo>
                  <a:lnTo>
                    <a:pt x="31" y="0"/>
                  </a:lnTo>
                  <a:lnTo>
                    <a:pt x="16" y="0"/>
                  </a:lnTo>
                  <a:lnTo>
                    <a:pt x="0" y="8"/>
                  </a:lnTo>
                  <a:lnTo>
                    <a:pt x="24" y="16"/>
                  </a:lnTo>
                  <a:lnTo>
                    <a:pt x="31" y="0"/>
                  </a:lnTo>
                  <a:lnTo>
                    <a:pt x="16" y="0"/>
                  </a:lnTo>
                  <a:lnTo>
                    <a:pt x="0" y="8"/>
                  </a:lnTo>
                  <a:close/>
                </a:path>
              </a:pathLst>
            </a:custGeom>
            <a:grpFill/>
            <a:ln w="9525" cap="rnd">
              <a:solidFill>
                <a:srgbClr val="000000"/>
              </a:solidFill>
              <a:prstDash val="solid"/>
              <a:round/>
              <a:headEnd/>
              <a:tailEnd/>
            </a:ln>
            <a:extLst/>
          </p:spPr>
          <p:txBody>
            <a:bodyPr/>
            <a:lstStyle/>
            <a:p>
              <a:pPr fontAlgn="base">
                <a:spcBef>
                  <a:spcPct val="0"/>
                </a:spcBef>
                <a:spcAft>
                  <a:spcPct val="0"/>
                </a:spcAft>
              </a:pPr>
              <a:endParaRPr lang="en-US" dirty="0">
                <a:solidFill>
                  <a:srgbClr val="000000"/>
                </a:solidFill>
              </a:endParaRPr>
            </a:p>
          </p:txBody>
        </p:sp>
      </p:grpSp>
      <p:grpSp>
        <p:nvGrpSpPr>
          <p:cNvPr id="402691" name="Group 373"/>
          <p:cNvGrpSpPr>
            <a:grpSpLocks/>
          </p:cNvGrpSpPr>
          <p:nvPr/>
        </p:nvGrpSpPr>
        <p:grpSpPr bwMode="auto">
          <a:xfrm>
            <a:off x="1593850" y="4810413"/>
            <a:ext cx="61913" cy="63500"/>
            <a:chOff x="1004" y="3095"/>
            <a:chExt cx="39" cy="40"/>
          </a:xfrm>
          <a:solidFill>
            <a:schemeClr val="bg1"/>
          </a:solidFill>
        </p:grpSpPr>
        <p:sp>
          <p:nvSpPr>
            <p:cNvPr id="402803" name="Freeform 371"/>
            <p:cNvSpPr>
              <a:spLocks/>
            </p:cNvSpPr>
            <p:nvPr/>
          </p:nvSpPr>
          <p:spPr bwMode="auto">
            <a:xfrm>
              <a:off x="1004" y="3095"/>
              <a:ext cx="39" cy="40"/>
            </a:xfrm>
            <a:custGeom>
              <a:avLst/>
              <a:gdLst>
                <a:gd name="T0" fmla="*/ 0 w 39"/>
                <a:gd name="T1" fmla="*/ 0 h 40"/>
                <a:gd name="T2" fmla="*/ 0 w 39"/>
                <a:gd name="T3" fmla="*/ 8 h 40"/>
                <a:gd name="T4" fmla="*/ 8 w 39"/>
                <a:gd name="T5" fmla="*/ 16 h 40"/>
                <a:gd name="T6" fmla="*/ 15 w 39"/>
                <a:gd name="T7" fmla="*/ 16 h 40"/>
                <a:gd name="T8" fmla="*/ 24 w 39"/>
                <a:gd name="T9" fmla="*/ 8 h 40"/>
                <a:gd name="T10" fmla="*/ 24 w 39"/>
                <a:gd name="T11" fmla="*/ 16 h 40"/>
                <a:gd name="T12" fmla="*/ 32 w 39"/>
                <a:gd name="T13" fmla="*/ 24 h 40"/>
                <a:gd name="T14" fmla="*/ 39 w 39"/>
                <a:gd name="T15" fmla="*/ 24 h 40"/>
                <a:gd name="T16" fmla="*/ 24 w 39"/>
                <a:gd name="T17" fmla="*/ 40 h 40"/>
                <a:gd name="T18" fmla="*/ 24 w 39"/>
                <a:gd name="T19" fmla="*/ 32 h 40"/>
                <a:gd name="T20" fmla="*/ 15 w 39"/>
                <a:gd name="T21" fmla="*/ 16 h 40"/>
                <a:gd name="T22" fmla="*/ 0 w 39"/>
                <a:gd name="T23" fmla="*/ 16 h 40"/>
                <a:gd name="T24" fmla="*/ 0 w 39"/>
                <a:gd name="T25" fmla="*/ 8 h 40"/>
                <a:gd name="T26" fmla="*/ 0 w 39"/>
                <a:gd name="T2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 h="40">
                  <a:moveTo>
                    <a:pt x="0" y="0"/>
                  </a:moveTo>
                  <a:lnTo>
                    <a:pt x="0" y="8"/>
                  </a:lnTo>
                  <a:lnTo>
                    <a:pt x="8" y="16"/>
                  </a:lnTo>
                  <a:lnTo>
                    <a:pt x="15" y="16"/>
                  </a:lnTo>
                  <a:lnTo>
                    <a:pt x="24" y="8"/>
                  </a:lnTo>
                  <a:lnTo>
                    <a:pt x="24" y="16"/>
                  </a:lnTo>
                  <a:lnTo>
                    <a:pt x="32" y="24"/>
                  </a:lnTo>
                  <a:lnTo>
                    <a:pt x="39" y="24"/>
                  </a:lnTo>
                  <a:lnTo>
                    <a:pt x="24" y="40"/>
                  </a:lnTo>
                  <a:lnTo>
                    <a:pt x="24" y="32"/>
                  </a:lnTo>
                  <a:lnTo>
                    <a:pt x="15" y="16"/>
                  </a:lnTo>
                  <a:lnTo>
                    <a:pt x="0" y="16"/>
                  </a:lnTo>
                  <a:lnTo>
                    <a:pt x="0" y="8"/>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804" name="Freeform 372"/>
            <p:cNvSpPr>
              <a:spLocks/>
            </p:cNvSpPr>
            <p:nvPr/>
          </p:nvSpPr>
          <p:spPr bwMode="auto">
            <a:xfrm>
              <a:off x="1004" y="3095"/>
              <a:ext cx="39" cy="40"/>
            </a:xfrm>
            <a:custGeom>
              <a:avLst/>
              <a:gdLst>
                <a:gd name="T0" fmla="*/ 0 w 39"/>
                <a:gd name="T1" fmla="*/ 0 h 40"/>
                <a:gd name="T2" fmla="*/ 0 w 39"/>
                <a:gd name="T3" fmla="*/ 8 h 40"/>
                <a:gd name="T4" fmla="*/ 8 w 39"/>
                <a:gd name="T5" fmla="*/ 16 h 40"/>
                <a:gd name="T6" fmla="*/ 15 w 39"/>
                <a:gd name="T7" fmla="*/ 16 h 40"/>
                <a:gd name="T8" fmla="*/ 24 w 39"/>
                <a:gd name="T9" fmla="*/ 8 h 40"/>
                <a:gd name="T10" fmla="*/ 24 w 39"/>
                <a:gd name="T11" fmla="*/ 16 h 40"/>
                <a:gd name="T12" fmla="*/ 32 w 39"/>
                <a:gd name="T13" fmla="*/ 24 h 40"/>
                <a:gd name="T14" fmla="*/ 39 w 39"/>
                <a:gd name="T15" fmla="*/ 24 h 40"/>
                <a:gd name="T16" fmla="*/ 24 w 39"/>
                <a:gd name="T17" fmla="*/ 40 h 40"/>
                <a:gd name="T18" fmla="*/ 24 w 39"/>
                <a:gd name="T19" fmla="*/ 32 h 40"/>
                <a:gd name="T20" fmla="*/ 15 w 39"/>
                <a:gd name="T21" fmla="*/ 16 h 40"/>
                <a:gd name="T22" fmla="*/ 0 w 39"/>
                <a:gd name="T23" fmla="*/ 16 h 40"/>
                <a:gd name="T24" fmla="*/ 0 w 39"/>
                <a:gd name="T25" fmla="*/ 8 h 40"/>
                <a:gd name="T26" fmla="*/ 0 w 39"/>
                <a:gd name="T2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9" h="40">
                  <a:moveTo>
                    <a:pt x="0" y="0"/>
                  </a:moveTo>
                  <a:lnTo>
                    <a:pt x="0" y="8"/>
                  </a:lnTo>
                  <a:lnTo>
                    <a:pt x="8" y="16"/>
                  </a:lnTo>
                  <a:lnTo>
                    <a:pt x="15" y="16"/>
                  </a:lnTo>
                  <a:lnTo>
                    <a:pt x="24" y="8"/>
                  </a:lnTo>
                  <a:lnTo>
                    <a:pt x="24" y="16"/>
                  </a:lnTo>
                  <a:lnTo>
                    <a:pt x="32" y="24"/>
                  </a:lnTo>
                  <a:lnTo>
                    <a:pt x="39" y="24"/>
                  </a:lnTo>
                  <a:lnTo>
                    <a:pt x="24" y="40"/>
                  </a:lnTo>
                  <a:lnTo>
                    <a:pt x="24" y="32"/>
                  </a:lnTo>
                  <a:lnTo>
                    <a:pt x="15" y="16"/>
                  </a:lnTo>
                  <a:lnTo>
                    <a:pt x="0" y="16"/>
                  </a:lnTo>
                  <a:lnTo>
                    <a:pt x="0" y="8"/>
                  </a:lnTo>
                  <a:lnTo>
                    <a:pt x="0" y="0"/>
                  </a:lnTo>
                  <a:close/>
                </a:path>
              </a:pathLst>
            </a:custGeom>
            <a:grpFill/>
            <a:ln w="9525" cap="rnd">
              <a:solidFill>
                <a:srgbClr val="000000"/>
              </a:solidFill>
              <a:prstDash val="solid"/>
              <a:round/>
              <a:headEnd/>
              <a:tailEnd/>
            </a:ln>
            <a:extLst/>
          </p:spPr>
          <p:txBody>
            <a:bodyPr/>
            <a:lstStyle/>
            <a:p>
              <a:pPr fontAlgn="base">
                <a:spcBef>
                  <a:spcPct val="0"/>
                </a:spcBef>
                <a:spcAft>
                  <a:spcPct val="0"/>
                </a:spcAft>
              </a:pPr>
              <a:endParaRPr lang="en-US" dirty="0">
                <a:solidFill>
                  <a:srgbClr val="000000"/>
                </a:solidFill>
              </a:endParaRPr>
            </a:p>
          </p:txBody>
        </p:sp>
      </p:grpSp>
      <p:grpSp>
        <p:nvGrpSpPr>
          <p:cNvPr id="402693" name="Group 376"/>
          <p:cNvGrpSpPr>
            <a:grpSpLocks/>
          </p:cNvGrpSpPr>
          <p:nvPr/>
        </p:nvGrpSpPr>
        <p:grpSpPr bwMode="auto">
          <a:xfrm>
            <a:off x="3338822" y="5077113"/>
            <a:ext cx="50800" cy="49213"/>
            <a:chOff x="2171" y="3300"/>
            <a:chExt cx="32" cy="31"/>
          </a:xfrm>
          <a:solidFill>
            <a:schemeClr val="bg1"/>
          </a:solidFill>
        </p:grpSpPr>
        <p:sp>
          <p:nvSpPr>
            <p:cNvPr id="402806" name="Freeform 374"/>
            <p:cNvSpPr>
              <a:spLocks/>
            </p:cNvSpPr>
            <p:nvPr/>
          </p:nvSpPr>
          <p:spPr bwMode="auto">
            <a:xfrm>
              <a:off x="2171" y="3300"/>
              <a:ext cx="32" cy="31"/>
            </a:xfrm>
            <a:custGeom>
              <a:avLst/>
              <a:gdLst>
                <a:gd name="T0" fmla="*/ 0 w 32"/>
                <a:gd name="T1" fmla="*/ 15 h 31"/>
                <a:gd name="T2" fmla="*/ 0 w 32"/>
                <a:gd name="T3" fmla="*/ 8 h 31"/>
                <a:gd name="T4" fmla="*/ 16 w 32"/>
                <a:gd name="T5" fmla="*/ 0 h 31"/>
                <a:gd name="T6" fmla="*/ 32 w 32"/>
                <a:gd name="T7" fmla="*/ 0 h 31"/>
                <a:gd name="T8" fmla="*/ 32 w 32"/>
                <a:gd name="T9" fmla="*/ 15 h 31"/>
                <a:gd name="T10" fmla="*/ 24 w 32"/>
                <a:gd name="T11" fmla="*/ 31 h 31"/>
                <a:gd name="T12" fmla="*/ 16 w 32"/>
                <a:gd name="T13" fmla="*/ 31 h 31"/>
                <a:gd name="T14" fmla="*/ 0 w 32"/>
                <a:gd name="T15" fmla="*/ 24 h 31"/>
                <a:gd name="T16" fmla="*/ 0 w 32"/>
                <a:gd name="T17"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31">
                  <a:moveTo>
                    <a:pt x="0" y="15"/>
                  </a:moveTo>
                  <a:lnTo>
                    <a:pt x="0" y="8"/>
                  </a:lnTo>
                  <a:lnTo>
                    <a:pt x="16" y="0"/>
                  </a:lnTo>
                  <a:lnTo>
                    <a:pt x="32" y="0"/>
                  </a:lnTo>
                  <a:lnTo>
                    <a:pt x="32" y="15"/>
                  </a:lnTo>
                  <a:lnTo>
                    <a:pt x="24" y="31"/>
                  </a:lnTo>
                  <a:lnTo>
                    <a:pt x="16" y="31"/>
                  </a:lnTo>
                  <a:lnTo>
                    <a:pt x="0" y="24"/>
                  </a:lnTo>
                  <a:lnTo>
                    <a:pt x="0" y="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807" name="Freeform 375"/>
            <p:cNvSpPr>
              <a:spLocks/>
            </p:cNvSpPr>
            <p:nvPr/>
          </p:nvSpPr>
          <p:spPr bwMode="auto">
            <a:xfrm>
              <a:off x="2171" y="3300"/>
              <a:ext cx="32" cy="31"/>
            </a:xfrm>
            <a:custGeom>
              <a:avLst/>
              <a:gdLst>
                <a:gd name="T0" fmla="*/ 0 w 32"/>
                <a:gd name="T1" fmla="*/ 15 h 31"/>
                <a:gd name="T2" fmla="*/ 0 w 32"/>
                <a:gd name="T3" fmla="*/ 8 h 31"/>
                <a:gd name="T4" fmla="*/ 16 w 32"/>
                <a:gd name="T5" fmla="*/ 0 h 31"/>
                <a:gd name="T6" fmla="*/ 32 w 32"/>
                <a:gd name="T7" fmla="*/ 0 h 31"/>
                <a:gd name="T8" fmla="*/ 32 w 32"/>
                <a:gd name="T9" fmla="*/ 15 h 31"/>
                <a:gd name="T10" fmla="*/ 24 w 32"/>
                <a:gd name="T11" fmla="*/ 31 h 31"/>
                <a:gd name="T12" fmla="*/ 16 w 32"/>
                <a:gd name="T13" fmla="*/ 31 h 31"/>
                <a:gd name="T14" fmla="*/ 0 w 32"/>
                <a:gd name="T15" fmla="*/ 24 h 31"/>
                <a:gd name="T16" fmla="*/ 0 w 32"/>
                <a:gd name="T17" fmla="*/ 15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2" h="31">
                  <a:moveTo>
                    <a:pt x="0" y="15"/>
                  </a:moveTo>
                  <a:lnTo>
                    <a:pt x="0" y="8"/>
                  </a:lnTo>
                  <a:lnTo>
                    <a:pt x="16" y="0"/>
                  </a:lnTo>
                  <a:lnTo>
                    <a:pt x="32" y="0"/>
                  </a:lnTo>
                  <a:lnTo>
                    <a:pt x="32" y="15"/>
                  </a:lnTo>
                  <a:lnTo>
                    <a:pt x="24" y="31"/>
                  </a:lnTo>
                  <a:lnTo>
                    <a:pt x="16" y="31"/>
                  </a:lnTo>
                  <a:lnTo>
                    <a:pt x="0" y="24"/>
                  </a:lnTo>
                  <a:lnTo>
                    <a:pt x="0" y="15"/>
                  </a:lnTo>
                  <a:close/>
                </a:path>
              </a:pathLst>
            </a:custGeom>
            <a:grpFill/>
            <a:ln w="9525" cap="rnd">
              <a:solidFill>
                <a:srgbClr val="000000"/>
              </a:solidFill>
              <a:prstDash val="solid"/>
              <a:round/>
              <a:headEnd/>
              <a:tailEnd/>
            </a:ln>
          </p:spPr>
          <p:txBody>
            <a:bodyPr/>
            <a:lstStyle/>
            <a:p>
              <a:pPr fontAlgn="base">
                <a:spcBef>
                  <a:spcPct val="0"/>
                </a:spcBef>
                <a:spcAft>
                  <a:spcPct val="0"/>
                </a:spcAft>
              </a:pPr>
              <a:endParaRPr lang="en-US" dirty="0">
                <a:solidFill>
                  <a:srgbClr val="000000"/>
                </a:solidFill>
              </a:endParaRPr>
            </a:p>
          </p:txBody>
        </p:sp>
      </p:grpSp>
      <p:grpSp>
        <p:nvGrpSpPr>
          <p:cNvPr id="402695" name="Group 379"/>
          <p:cNvGrpSpPr>
            <a:grpSpLocks/>
          </p:cNvGrpSpPr>
          <p:nvPr/>
        </p:nvGrpSpPr>
        <p:grpSpPr bwMode="auto">
          <a:xfrm>
            <a:off x="3624263" y="5197763"/>
            <a:ext cx="63500" cy="63500"/>
            <a:chOff x="2283" y="3339"/>
            <a:chExt cx="40" cy="40"/>
          </a:xfrm>
          <a:solidFill>
            <a:schemeClr val="bg1"/>
          </a:solidFill>
        </p:grpSpPr>
        <p:sp>
          <p:nvSpPr>
            <p:cNvPr id="402809" name="Freeform 377"/>
            <p:cNvSpPr>
              <a:spLocks/>
            </p:cNvSpPr>
            <p:nvPr/>
          </p:nvSpPr>
          <p:spPr bwMode="auto">
            <a:xfrm>
              <a:off x="2283" y="3339"/>
              <a:ext cx="40" cy="40"/>
            </a:xfrm>
            <a:custGeom>
              <a:avLst/>
              <a:gdLst>
                <a:gd name="T0" fmla="*/ 8 w 40"/>
                <a:gd name="T1" fmla="*/ 9 h 40"/>
                <a:gd name="T2" fmla="*/ 8 w 40"/>
                <a:gd name="T3" fmla="*/ 9 h 40"/>
                <a:gd name="T4" fmla="*/ 8 w 40"/>
                <a:gd name="T5" fmla="*/ 0 h 40"/>
                <a:gd name="T6" fmla="*/ 16 w 40"/>
                <a:gd name="T7" fmla="*/ 0 h 40"/>
                <a:gd name="T8" fmla="*/ 24 w 40"/>
                <a:gd name="T9" fmla="*/ 16 h 40"/>
                <a:gd name="T10" fmla="*/ 32 w 40"/>
                <a:gd name="T11" fmla="*/ 24 h 40"/>
                <a:gd name="T12" fmla="*/ 40 w 40"/>
                <a:gd name="T13" fmla="*/ 32 h 40"/>
                <a:gd name="T14" fmla="*/ 32 w 40"/>
                <a:gd name="T15" fmla="*/ 40 h 40"/>
                <a:gd name="T16" fmla="*/ 16 w 40"/>
                <a:gd name="T17" fmla="*/ 32 h 40"/>
                <a:gd name="T18" fmla="*/ 8 w 40"/>
                <a:gd name="T19" fmla="*/ 32 h 40"/>
                <a:gd name="T20" fmla="*/ 0 w 40"/>
                <a:gd name="T21" fmla="*/ 24 h 40"/>
                <a:gd name="T22" fmla="*/ 0 w 40"/>
                <a:gd name="T23" fmla="*/ 9 h 40"/>
                <a:gd name="T24" fmla="*/ 8 w 40"/>
                <a:gd name="T25" fmla="*/ 9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0" h="40">
                  <a:moveTo>
                    <a:pt x="8" y="9"/>
                  </a:moveTo>
                  <a:lnTo>
                    <a:pt x="8" y="9"/>
                  </a:lnTo>
                  <a:lnTo>
                    <a:pt x="8" y="0"/>
                  </a:lnTo>
                  <a:lnTo>
                    <a:pt x="16" y="0"/>
                  </a:lnTo>
                  <a:lnTo>
                    <a:pt x="24" y="16"/>
                  </a:lnTo>
                  <a:lnTo>
                    <a:pt x="32" y="24"/>
                  </a:lnTo>
                  <a:lnTo>
                    <a:pt x="40" y="32"/>
                  </a:lnTo>
                  <a:lnTo>
                    <a:pt x="32" y="40"/>
                  </a:lnTo>
                  <a:lnTo>
                    <a:pt x="16" y="32"/>
                  </a:lnTo>
                  <a:lnTo>
                    <a:pt x="8" y="32"/>
                  </a:lnTo>
                  <a:lnTo>
                    <a:pt x="0" y="24"/>
                  </a:lnTo>
                  <a:lnTo>
                    <a:pt x="0" y="9"/>
                  </a:lnTo>
                  <a:lnTo>
                    <a:pt x="8" y="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810" name="Freeform 378"/>
            <p:cNvSpPr>
              <a:spLocks/>
            </p:cNvSpPr>
            <p:nvPr/>
          </p:nvSpPr>
          <p:spPr bwMode="auto">
            <a:xfrm>
              <a:off x="2283" y="3339"/>
              <a:ext cx="40" cy="40"/>
            </a:xfrm>
            <a:custGeom>
              <a:avLst/>
              <a:gdLst>
                <a:gd name="T0" fmla="*/ 8 w 40"/>
                <a:gd name="T1" fmla="*/ 9 h 40"/>
                <a:gd name="T2" fmla="*/ 8 w 40"/>
                <a:gd name="T3" fmla="*/ 9 h 40"/>
                <a:gd name="T4" fmla="*/ 8 w 40"/>
                <a:gd name="T5" fmla="*/ 0 h 40"/>
                <a:gd name="T6" fmla="*/ 16 w 40"/>
                <a:gd name="T7" fmla="*/ 0 h 40"/>
                <a:gd name="T8" fmla="*/ 24 w 40"/>
                <a:gd name="T9" fmla="*/ 16 h 40"/>
                <a:gd name="T10" fmla="*/ 32 w 40"/>
                <a:gd name="T11" fmla="*/ 24 h 40"/>
                <a:gd name="T12" fmla="*/ 40 w 40"/>
                <a:gd name="T13" fmla="*/ 32 h 40"/>
                <a:gd name="T14" fmla="*/ 32 w 40"/>
                <a:gd name="T15" fmla="*/ 40 h 40"/>
                <a:gd name="T16" fmla="*/ 16 w 40"/>
                <a:gd name="T17" fmla="*/ 32 h 40"/>
                <a:gd name="T18" fmla="*/ 8 w 40"/>
                <a:gd name="T19" fmla="*/ 32 h 40"/>
                <a:gd name="T20" fmla="*/ 0 w 40"/>
                <a:gd name="T21" fmla="*/ 24 h 40"/>
                <a:gd name="T22" fmla="*/ 0 w 40"/>
                <a:gd name="T23" fmla="*/ 9 h 40"/>
                <a:gd name="T24" fmla="*/ 8 w 40"/>
                <a:gd name="T25" fmla="*/ 9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0" h="40">
                  <a:moveTo>
                    <a:pt x="8" y="9"/>
                  </a:moveTo>
                  <a:lnTo>
                    <a:pt x="8" y="9"/>
                  </a:lnTo>
                  <a:lnTo>
                    <a:pt x="8" y="0"/>
                  </a:lnTo>
                  <a:lnTo>
                    <a:pt x="16" y="0"/>
                  </a:lnTo>
                  <a:lnTo>
                    <a:pt x="24" y="16"/>
                  </a:lnTo>
                  <a:lnTo>
                    <a:pt x="32" y="24"/>
                  </a:lnTo>
                  <a:lnTo>
                    <a:pt x="40" y="32"/>
                  </a:lnTo>
                  <a:lnTo>
                    <a:pt x="32" y="40"/>
                  </a:lnTo>
                  <a:lnTo>
                    <a:pt x="16" y="32"/>
                  </a:lnTo>
                  <a:lnTo>
                    <a:pt x="8" y="32"/>
                  </a:lnTo>
                  <a:lnTo>
                    <a:pt x="0" y="24"/>
                  </a:lnTo>
                  <a:lnTo>
                    <a:pt x="0" y="9"/>
                  </a:lnTo>
                  <a:lnTo>
                    <a:pt x="8" y="9"/>
                  </a:lnTo>
                  <a:close/>
                </a:path>
              </a:pathLst>
            </a:custGeom>
            <a:grpFill/>
            <a:ln w="9525" cap="rnd">
              <a:solidFill>
                <a:srgbClr val="000000"/>
              </a:solidFill>
              <a:prstDash val="solid"/>
              <a:round/>
              <a:headEnd/>
              <a:tailEnd/>
            </a:ln>
          </p:spPr>
          <p:txBody>
            <a:bodyPr/>
            <a:lstStyle/>
            <a:p>
              <a:pPr fontAlgn="base">
                <a:spcBef>
                  <a:spcPct val="0"/>
                </a:spcBef>
                <a:spcAft>
                  <a:spcPct val="0"/>
                </a:spcAft>
              </a:pPr>
              <a:endParaRPr lang="en-US" dirty="0">
                <a:solidFill>
                  <a:srgbClr val="000000"/>
                </a:solidFill>
              </a:endParaRPr>
            </a:p>
          </p:txBody>
        </p:sp>
      </p:grpSp>
      <p:grpSp>
        <p:nvGrpSpPr>
          <p:cNvPr id="402706" name="Group 382"/>
          <p:cNvGrpSpPr>
            <a:grpSpLocks/>
          </p:cNvGrpSpPr>
          <p:nvPr/>
        </p:nvGrpSpPr>
        <p:grpSpPr bwMode="auto">
          <a:xfrm>
            <a:off x="3572730" y="5177901"/>
            <a:ext cx="63500" cy="25400"/>
            <a:chOff x="2347" y="3371"/>
            <a:chExt cx="40" cy="16"/>
          </a:xfrm>
          <a:solidFill>
            <a:schemeClr val="bg1"/>
          </a:solidFill>
        </p:grpSpPr>
        <p:sp>
          <p:nvSpPr>
            <p:cNvPr id="402812" name="Freeform 380"/>
            <p:cNvSpPr>
              <a:spLocks/>
            </p:cNvSpPr>
            <p:nvPr/>
          </p:nvSpPr>
          <p:spPr bwMode="auto">
            <a:xfrm>
              <a:off x="2347" y="3371"/>
              <a:ext cx="40" cy="16"/>
            </a:xfrm>
            <a:custGeom>
              <a:avLst/>
              <a:gdLst>
                <a:gd name="T0" fmla="*/ 8 w 40"/>
                <a:gd name="T1" fmla="*/ 0 h 16"/>
                <a:gd name="T2" fmla="*/ 0 w 40"/>
                <a:gd name="T3" fmla="*/ 16 h 16"/>
                <a:gd name="T4" fmla="*/ 24 w 40"/>
                <a:gd name="T5" fmla="*/ 16 h 16"/>
                <a:gd name="T6" fmla="*/ 32 w 40"/>
                <a:gd name="T7" fmla="*/ 16 h 16"/>
                <a:gd name="T8" fmla="*/ 40 w 40"/>
                <a:gd name="T9" fmla="*/ 16 h 16"/>
                <a:gd name="T10" fmla="*/ 40 w 40"/>
                <a:gd name="T11" fmla="*/ 8 h 16"/>
                <a:gd name="T12" fmla="*/ 24 w 40"/>
                <a:gd name="T13" fmla="*/ 8 h 16"/>
                <a:gd name="T14" fmla="*/ 8 w 40"/>
                <a:gd name="T15" fmla="*/ 8 h 16"/>
                <a:gd name="T16" fmla="*/ 8 w 40"/>
                <a:gd name="T17"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16">
                  <a:moveTo>
                    <a:pt x="8" y="0"/>
                  </a:moveTo>
                  <a:lnTo>
                    <a:pt x="0" y="16"/>
                  </a:lnTo>
                  <a:lnTo>
                    <a:pt x="24" y="16"/>
                  </a:lnTo>
                  <a:lnTo>
                    <a:pt x="32" y="16"/>
                  </a:lnTo>
                  <a:lnTo>
                    <a:pt x="40" y="16"/>
                  </a:lnTo>
                  <a:lnTo>
                    <a:pt x="40" y="8"/>
                  </a:lnTo>
                  <a:lnTo>
                    <a:pt x="24" y="8"/>
                  </a:lnTo>
                  <a:lnTo>
                    <a:pt x="8" y="8"/>
                  </a:lnTo>
                  <a:lnTo>
                    <a:pt x="8"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813" name="Freeform 381"/>
            <p:cNvSpPr>
              <a:spLocks/>
            </p:cNvSpPr>
            <p:nvPr/>
          </p:nvSpPr>
          <p:spPr bwMode="auto">
            <a:xfrm>
              <a:off x="2347" y="3371"/>
              <a:ext cx="40" cy="16"/>
            </a:xfrm>
            <a:custGeom>
              <a:avLst/>
              <a:gdLst>
                <a:gd name="T0" fmla="*/ 8 w 40"/>
                <a:gd name="T1" fmla="*/ 0 h 16"/>
                <a:gd name="T2" fmla="*/ 0 w 40"/>
                <a:gd name="T3" fmla="*/ 16 h 16"/>
                <a:gd name="T4" fmla="*/ 24 w 40"/>
                <a:gd name="T5" fmla="*/ 16 h 16"/>
                <a:gd name="T6" fmla="*/ 32 w 40"/>
                <a:gd name="T7" fmla="*/ 16 h 16"/>
                <a:gd name="T8" fmla="*/ 40 w 40"/>
                <a:gd name="T9" fmla="*/ 16 h 16"/>
                <a:gd name="T10" fmla="*/ 40 w 40"/>
                <a:gd name="T11" fmla="*/ 8 h 16"/>
                <a:gd name="T12" fmla="*/ 24 w 40"/>
                <a:gd name="T13" fmla="*/ 8 h 16"/>
                <a:gd name="T14" fmla="*/ 8 w 40"/>
                <a:gd name="T15" fmla="*/ 8 h 16"/>
                <a:gd name="T16" fmla="*/ 8 w 40"/>
                <a:gd name="T17"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16">
                  <a:moveTo>
                    <a:pt x="8" y="0"/>
                  </a:moveTo>
                  <a:lnTo>
                    <a:pt x="0" y="16"/>
                  </a:lnTo>
                  <a:lnTo>
                    <a:pt x="24" y="16"/>
                  </a:lnTo>
                  <a:lnTo>
                    <a:pt x="32" y="16"/>
                  </a:lnTo>
                  <a:lnTo>
                    <a:pt x="40" y="16"/>
                  </a:lnTo>
                  <a:lnTo>
                    <a:pt x="40" y="8"/>
                  </a:lnTo>
                  <a:lnTo>
                    <a:pt x="24" y="8"/>
                  </a:lnTo>
                  <a:lnTo>
                    <a:pt x="8" y="8"/>
                  </a:lnTo>
                  <a:lnTo>
                    <a:pt x="8" y="0"/>
                  </a:lnTo>
                  <a:close/>
                </a:path>
              </a:pathLst>
            </a:custGeom>
            <a:grpFill/>
            <a:ln w="9525" cap="rnd">
              <a:solidFill>
                <a:srgbClr val="000000"/>
              </a:solidFill>
              <a:prstDash val="solid"/>
              <a:round/>
              <a:headEnd/>
              <a:tailEnd/>
            </a:ln>
            <a:extLst/>
          </p:spPr>
          <p:txBody>
            <a:bodyPr/>
            <a:lstStyle/>
            <a:p>
              <a:pPr fontAlgn="base">
                <a:spcBef>
                  <a:spcPct val="0"/>
                </a:spcBef>
                <a:spcAft>
                  <a:spcPct val="0"/>
                </a:spcAft>
              </a:pPr>
              <a:endParaRPr lang="en-US" dirty="0">
                <a:solidFill>
                  <a:srgbClr val="000000"/>
                </a:solidFill>
              </a:endParaRPr>
            </a:p>
          </p:txBody>
        </p:sp>
      </p:grpSp>
      <p:grpSp>
        <p:nvGrpSpPr>
          <p:cNvPr id="402707" name="Group 385"/>
          <p:cNvGrpSpPr>
            <a:grpSpLocks/>
          </p:cNvGrpSpPr>
          <p:nvPr/>
        </p:nvGrpSpPr>
        <p:grpSpPr bwMode="auto">
          <a:xfrm>
            <a:off x="3802063" y="5286663"/>
            <a:ext cx="76200" cy="50800"/>
            <a:chOff x="2395" y="3395"/>
            <a:chExt cx="48" cy="32"/>
          </a:xfrm>
          <a:solidFill>
            <a:schemeClr val="bg1"/>
          </a:solidFill>
        </p:grpSpPr>
        <p:sp>
          <p:nvSpPr>
            <p:cNvPr id="402815" name="Freeform 383"/>
            <p:cNvSpPr>
              <a:spLocks/>
            </p:cNvSpPr>
            <p:nvPr/>
          </p:nvSpPr>
          <p:spPr bwMode="auto">
            <a:xfrm>
              <a:off x="2395" y="3395"/>
              <a:ext cx="48" cy="32"/>
            </a:xfrm>
            <a:custGeom>
              <a:avLst/>
              <a:gdLst>
                <a:gd name="T0" fmla="*/ 0 w 48"/>
                <a:gd name="T1" fmla="*/ 0 h 32"/>
                <a:gd name="T2" fmla="*/ 0 w 48"/>
                <a:gd name="T3" fmla="*/ 0 h 32"/>
                <a:gd name="T4" fmla="*/ 8 w 48"/>
                <a:gd name="T5" fmla="*/ 0 h 32"/>
                <a:gd name="T6" fmla="*/ 16 w 48"/>
                <a:gd name="T7" fmla="*/ 8 h 32"/>
                <a:gd name="T8" fmla="*/ 32 w 48"/>
                <a:gd name="T9" fmla="*/ 8 h 32"/>
                <a:gd name="T10" fmla="*/ 40 w 48"/>
                <a:gd name="T11" fmla="*/ 8 h 32"/>
                <a:gd name="T12" fmla="*/ 40 w 48"/>
                <a:gd name="T13" fmla="*/ 16 h 32"/>
                <a:gd name="T14" fmla="*/ 48 w 48"/>
                <a:gd name="T15" fmla="*/ 16 h 32"/>
                <a:gd name="T16" fmla="*/ 48 w 48"/>
                <a:gd name="T17" fmla="*/ 24 h 32"/>
                <a:gd name="T18" fmla="*/ 32 w 48"/>
                <a:gd name="T19" fmla="*/ 24 h 32"/>
                <a:gd name="T20" fmla="*/ 24 w 48"/>
                <a:gd name="T21" fmla="*/ 32 h 32"/>
                <a:gd name="T22" fmla="*/ 16 w 48"/>
                <a:gd name="T23" fmla="*/ 32 h 32"/>
                <a:gd name="T24" fmla="*/ 16 w 48"/>
                <a:gd name="T25" fmla="*/ 24 h 32"/>
                <a:gd name="T26" fmla="*/ 8 w 48"/>
                <a:gd name="T27" fmla="*/ 16 h 32"/>
                <a:gd name="T28" fmla="*/ 0 w 48"/>
                <a:gd name="T29"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8" h="32">
                  <a:moveTo>
                    <a:pt x="0" y="0"/>
                  </a:moveTo>
                  <a:lnTo>
                    <a:pt x="0" y="0"/>
                  </a:lnTo>
                  <a:lnTo>
                    <a:pt x="8" y="0"/>
                  </a:lnTo>
                  <a:lnTo>
                    <a:pt x="16" y="8"/>
                  </a:lnTo>
                  <a:lnTo>
                    <a:pt x="32" y="8"/>
                  </a:lnTo>
                  <a:lnTo>
                    <a:pt x="40" y="8"/>
                  </a:lnTo>
                  <a:lnTo>
                    <a:pt x="40" y="16"/>
                  </a:lnTo>
                  <a:lnTo>
                    <a:pt x="48" y="16"/>
                  </a:lnTo>
                  <a:lnTo>
                    <a:pt x="48" y="24"/>
                  </a:lnTo>
                  <a:lnTo>
                    <a:pt x="32" y="24"/>
                  </a:lnTo>
                  <a:lnTo>
                    <a:pt x="24" y="32"/>
                  </a:lnTo>
                  <a:lnTo>
                    <a:pt x="16" y="32"/>
                  </a:lnTo>
                  <a:lnTo>
                    <a:pt x="16" y="24"/>
                  </a:lnTo>
                  <a:lnTo>
                    <a:pt x="8" y="16"/>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816" name="Freeform 384"/>
            <p:cNvSpPr>
              <a:spLocks/>
            </p:cNvSpPr>
            <p:nvPr/>
          </p:nvSpPr>
          <p:spPr bwMode="auto">
            <a:xfrm>
              <a:off x="2395" y="3395"/>
              <a:ext cx="48" cy="32"/>
            </a:xfrm>
            <a:custGeom>
              <a:avLst/>
              <a:gdLst>
                <a:gd name="T0" fmla="*/ 0 w 48"/>
                <a:gd name="T1" fmla="*/ 0 h 32"/>
                <a:gd name="T2" fmla="*/ 0 w 48"/>
                <a:gd name="T3" fmla="*/ 0 h 32"/>
                <a:gd name="T4" fmla="*/ 8 w 48"/>
                <a:gd name="T5" fmla="*/ 0 h 32"/>
                <a:gd name="T6" fmla="*/ 16 w 48"/>
                <a:gd name="T7" fmla="*/ 8 h 32"/>
                <a:gd name="T8" fmla="*/ 32 w 48"/>
                <a:gd name="T9" fmla="*/ 8 h 32"/>
                <a:gd name="T10" fmla="*/ 40 w 48"/>
                <a:gd name="T11" fmla="*/ 8 h 32"/>
                <a:gd name="T12" fmla="*/ 40 w 48"/>
                <a:gd name="T13" fmla="*/ 16 h 32"/>
                <a:gd name="T14" fmla="*/ 48 w 48"/>
                <a:gd name="T15" fmla="*/ 16 h 32"/>
                <a:gd name="T16" fmla="*/ 48 w 48"/>
                <a:gd name="T17" fmla="*/ 24 h 32"/>
                <a:gd name="T18" fmla="*/ 32 w 48"/>
                <a:gd name="T19" fmla="*/ 24 h 32"/>
                <a:gd name="T20" fmla="*/ 24 w 48"/>
                <a:gd name="T21" fmla="*/ 32 h 32"/>
                <a:gd name="T22" fmla="*/ 16 w 48"/>
                <a:gd name="T23" fmla="*/ 32 h 32"/>
                <a:gd name="T24" fmla="*/ 16 w 48"/>
                <a:gd name="T25" fmla="*/ 24 h 32"/>
                <a:gd name="T26" fmla="*/ 8 w 48"/>
                <a:gd name="T27" fmla="*/ 16 h 32"/>
                <a:gd name="T28" fmla="*/ 0 w 48"/>
                <a:gd name="T29"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8" h="32">
                  <a:moveTo>
                    <a:pt x="0" y="0"/>
                  </a:moveTo>
                  <a:lnTo>
                    <a:pt x="0" y="0"/>
                  </a:lnTo>
                  <a:lnTo>
                    <a:pt x="8" y="0"/>
                  </a:lnTo>
                  <a:lnTo>
                    <a:pt x="16" y="8"/>
                  </a:lnTo>
                  <a:lnTo>
                    <a:pt x="32" y="8"/>
                  </a:lnTo>
                  <a:lnTo>
                    <a:pt x="40" y="8"/>
                  </a:lnTo>
                  <a:lnTo>
                    <a:pt x="40" y="16"/>
                  </a:lnTo>
                  <a:lnTo>
                    <a:pt x="48" y="16"/>
                  </a:lnTo>
                  <a:lnTo>
                    <a:pt x="48" y="24"/>
                  </a:lnTo>
                  <a:lnTo>
                    <a:pt x="32" y="24"/>
                  </a:lnTo>
                  <a:lnTo>
                    <a:pt x="24" y="32"/>
                  </a:lnTo>
                  <a:lnTo>
                    <a:pt x="16" y="32"/>
                  </a:lnTo>
                  <a:lnTo>
                    <a:pt x="16" y="24"/>
                  </a:lnTo>
                  <a:lnTo>
                    <a:pt x="8" y="16"/>
                  </a:lnTo>
                  <a:lnTo>
                    <a:pt x="0" y="0"/>
                  </a:lnTo>
                  <a:close/>
                </a:path>
              </a:pathLst>
            </a:custGeom>
            <a:grpFill/>
            <a:ln w="9525" cap="rnd">
              <a:solidFill>
                <a:srgbClr val="000000"/>
              </a:solidFill>
              <a:prstDash val="solid"/>
              <a:round/>
              <a:headEnd/>
              <a:tailEnd/>
            </a:ln>
            <a:extLst/>
          </p:spPr>
          <p:txBody>
            <a:bodyPr/>
            <a:lstStyle/>
            <a:p>
              <a:pPr fontAlgn="base">
                <a:spcBef>
                  <a:spcPct val="0"/>
                </a:spcBef>
                <a:spcAft>
                  <a:spcPct val="0"/>
                </a:spcAft>
              </a:pPr>
              <a:endParaRPr lang="en-US" dirty="0">
                <a:solidFill>
                  <a:srgbClr val="000000"/>
                </a:solidFill>
              </a:endParaRPr>
            </a:p>
          </p:txBody>
        </p:sp>
      </p:grpSp>
      <p:grpSp>
        <p:nvGrpSpPr>
          <p:cNvPr id="402710" name="Group 388"/>
          <p:cNvGrpSpPr>
            <a:grpSpLocks/>
          </p:cNvGrpSpPr>
          <p:nvPr/>
        </p:nvGrpSpPr>
        <p:grpSpPr bwMode="auto">
          <a:xfrm>
            <a:off x="3827463" y="5234275"/>
            <a:ext cx="139700" cy="165100"/>
            <a:chOff x="2435" y="3443"/>
            <a:chExt cx="88" cy="104"/>
          </a:xfrm>
          <a:solidFill>
            <a:schemeClr val="bg1"/>
          </a:solidFill>
        </p:grpSpPr>
        <p:sp>
          <p:nvSpPr>
            <p:cNvPr id="402818" name="Freeform 386"/>
            <p:cNvSpPr>
              <a:spLocks/>
            </p:cNvSpPr>
            <p:nvPr/>
          </p:nvSpPr>
          <p:spPr bwMode="auto">
            <a:xfrm>
              <a:off x="2435" y="3443"/>
              <a:ext cx="88" cy="104"/>
            </a:xfrm>
            <a:custGeom>
              <a:avLst/>
              <a:gdLst>
                <a:gd name="T0" fmla="*/ 16 w 88"/>
                <a:gd name="T1" fmla="*/ 8 h 104"/>
                <a:gd name="T2" fmla="*/ 16 w 88"/>
                <a:gd name="T3" fmla="*/ 0 h 104"/>
                <a:gd name="T4" fmla="*/ 32 w 88"/>
                <a:gd name="T5" fmla="*/ 16 h 104"/>
                <a:gd name="T6" fmla="*/ 64 w 88"/>
                <a:gd name="T7" fmla="*/ 32 h 104"/>
                <a:gd name="T8" fmla="*/ 72 w 88"/>
                <a:gd name="T9" fmla="*/ 32 h 104"/>
                <a:gd name="T10" fmla="*/ 72 w 88"/>
                <a:gd name="T11" fmla="*/ 40 h 104"/>
                <a:gd name="T12" fmla="*/ 80 w 88"/>
                <a:gd name="T13" fmla="*/ 56 h 104"/>
                <a:gd name="T14" fmla="*/ 88 w 88"/>
                <a:gd name="T15" fmla="*/ 56 h 104"/>
                <a:gd name="T16" fmla="*/ 88 w 88"/>
                <a:gd name="T17" fmla="*/ 72 h 104"/>
                <a:gd name="T18" fmla="*/ 72 w 88"/>
                <a:gd name="T19" fmla="*/ 80 h 104"/>
                <a:gd name="T20" fmla="*/ 40 w 88"/>
                <a:gd name="T21" fmla="*/ 88 h 104"/>
                <a:gd name="T22" fmla="*/ 32 w 88"/>
                <a:gd name="T23" fmla="*/ 104 h 104"/>
                <a:gd name="T24" fmla="*/ 24 w 88"/>
                <a:gd name="T25" fmla="*/ 104 h 104"/>
                <a:gd name="T26" fmla="*/ 8 w 88"/>
                <a:gd name="T27" fmla="*/ 96 h 104"/>
                <a:gd name="T28" fmla="*/ 16 w 88"/>
                <a:gd name="T29" fmla="*/ 72 h 104"/>
                <a:gd name="T30" fmla="*/ 16 w 88"/>
                <a:gd name="T31" fmla="*/ 64 h 104"/>
                <a:gd name="T32" fmla="*/ 0 w 88"/>
                <a:gd name="T33" fmla="*/ 48 h 104"/>
                <a:gd name="T34" fmla="*/ 0 w 88"/>
                <a:gd name="T35" fmla="*/ 40 h 104"/>
                <a:gd name="T36" fmla="*/ 8 w 88"/>
                <a:gd name="T37" fmla="*/ 40 h 104"/>
                <a:gd name="T38" fmla="*/ 16 w 88"/>
                <a:gd name="T39" fmla="*/ 40 h 104"/>
                <a:gd name="T40" fmla="*/ 16 w 88"/>
                <a:gd name="T41" fmla="*/ 16 h 104"/>
                <a:gd name="T42" fmla="*/ 16 w 88"/>
                <a:gd name="T43" fmla="*/ 8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8" h="104">
                  <a:moveTo>
                    <a:pt x="16" y="8"/>
                  </a:moveTo>
                  <a:lnTo>
                    <a:pt x="16" y="0"/>
                  </a:lnTo>
                  <a:lnTo>
                    <a:pt x="32" y="16"/>
                  </a:lnTo>
                  <a:lnTo>
                    <a:pt x="64" y="32"/>
                  </a:lnTo>
                  <a:lnTo>
                    <a:pt x="72" y="32"/>
                  </a:lnTo>
                  <a:lnTo>
                    <a:pt x="72" y="40"/>
                  </a:lnTo>
                  <a:lnTo>
                    <a:pt x="80" y="56"/>
                  </a:lnTo>
                  <a:lnTo>
                    <a:pt x="88" y="56"/>
                  </a:lnTo>
                  <a:lnTo>
                    <a:pt x="88" y="72"/>
                  </a:lnTo>
                  <a:lnTo>
                    <a:pt x="72" y="80"/>
                  </a:lnTo>
                  <a:lnTo>
                    <a:pt x="40" y="88"/>
                  </a:lnTo>
                  <a:lnTo>
                    <a:pt x="32" y="104"/>
                  </a:lnTo>
                  <a:lnTo>
                    <a:pt x="24" y="104"/>
                  </a:lnTo>
                  <a:lnTo>
                    <a:pt x="8" y="96"/>
                  </a:lnTo>
                  <a:lnTo>
                    <a:pt x="16" y="72"/>
                  </a:lnTo>
                  <a:lnTo>
                    <a:pt x="16" y="64"/>
                  </a:lnTo>
                  <a:lnTo>
                    <a:pt x="0" y="48"/>
                  </a:lnTo>
                  <a:lnTo>
                    <a:pt x="0" y="40"/>
                  </a:lnTo>
                  <a:lnTo>
                    <a:pt x="8" y="40"/>
                  </a:lnTo>
                  <a:lnTo>
                    <a:pt x="16" y="40"/>
                  </a:lnTo>
                  <a:lnTo>
                    <a:pt x="16" y="16"/>
                  </a:lnTo>
                  <a:lnTo>
                    <a:pt x="16" y="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819" name="Freeform 387"/>
            <p:cNvSpPr>
              <a:spLocks/>
            </p:cNvSpPr>
            <p:nvPr/>
          </p:nvSpPr>
          <p:spPr bwMode="auto">
            <a:xfrm>
              <a:off x="2435" y="3443"/>
              <a:ext cx="88" cy="104"/>
            </a:xfrm>
            <a:custGeom>
              <a:avLst/>
              <a:gdLst>
                <a:gd name="T0" fmla="*/ 16 w 88"/>
                <a:gd name="T1" fmla="*/ 8 h 104"/>
                <a:gd name="T2" fmla="*/ 16 w 88"/>
                <a:gd name="T3" fmla="*/ 0 h 104"/>
                <a:gd name="T4" fmla="*/ 32 w 88"/>
                <a:gd name="T5" fmla="*/ 16 h 104"/>
                <a:gd name="T6" fmla="*/ 64 w 88"/>
                <a:gd name="T7" fmla="*/ 32 h 104"/>
                <a:gd name="T8" fmla="*/ 72 w 88"/>
                <a:gd name="T9" fmla="*/ 32 h 104"/>
                <a:gd name="T10" fmla="*/ 72 w 88"/>
                <a:gd name="T11" fmla="*/ 40 h 104"/>
                <a:gd name="T12" fmla="*/ 80 w 88"/>
                <a:gd name="T13" fmla="*/ 56 h 104"/>
                <a:gd name="T14" fmla="*/ 88 w 88"/>
                <a:gd name="T15" fmla="*/ 56 h 104"/>
                <a:gd name="T16" fmla="*/ 88 w 88"/>
                <a:gd name="T17" fmla="*/ 72 h 104"/>
                <a:gd name="T18" fmla="*/ 72 w 88"/>
                <a:gd name="T19" fmla="*/ 80 h 104"/>
                <a:gd name="T20" fmla="*/ 40 w 88"/>
                <a:gd name="T21" fmla="*/ 88 h 104"/>
                <a:gd name="T22" fmla="*/ 32 w 88"/>
                <a:gd name="T23" fmla="*/ 104 h 104"/>
                <a:gd name="T24" fmla="*/ 24 w 88"/>
                <a:gd name="T25" fmla="*/ 104 h 104"/>
                <a:gd name="T26" fmla="*/ 8 w 88"/>
                <a:gd name="T27" fmla="*/ 96 h 104"/>
                <a:gd name="T28" fmla="*/ 16 w 88"/>
                <a:gd name="T29" fmla="*/ 72 h 104"/>
                <a:gd name="T30" fmla="*/ 16 w 88"/>
                <a:gd name="T31" fmla="*/ 64 h 104"/>
                <a:gd name="T32" fmla="*/ 0 w 88"/>
                <a:gd name="T33" fmla="*/ 48 h 104"/>
                <a:gd name="T34" fmla="*/ 0 w 88"/>
                <a:gd name="T35" fmla="*/ 40 h 104"/>
                <a:gd name="T36" fmla="*/ 8 w 88"/>
                <a:gd name="T37" fmla="*/ 40 h 104"/>
                <a:gd name="T38" fmla="*/ 16 w 88"/>
                <a:gd name="T39" fmla="*/ 40 h 104"/>
                <a:gd name="T40" fmla="*/ 16 w 88"/>
                <a:gd name="T41" fmla="*/ 16 h 104"/>
                <a:gd name="T42" fmla="*/ 16 w 88"/>
                <a:gd name="T43" fmla="*/ 8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8" h="104">
                  <a:moveTo>
                    <a:pt x="16" y="8"/>
                  </a:moveTo>
                  <a:lnTo>
                    <a:pt x="16" y="0"/>
                  </a:lnTo>
                  <a:lnTo>
                    <a:pt x="32" y="16"/>
                  </a:lnTo>
                  <a:lnTo>
                    <a:pt x="64" y="32"/>
                  </a:lnTo>
                  <a:lnTo>
                    <a:pt x="72" y="32"/>
                  </a:lnTo>
                  <a:lnTo>
                    <a:pt x="72" y="40"/>
                  </a:lnTo>
                  <a:lnTo>
                    <a:pt x="80" y="56"/>
                  </a:lnTo>
                  <a:lnTo>
                    <a:pt x="88" y="56"/>
                  </a:lnTo>
                  <a:lnTo>
                    <a:pt x="88" y="72"/>
                  </a:lnTo>
                  <a:lnTo>
                    <a:pt x="72" y="80"/>
                  </a:lnTo>
                  <a:lnTo>
                    <a:pt x="40" y="88"/>
                  </a:lnTo>
                  <a:lnTo>
                    <a:pt x="32" y="104"/>
                  </a:lnTo>
                  <a:lnTo>
                    <a:pt x="24" y="104"/>
                  </a:lnTo>
                  <a:lnTo>
                    <a:pt x="8" y="96"/>
                  </a:lnTo>
                  <a:lnTo>
                    <a:pt x="16" y="72"/>
                  </a:lnTo>
                  <a:lnTo>
                    <a:pt x="16" y="64"/>
                  </a:lnTo>
                  <a:lnTo>
                    <a:pt x="0" y="48"/>
                  </a:lnTo>
                  <a:lnTo>
                    <a:pt x="0" y="40"/>
                  </a:lnTo>
                  <a:lnTo>
                    <a:pt x="8" y="40"/>
                  </a:lnTo>
                  <a:lnTo>
                    <a:pt x="16" y="40"/>
                  </a:lnTo>
                  <a:lnTo>
                    <a:pt x="16" y="16"/>
                  </a:lnTo>
                  <a:lnTo>
                    <a:pt x="16" y="8"/>
                  </a:lnTo>
                  <a:close/>
                </a:path>
              </a:pathLst>
            </a:custGeom>
            <a:grpFill/>
            <a:ln w="9525" cap="rnd">
              <a:solidFill>
                <a:srgbClr val="000000"/>
              </a:solidFill>
              <a:prstDash val="solid"/>
              <a:round/>
              <a:headEnd/>
              <a:tailEnd/>
            </a:ln>
          </p:spPr>
          <p:txBody>
            <a:bodyPr/>
            <a:lstStyle/>
            <a:p>
              <a:pPr fontAlgn="base">
                <a:spcBef>
                  <a:spcPct val="0"/>
                </a:spcBef>
                <a:spcAft>
                  <a:spcPct val="0"/>
                </a:spcAft>
              </a:pPr>
              <a:endParaRPr lang="en-US" dirty="0">
                <a:solidFill>
                  <a:srgbClr val="000000"/>
                </a:solidFill>
              </a:endParaRPr>
            </a:p>
          </p:txBody>
        </p:sp>
      </p:grpSp>
      <p:grpSp>
        <p:nvGrpSpPr>
          <p:cNvPr id="402711" name="Group 391"/>
          <p:cNvGrpSpPr>
            <a:grpSpLocks/>
          </p:cNvGrpSpPr>
          <p:nvPr/>
        </p:nvGrpSpPr>
        <p:grpSpPr bwMode="auto">
          <a:xfrm>
            <a:off x="3763963" y="5299363"/>
            <a:ext cx="12700" cy="12700"/>
            <a:chOff x="2371" y="3403"/>
            <a:chExt cx="8" cy="8"/>
          </a:xfrm>
          <a:solidFill>
            <a:schemeClr val="bg1"/>
          </a:solidFill>
        </p:grpSpPr>
        <p:sp>
          <p:nvSpPr>
            <p:cNvPr id="402821" name="Freeform 389"/>
            <p:cNvSpPr>
              <a:spLocks/>
            </p:cNvSpPr>
            <p:nvPr/>
          </p:nvSpPr>
          <p:spPr bwMode="auto">
            <a:xfrm>
              <a:off x="2371" y="3403"/>
              <a:ext cx="8" cy="8"/>
            </a:xfrm>
            <a:custGeom>
              <a:avLst/>
              <a:gdLst>
                <a:gd name="T0" fmla="*/ 8 w 8"/>
                <a:gd name="T1" fmla="*/ 0 h 8"/>
                <a:gd name="T2" fmla="*/ 8 w 8"/>
                <a:gd name="T3" fmla="*/ 0 h 8"/>
                <a:gd name="T4" fmla="*/ 8 w 8"/>
                <a:gd name="T5" fmla="*/ 8 h 8"/>
                <a:gd name="T6" fmla="*/ 0 w 8"/>
                <a:gd name="T7" fmla="*/ 8 h 8"/>
                <a:gd name="T8" fmla="*/ 0 w 8"/>
                <a:gd name="T9" fmla="*/ 0 h 8"/>
                <a:gd name="T10" fmla="*/ 8 w 8"/>
                <a:gd name="T11" fmla="*/ 0 h 8"/>
                <a:gd name="T12" fmla="*/ 8 w 8"/>
                <a:gd name="T13" fmla="*/ 8 h 8"/>
                <a:gd name="T14" fmla="*/ 0 w 8"/>
                <a:gd name="T15" fmla="*/ 8 h 8"/>
                <a:gd name="T16" fmla="*/ 0 w 8"/>
                <a:gd name="T17" fmla="*/ 0 h 8"/>
                <a:gd name="T18" fmla="*/ 8 w 8"/>
                <a:gd name="T19"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8">
                  <a:moveTo>
                    <a:pt x="8" y="0"/>
                  </a:moveTo>
                  <a:lnTo>
                    <a:pt x="8" y="0"/>
                  </a:lnTo>
                  <a:lnTo>
                    <a:pt x="8" y="8"/>
                  </a:lnTo>
                  <a:lnTo>
                    <a:pt x="0" y="8"/>
                  </a:lnTo>
                  <a:lnTo>
                    <a:pt x="0" y="0"/>
                  </a:lnTo>
                  <a:lnTo>
                    <a:pt x="8" y="0"/>
                  </a:lnTo>
                  <a:lnTo>
                    <a:pt x="8" y="8"/>
                  </a:lnTo>
                  <a:lnTo>
                    <a:pt x="0" y="8"/>
                  </a:lnTo>
                  <a:lnTo>
                    <a:pt x="0" y="0"/>
                  </a:lnTo>
                  <a:lnTo>
                    <a:pt x="8"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fontAlgn="base">
                <a:spcBef>
                  <a:spcPct val="0"/>
                </a:spcBef>
                <a:spcAft>
                  <a:spcPct val="0"/>
                </a:spcAft>
              </a:pPr>
              <a:endParaRPr lang="en-US" dirty="0">
                <a:solidFill>
                  <a:srgbClr val="000000"/>
                </a:solidFill>
              </a:endParaRPr>
            </a:p>
          </p:txBody>
        </p:sp>
        <p:sp>
          <p:nvSpPr>
            <p:cNvPr id="402822" name="Freeform 390"/>
            <p:cNvSpPr>
              <a:spLocks/>
            </p:cNvSpPr>
            <p:nvPr/>
          </p:nvSpPr>
          <p:spPr bwMode="auto">
            <a:xfrm>
              <a:off x="2371" y="3403"/>
              <a:ext cx="8" cy="8"/>
            </a:xfrm>
            <a:custGeom>
              <a:avLst/>
              <a:gdLst>
                <a:gd name="T0" fmla="*/ 8 w 8"/>
                <a:gd name="T1" fmla="*/ 0 h 8"/>
                <a:gd name="T2" fmla="*/ 8 w 8"/>
                <a:gd name="T3" fmla="*/ 0 h 8"/>
                <a:gd name="T4" fmla="*/ 8 w 8"/>
                <a:gd name="T5" fmla="*/ 8 h 8"/>
                <a:gd name="T6" fmla="*/ 0 w 8"/>
                <a:gd name="T7" fmla="*/ 8 h 8"/>
                <a:gd name="T8" fmla="*/ 0 w 8"/>
                <a:gd name="T9" fmla="*/ 0 h 8"/>
                <a:gd name="T10" fmla="*/ 8 w 8"/>
                <a:gd name="T11" fmla="*/ 0 h 8"/>
                <a:gd name="T12" fmla="*/ 8 w 8"/>
                <a:gd name="T13" fmla="*/ 8 h 8"/>
                <a:gd name="T14" fmla="*/ 0 w 8"/>
                <a:gd name="T15" fmla="*/ 8 h 8"/>
                <a:gd name="T16" fmla="*/ 0 w 8"/>
                <a:gd name="T17" fmla="*/ 0 h 8"/>
                <a:gd name="T18" fmla="*/ 8 w 8"/>
                <a:gd name="T19" fmla="*/ 0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8">
                  <a:moveTo>
                    <a:pt x="8" y="0"/>
                  </a:moveTo>
                  <a:lnTo>
                    <a:pt x="8" y="0"/>
                  </a:lnTo>
                  <a:lnTo>
                    <a:pt x="8" y="8"/>
                  </a:lnTo>
                  <a:lnTo>
                    <a:pt x="0" y="8"/>
                  </a:lnTo>
                  <a:lnTo>
                    <a:pt x="0" y="0"/>
                  </a:lnTo>
                  <a:lnTo>
                    <a:pt x="8" y="0"/>
                  </a:lnTo>
                  <a:lnTo>
                    <a:pt x="8" y="8"/>
                  </a:lnTo>
                  <a:lnTo>
                    <a:pt x="0" y="8"/>
                  </a:lnTo>
                  <a:lnTo>
                    <a:pt x="0" y="0"/>
                  </a:lnTo>
                  <a:lnTo>
                    <a:pt x="8" y="0"/>
                  </a:lnTo>
                  <a:close/>
                </a:path>
              </a:pathLst>
            </a:custGeom>
            <a:grpFill/>
            <a:ln w="9525" cap="rnd">
              <a:solidFill>
                <a:srgbClr val="000000"/>
              </a:solidFill>
              <a:prstDash val="solid"/>
              <a:round/>
              <a:headEnd/>
              <a:tailEnd/>
            </a:ln>
          </p:spPr>
          <p:txBody>
            <a:bodyPr/>
            <a:lstStyle/>
            <a:p>
              <a:pPr fontAlgn="base">
                <a:spcBef>
                  <a:spcPct val="0"/>
                </a:spcBef>
                <a:spcAft>
                  <a:spcPct val="0"/>
                </a:spcAft>
              </a:pPr>
              <a:endParaRPr lang="en-US" dirty="0">
                <a:solidFill>
                  <a:srgbClr val="000000"/>
                </a:solidFill>
              </a:endParaRPr>
            </a:p>
          </p:txBody>
        </p:sp>
      </p:grpSp>
      <p:grpSp>
        <p:nvGrpSpPr>
          <p:cNvPr id="402712" name="Group 394"/>
          <p:cNvGrpSpPr>
            <a:grpSpLocks/>
          </p:cNvGrpSpPr>
          <p:nvPr/>
        </p:nvGrpSpPr>
        <p:grpSpPr bwMode="auto">
          <a:xfrm>
            <a:off x="3738563" y="5337463"/>
            <a:ext cx="88900" cy="101600"/>
            <a:chOff x="2395" y="3427"/>
            <a:chExt cx="16" cy="16"/>
          </a:xfrm>
          <a:solidFill>
            <a:schemeClr val="bg1"/>
          </a:solidFill>
        </p:grpSpPr>
        <p:sp>
          <p:nvSpPr>
            <p:cNvPr id="402824" name="Oval 392"/>
            <p:cNvSpPr>
              <a:spLocks noChangeArrowheads="1"/>
            </p:cNvSpPr>
            <p:nvPr/>
          </p:nvSpPr>
          <p:spPr bwMode="auto">
            <a:xfrm>
              <a:off x="2395" y="3427"/>
              <a:ext cx="16" cy="16"/>
            </a:xfrm>
            <a:prstGeom prst="ellipse">
              <a:avLst/>
            </a:prstGeom>
            <a:grpFill/>
            <a:ln w="0">
              <a:solidFill>
                <a:srgbClr val="000000"/>
              </a:solidFill>
              <a:round/>
              <a:headEnd/>
              <a:tailEnd/>
            </a:ln>
            <a:extLst/>
          </p:spPr>
          <p:txBody>
            <a:bodyPr/>
            <a:lstStyle/>
            <a:p>
              <a:pPr fontAlgn="base">
                <a:spcBef>
                  <a:spcPct val="0"/>
                </a:spcBef>
                <a:spcAft>
                  <a:spcPct val="0"/>
                </a:spcAft>
              </a:pPr>
              <a:endParaRPr lang="en-US" dirty="0">
                <a:solidFill>
                  <a:srgbClr val="000000"/>
                </a:solidFill>
              </a:endParaRPr>
            </a:p>
          </p:txBody>
        </p:sp>
        <p:sp>
          <p:nvSpPr>
            <p:cNvPr id="402825" name="Oval 393"/>
            <p:cNvSpPr>
              <a:spLocks noChangeArrowheads="1"/>
            </p:cNvSpPr>
            <p:nvPr/>
          </p:nvSpPr>
          <p:spPr bwMode="auto">
            <a:xfrm>
              <a:off x="2395" y="3427"/>
              <a:ext cx="16" cy="16"/>
            </a:xfrm>
            <a:prstGeom prst="ellipse">
              <a:avLst/>
            </a:prstGeom>
            <a:grpFill/>
            <a:ln w="9525" cap="rnd">
              <a:solidFill>
                <a:srgbClr val="000000"/>
              </a:solidFill>
              <a:round/>
              <a:headEnd/>
              <a:tailEnd/>
            </a:ln>
            <a:extLst/>
          </p:spPr>
          <p:txBody>
            <a:bodyPr/>
            <a:lstStyle/>
            <a:p>
              <a:pPr fontAlgn="base">
                <a:spcBef>
                  <a:spcPct val="0"/>
                </a:spcBef>
                <a:spcAft>
                  <a:spcPct val="0"/>
                </a:spcAft>
              </a:pPr>
              <a:endParaRPr lang="en-US" dirty="0">
                <a:solidFill>
                  <a:srgbClr val="000000"/>
                </a:solidFill>
              </a:endParaRPr>
            </a:p>
          </p:txBody>
        </p:sp>
      </p:grpSp>
      <p:grpSp>
        <p:nvGrpSpPr>
          <p:cNvPr id="402713" name="Group 397"/>
          <p:cNvGrpSpPr>
            <a:grpSpLocks/>
          </p:cNvGrpSpPr>
          <p:nvPr/>
        </p:nvGrpSpPr>
        <p:grpSpPr bwMode="auto">
          <a:xfrm>
            <a:off x="3395663" y="5173950"/>
            <a:ext cx="38100" cy="23813"/>
            <a:chOff x="2139" y="3324"/>
            <a:chExt cx="24" cy="15"/>
          </a:xfrm>
          <a:solidFill>
            <a:schemeClr val="bg1"/>
          </a:solidFill>
        </p:grpSpPr>
        <p:sp>
          <p:nvSpPr>
            <p:cNvPr id="402827" name="Oval 395"/>
            <p:cNvSpPr>
              <a:spLocks noChangeArrowheads="1"/>
            </p:cNvSpPr>
            <p:nvPr/>
          </p:nvSpPr>
          <p:spPr bwMode="auto">
            <a:xfrm>
              <a:off x="2139" y="3324"/>
              <a:ext cx="24" cy="15"/>
            </a:xfrm>
            <a:prstGeom prst="ellipse">
              <a:avLst/>
            </a:prstGeom>
            <a:grpFill/>
            <a:ln w="0">
              <a:solidFill>
                <a:srgbClr val="000000"/>
              </a:solidFill>
              <a:round/>
              <a:headEnd/>
              <a:tailEnd/>
            </a:ln>
          </p:spPr>
          <p:txBody>
            <a:bodyPr/>
            <a:lstStyle/>
            <a:p>
              <a:pPr fontAlgn="base">
                <a:spcBef>
                  <a:spcPct val="0"/>
                </a:spcBef>
                <a:spcAft>
                  <a:spcPct val="0"/>
                </a:spcAft>
              </a:pPr>
              <a:endParaRPr lang="en-US" dirty="0">
                <a:solidFill>
                  <a:srgbClr val="000000"/>
                </a:solidFill>
              </a:endParaRPr>
            </a:p>
          </p:txBody>
        </p:sp>
        <p:sp>
          <p:nvSpPr>
            <p:cNvPr id="402828" name="Oval 396"/>
            <p:cNvSpPr>
              <a:spLocks noChangeArrowheads="1"/>
            </p:cNvSpPr>
            <p:nvPr/>
          </p:nvSpPr>
          <p:spPr bwMode="auto">
            <a:xfrm>
              <a:off x="2139" y="3324"/>
              <a:ext cx="24" cy="15"/>
            </a:xfrm>
            <a:prstGeom prst="ellipse">
              <a:avLst/>
            </a:prstGeom>
            <a:grpFill/>
            <a:ln w="9525" cap="rnd">
              <a:solidFill>
                <a:srgbClr val="000000"/>
              </a:solidFill>
              <a:round/>
              <a:headEnd/>
              <a:tailEnd/>
            </a:ln>
          </p:spPr>
          <p:txBody>
            <a:bodyPr/>
            <a:lstStyle/>
            <a:p>
              <a:pPr fontAlgn="base">
                <a:spcBef>
                  <a:spcPct val="0"/>
                </a:spcBef>
                <a:spcAft>
                  <a:spcPct val="0"/>
                </a:spcAft>
              </a:pPr>
              <a:endParaRPr lang="en-US" dirty="0">
                <a:solidFill>
                  <a:srgbClr val="000000"/>
                </a:solidFill>
              </a:endParaRPr>
            </a:p>
          </p:txBody>
        </p:sp>
      </p:grpSp>
      <p:sp>
        <p:nvSpPr>
          <p:cNvPr id="402830" name="Rectangle 398"/>
          <p:cNvSpPr>
            <a:spLocks noChangeArrowheads="1"/>
          </p:cNvSpPr>
          <p:nvPr/>
        </p:nvSpPr>
        <p:spPr bwMode="auto">
          <a:xfrm>
            <a:off x="1981200" y="4619913"/>
            <a:ext cx="395288" cy="233362"/>
          </a:xfrm>
          <a:prstGeom prst="rect">
            <a:avLst/>
          </a:prstGeom>
          <a:solidFill>
            <a:schemeClr val="bg1"/>
          </a:solidFill>
          <a:ln>
            <a:noFill/>
          </a:ln>
        </p:spPr>
        <p:txBody>
          <a:bodyPr/>
          <a:lstStyle/>
          <a:p>
            <a:pPr fontAlgn="base">
              <a:spcBef>
                <a:spcPct val="0"/>
              </a:spcBef>
              <a:spcAft>
                <a:spcPct val="0"/>
              </a:spcAft>
            </a:pPr>
            <a:endParaRPr lang="en-US" dirty="0">
              <a:solidFill>
                <a:srgbClr val="000000"/>
              </a:solidFill>
            </a:endParaRPr>
          </a:p>
        </p:txBody>
      </p:sp>
      <p:sp>
        <p:nvSpPr>
          <p:cNvPr id="402831" name="Rectangle 399"/>
          <p:cNvSpPr>
            <a:spLocks noChangeArrowheads="1"/>
          </p:cNvSpPr>
          <p:nvPr/>
        </p:nvSpPr>
        <p:spPr bwMode="auto">
          <a:xfrm>
            <a:off x="1987550" y="4634200"/>
            <a:ext cx="0" cy="274638"/>
          </a:xfrm>
          <a:prstGeom prst="rect">
            <a:avLst/>
          </a:prstGeom>
          <a:solidFill>
            <a:schemeClr val="bg1"/>
          </a:solidFill>
          <a:ln>
            <a:noFill/>
          </a:ln>
        </p:spPr>
        <p:txBody>
          <a:bodyPr wrap="none" lIns="0" tIns="0" rIns="0" bIns="0">
            <a:spAutoFit/>
          </a:bodyPr>
          <a:lstStyle/>
          <a:p>
            <a:pPr fontAlgn="base">
              <a:spcBef>
                <a:spcPct val="0"/>
              </a:spcBef>
              <a:spcAft>
                <a:spcPct val="0"/>
              </a:spcAft>
            </a:pPr>
            <a:endParaRPr lang="en-US" dirty="0">
              <a:solidFill>
                <a:srgbClr val="000000"/>
              </a:solidFill>
            </a:endParaRPr>
          </a:p>
        </p:txBody>
      </p:sp>
      <p:sp>
        <p:nvSpPr>
          <p:cNvPr id="402834" name="Rectangle 402"/>
          <p:cNvSpPr>
            <a:spLocks noChangeArrowheads="1"/>
          </p:cNvSpPr>
          <p:nvPr/>
        </p:nvSpPr>
        <p:spPr bwMode="auto">
          <a:xfrm>
            <a:off x="2235200" y="4634200"/>
            <a:ext cx="28575" cy="136525"/>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900" b="1" dirty="0">
                <a:solidFill>
                  <a:srgbClr val="000000"/>
                </a:solidFill>
                <a:latin typeface="Times" pitchFamily="18" charset="0"/>
              </a:rPr>
              <a:t> </a:t>
            </a:r>
            <a:endParaRPr lang="en-US" dirty="0">
              <a:solidFill>
                <a:srgbClr val="000000"/>
              </a:solidFill>
            </a:endParaRPr>
          </a:p>
        </p:txBody>
      </p:sp>
      <p:sp>
        <p:nvSpPr>
          <p:cNvPr id="402835" name="Rectangle 403"/>
          <p:cNvSpPr>
            <a:spLocks noChangeArrowheads="1"/>
          </p:cNvSpPr>
          <p:nvPr/>
        </p:nvSpPr>
        <p:spPr bwMode="auto">
          <a:xfrm>
            <a:off x="3463925" y="5318413"/>
            <a:ext cx="65" cy="276999"/>
          </a:xfrm>
          <a:prstGeom prst="rect">
            <a:avLst/>
          </a:prstGeom>
          <a:solidFill>
            <a:schemeClr val="bg1"/>
          </a:solidFill>
          <a:ln>
            <a:noFill/>
          </a:ln>
        </p:spPr>
        <p:txBody>
          <a:bodyPr wrap="none" lIns="0" tIns="0" rIns="0" bIns="0">
            <a:spAutoFit/>
          </a:bodyPr>
          <a:lstStyle/>
          <a:p>
            <a:pPr fontAlgn="base">
              <a:spcBef>
                <a:spcPct val="0"/>
              </a:spcBef>
              <a:spcAft>
                <a:spcPct val="0"/>
              </a:spcAft>
            </a:pPr>
            <a:endParaRPr lang="en-US" dirty="0">
              <a:solidFill>
                <a:srgbClr val="000000"/>
              </a:solidFill>
            </a:endParaRPr>
          </a:p>
        </p:txBody>
      </p:sp>
      <p:sp>
        <p:nvSpPr>
          <p:cNvPr id="402836" name="Rectangle 404"/>
          <p:cNvSpPr>
            <a:spLocks noChangeArrowheads="1"/>
          </p:cNvSpPr>
          <p:nvPr/>
        </p:nvSpPr>
        <p:spPr bwMode="auto">
          <a:xfrm>
            <a:off x="3194800" y="5508913"/>
            <a:ext cx="31750" cy="136525"/>
          </a:xfrm>
          <a:prstGeom prst="rect">
            <a:avLst/>
          </a:prstGeom>
          <a:solidFill>
            <a:schemeClr val="bg1"/>
          </a:solidFill>
          <a:ln>
            <a:noFill/>
          </a:ln>
        </p:spPr>
        <p:txBody>
          <a:bodyPr wrap="none" lIns="0" tIns="0" rIns="0" bIns="0">
            <a:spAutoFit/>
          </a:bodyPr>
          <a:lstStyle/>
          <a:p>
            <a:pPr fontAlgn="base">
              <a:spcBef>
                <a:spcPct val="0"/>
              </a:spcBef>
              <a:spcAft>
                <a:spcPct val="0"/>
              </a:spcAft>
            </a:pPr>
            <a:r>
              <a:rPr lang="en-US" sz="900" dirty="0">
                <a:solidFill>
                  <a:srgbClr val="000000"/>
                </a:solidFill>
              </a:rPr>
              <a:t> </a:t>
            </a:r>
            <a:endParaRPr lang="en-US" dirty="0">
              <a:solidFill>
                <a:srgbClr val="000000"/>
              </a:solidFill>
            </a:endParaRPr>
          </a:p>
        </p:txBody>
      </p:sp>
      <p:sp>
        <p:nvSpPr>
          <p:cNvPr id="402837" name="Rectangle 405"/>
          <p:cNvSpPr>
            <a:spLocks noChangeArrowheads="1"/>
          </p:cNvSpPr>
          <p:nvPr/>
        </p:nvSpPr>
        <p:spPr bwMode="auto">
          <a:xfrm>
            <a:off x="1892178" y="5507325"/>
            <a:ext cx="1054100" cy="310910"/>
          </a:xfrm>
          <a:prstGeom prst="rect">
            <a:avLst/>
          </a:prstGeom>
          <a:gradFill>
            <a:gsLst>
              <a:gs pos="90000">
                <a:srgbClr val="0070C0"/>
              </a:gs>
              <a:gs pos="0">
                <a:schemeClr val="bg1">
                  <a:lumMod val="75000"/>
                </a:schemeClr>
              </a:gs>
            </a:gsLst>
            <a:lin ang="16200000" scaled="0"/>
          </a:gradFill>
          <a:ln w="9525">
            <a:solidFill>
              <a:schemeClr val="tx1"/>
            </a:solidFill>
            <a:miter lim="800000"/>
            <a:headEnd/>
            <a:tailEnd/>
          </a:ln>
          <a:effectLst/>
        </p:spPr>
        <p:txBody>
          <a:bodyPr wrap="none" anchor="ctr"/>
          <a:lstStyle/>
          <a:p>
            <a:pPr algn="ctr" fontAlgn="base">
              <a:spcBef>
                <a:spcPct val="0"/>
              </a:spcBef>
              <a:spcAft>
                <a:spcPct val="0"/>
              </a:spcAft>
            </a:pPr>
            <a:r>
              <a:rPr lang="en-US" sz="1000" b="1" dirty="0" smtClean="0">
                <a:solidFill>
                  <a:srgbClr val="000000"/>
                </a:solidFill>
              </a:rPr>
              <a:t>Legislation</a:t>
            </a:r>
            <a:endParaRPr lang="en-US" sz="1000" b="1" dirty="0">
              <a:solidFill>
                <a:srgbClr val="000000"/>
              </a:solidFill>
            </a:endParaRPr>
          </a:p>
        </p:txBody>
      </p:sp>
      <p:sp>
        <p:nvSpPr>
          <p:cNvPr id="402842" name="Rectangle 410"/>
          <p:cNvSpPr>
            <a:spLocks noChangeArrowheads="1"/>
          </p:cNvSpPr>
          <p:nvPr/>
        </p:nvSpPr>
        <p:spPr bwMode="auto">
          <a:xfrm>
            <a:off x="5539888" y="5494993"/>
            <a:ext cx="1054100" cy="314325"/>
          </a:xfrm>
          <a:prstGeom prst="rect">
            <a:avLst/>
          </a:prstGeom>
          <a:gradFill>
            <a:gsLst>
              <a:gs pos="90000">
                <a:schemeClr val="accent3">
                  <a:lumMod val="100000"/>
                </a:schemeClr>
              </a:gs>
              <a:gs pos="0">
                <a:schemeClr val="bg1">
                  <a:lumMod val="75000"/>
                </a:schemeClr>
              </a:gs>
            </a:gsLst>
            <a:lin ang="16200000" scaled="0"/>
          </a:gradFill>
          <a:ln w="9525">
            <a:solidFill>
              <a:schemeClr val="tx1"/>
            </a:solidFill>
            <a:miter lim="800000"/>
            <a:headEnd/>
            <a:tailEnd/>
          </a:ln>
          <a:effectLst/>
        </p:spPr>
        <p:txBody>
          <a:bodyPr wrap="none" anchor="ctr"/>
          <a:lstStyle/>
          <a:p>
            <a:pPr algn="ctr" fontAlgn="base">
              <a:spcBef>
                <a:spcPct val="0"/>
              </a:spcBef>
              <a:spcAft>
                <a:spcPct val="0"/>
              </a:spcAft>
            </a:pPr>
            <a:r>
              <a:rPr lang="en-US" sz="1000" b="1" dirty="0" smtClean="0">
                <a:solidFill>
                  <a:srgbClr val="000000"/>
                </a:solidFill>
              </a:rPr>
              <a:t>Activity</a:t>
            </a:r>
            <a:endParaRPr lang="en-US" sz="1000" b="1" dirty="0">
              <a:solidFill>
                <a:srgbClr val="000000"/>
              </a:solidFill>
            </a:endParaRPr>
          </a:p>
        </p:txBody>
      </p:sp>
      <p:sp>
        <p:nvSpPr>
          <p:cNvPr id="402844" name="Rectangle 412"/>
          <p:cNvSpPr>
            <a:spLocks noChangeArrowheads="1"/>
          </p:cNvSpPr>
          <p:nvPr/>
        </p:nvSpPr>
        <p:spPr bwMode="auto">
          <a:xfrm>
            <a:off x="4279106" y="5500975"/>
            <a:ext cx="1054100" cy="327196"/>
          </a:xfrm>
          <a:prstGeom prst="rect">
            <a:avLst/>
          </a:prstGeom>
          <a:gradFill>
            <a:gsLst>
              <a:gs pos="90000">
                <a:srgbClr val="FF0000"/>
              </a:gs>
              <a:gs pos="0">
                <a:schemeClr val="bg1">
                  <a:lumMod val="75000"/>
                </a:schemeClr>
              </a:gs>
            </a:gsLst>
            <a:lin ang="16200000" scaled="0"/>
          </a:gradFill>
          <a:ln w="9525">
            <a:solidFill>
              <a:schemeClr val="tx1"/>
            </a:solidFill>
            <a:miter lim="800000"/>
            <a:headEnd/>
            <a:tailEnd/>
          </a:ln>
          <a:effectLst/>
          <a:extLst/>
        </p:spPr>
        <p:txBody>
          <a:bodyPr wrap="none" anchor="ctr"/>
          <a:lstStyle/>
          <a:p>
            <a:pPr algn="ctr" fontAlgn="base">
              <a:spcBef>
                <a:spcPct val="0"/>
              </a:spcBef>
              <a:spcAft>
                <a:spcPct val="0"/>
              </a:spcAft>
            </a:pPr>
            <a:r>
              <a:rPr lang="en-US" sz="1000" b="1" dirty="0" smtClean="0">
                <a:solidFill>
                  <a:srgbClr val="000000"/>
                </a:solidFill>
              </a:rPr>
              <a:t>Pending</a:t>
            </a:r>
            <a:endParaRPr lang="en-US" sz="1000" b="1" dirty="0">
              <a:solidFill>
                <a:srgbClr val="000000"/>
              </a:solidFill>
            </a:endParaRPr>
          </a:p>
        </p:txBody>
      </p:sp>
      <p:sp>
        <p:nvSpPr>
          <p:cNvPr id="388" name="Rectangle 410"/>
          <p:cNvSpPr>
            <a:spLocks noChangeArrowheads="1"/>
          </p:cNvSpPr>
          <p:nvPr/>
        </p:nvSpPr>
        <p:spPr bwMode="auto">
          <a:xfrm>
            <a:off x="6713538" y="5494625"/>
            <a:ext cx="1054100" cy="312617"/>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rgbClr val="FF0000"/>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1000" b="1" dirty="0" smtClean="0">
                <a:solidFill>
                  <a:srgbClr val="000000"/>
                </a:solidFill>
              </a:rPr>
              <a:t>No Activity</a:t>
            </a:r>
            <a:endParaRPr lang="en-US" sz="1000" b="1" dirty="0">
              <a:solidFill>
                <a:srgbClr val="000000"/>
              </a:solidFill>
            </a:endParaRPr>
          </a:p>
        </p:txBody>
      </p:sp>
      <p:sp>
        <p:nvSpPr>
          <p:cNvPr id="347" name="Text Box 16"/>
          <p:cNvSpPr txBox="1">
            <a:spLocks noChangeArrowheads="1"/>
          </p:cNvSpPr>
          <p:nvPr/>
        </p:nvSpPr>
        <p:spPr bwMode="auto">
          <a:xfrm>
            <a:off x="0" y="6553200"/>
            <a:ext cx="9144000" cy="179388"/>
          </a:xfrm>
          <a:prstGeom prst="rect">
            <a:avLst/>
          </a:prstGeom>
          <a:noFill/>
          <a:ln w="9525">
            <a:noFill/>
            <a:miter lim="800000"/>
            <a:headEnd/>
            <a:tailEnd/>
          </a:ln>
          <a:effectLst/>
        </p:spPr>
        <p:txBody>
          <a:bodyPr lIns="86384" tIns="43192" rIns="86384" bIns="43192">
            <a:spAutoFit/>
          </a:bodyPr>
          <a:lstStyle/>
          <a:p>
            <a:pPr algn="ctr" defTabSz="865188" eaLnBrk="0" fontAlgn="base" hangingPunct="0">
              <a:spcBef>
                <a:spcPct val="50000"/>
              </a:spcBef>
              <a:spcAft>
                <a:spcPct val="0"/>
              </a:spcAft>
              <a:defRPr/>
            </a:pPr>
            <a:r>
              <a:rPr lang="en-US" sz="600" dirty="0">
                <a:solidFill>
                  <a:srgbClr val="4D4D4D"/>
                </a:solidFill>
              </a:rPr>
              <a:t>Confidential and Proprietary. ©2011 Mitchell International, Inc.</a:t>
            </a:r>
          </a:p>
        </p:txBody>
      </p:sp>
      <p:sp>
        <p:nvSpPr>
          <p:cNvPr id="340" name="Rectangle 410"/>
          <p:cNvSpPr>
            <a:spLocks noChangeArrowheads="1"/>
          </p:cNvSpPr>
          <p:nvPr/>
        </p:nvSpPr>
        <p:spPr bwMode="auto">
          <a:xfrm>
            <a:off x="3098622" y="5487188"/>
            <a:ext cx="1054100" cy="319100"/>
          </a:xfrm>
          <a:prstGeom prst="rect">
            <a:avLst/>
          </a:prstGeom>
          <a:solidFill>
            <a:srgbClr val="FFC000"/>
          </a:solidFill>
          <a:ln w="9525">
            <a:solidFill>
              <a:schemeClr val="tx1"/>
            </a:solidFill>
            <a:miter lim="800000"/>
            <a:headEnd/>
            <a:tailEnd/>
          </a:ln>
          <a:effectLst/>
        </p:spPr>
        <p:txBody>
          <a:bodyPr wrap="none" anchor="ctr"/>
          <a:lstStyle/>
          <a:p>
            <a:pPr algn="ctr" fontAlgn="base">
              <a:spcBef>
                <a:spcPct val="0"/>
              </a:spcBef>
              <a:spcAft>
                <a:spcPct val="0"/>
              </a:spcAft>
            </a:pPr>
            <a:r>
              <a:rPr lang="en-US" sz="1000" b="1" dirty="0" smtClean="0">
                <a:solidFill>
                  <a:srgbClr val="000000"/>
                </a:solidFill>
              </a:rPr>
              <a:t>EFT Required / </a:t>
            </a:r>
          </a:p>
          <a:p>
            <a:pPr algn="ctr" fontAlgn="base">
              <a:spcBef>
                <a:spcPct val="0"/>
              </a:spcBef>
              <a:spcAft>
                <a:spcPct val="0"/>
              </a:spcAft>
            </a:pPr>
            <a:r>
              <a:rPr lang="en-US" sz="900" b="1" dirty="0" smtClean="0">
                <a:solidFill>
                  <a:srgbClr val="000000"/>
                </a:solidFill>
              </a:rPr>
              <a:t>Pending</a:t>
            </a:r>
            <a:endParaRPr lang="en-US" sz="900" b="1" dirty="0">
              <a:solidFill>
                <a:srgbClr val="000000"/>
              </a:solidFill>
            </a:endParaRPr>
          </a:p>
        </p:txBody>
      </p:sp>
      <p:pic>
        <p:nvPicPr>
          <p:cNvPr id="331" name="Picture 330" descr="NCMSLogo_RGB.gif"/>
          <p:cNvPicPr>
            <a:picLocks noChangeAspect="1"/>
          </p:cNvPicPr>
          <p:nvPr/>
        </p:nvPicPr>
        <p:blipFill>
          <a:blip r:embed="rId5" cstate="print"/>
          <a:srcRect l="4167" t="13333" r="4167" b="20000"/>
          <a:stretch>
            <a:fillRect/>
          </a:stretch>
        </p:blipFill>
        <p:spPr>
          <a:xfrm>
            <a:off x="4114800" y="1"/>
            <a:ext cx="4572000" cy="685800"/>
          </a:xfrm>
          <a:prstGeom prst="rect">
            <a:avLst/>
          </a:prstGeom>
        </p:spPr>
      </p:pic>
    </p:spTree>
    <p:extLst>
      <p:ext uri="{BB962C8B-B14F-4D97-AF65-F5344CB8AC3E}">
        <p14:creationId xmlns:p14="http://schemas.microsoft.com/office/powerpoint/2010/main" xmlns="" val="4219292403"/>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North Carolina regulations – con’t.</a:t>
            </a:r>
            <a:endParaRPr lang="en-US" sz="2400" dirty="0"/>
          </a:p>
        </p:txBody>
      </p:sp>
      <p:sp>
        <p:nvSpPr>
          <p:cNvPr id="3" name="Content Placeholder 2"/>
          <p:cNvSpPr>
            <a:spLocks noGrp="1"/>
          </p:cNvSpPr>
          <p:nvPr>
            <p:ph idx="1"/>
          </p:nvPr>
        </p:nvSpPr>
        <p:spPr>
          <a:xfrm>
            <a:off x="700390" y="1676400"/>
            <a:ext cx="7772401" cy="3942783"/>
          </a:xfrm>
        </p:spPr>
        <p:txBody>
          <a:bodyPr>
            <a:normAutofit/>
          </a:bodyPr>
          <a:lstStyle/>
          <a:p>
            <a:r>
              <a:rPr lang="en-US" sz="2000" dirty="0" smtClean="0"/>
              <a:t>July 1, 2014 – eBill – </a:t>
            </a:r>
            <a:r>
              <a:rPr lang="en-US" sz="2000" b="0" dirty="0" smtClean="0"/>
              <a:t>providers and payers are to begin to exchange billing and attachment information electronically. (There are many providers and payers in NC that already are eBilling prior to the deadline, some for many years.)</a:t>
            </a:r>
            <a:endParaRPr lang="en-US" sz="1200" b="0" dirty="0" smtClean="0"/>
          </a:p>
          <a:p>
            <a:r>
              <a:rPr lang="en-US" sz="2000" dirty="0" smtClean="0"/>
              <a:t>January 1, 2015 – </a:t>
            </a:r>
            <a:r>
              <a:rPr lang="en-US" sz="2000" b="0" dirty="0" smtClean="0"/>
              <a:t>payers must offer the ability of paying a provider by EFT if requested by the provider. The provider will have to enroll with the payer.</a:t>
            </a:r>
          </a:p>
          <a:p>
            <a:r>
              <a:rPr lang="en-US" sz="2000" dirty="0" smtClean="0"/>
              <a:t>This is mandatory for all providers and payers – currently no provisions for waivers</a:t>
            </a:r>
            <a:endParaRPr lang="en-US" sz="1200" dirty="0" smtClean="0"/>
          </a:p>
          <a:p>
            <a:r>
              <a:rPr lang="en-US" sz="2000" dirty="0" smtClean="0"/>
              <a:t>Currently no specific penalties for Non-Compliance, </a:t>
            </a:r>
            <a:r>
              <a:rPr lang="en-US" sz="2000" b="0" dirty="0" smtClean="0"/>
              <a:t>but</a:t>
            </a:r>
            <a:r>
              <a:rPr lang="en-US" sz="2000" dirty="0" smtClean="0"/>
              <a:t> </a:t>
            </a:r>
            <a:r>
              <a:rPr lang="en-US" sz="2000" b="0" dirty="0" smtClean="0"/>
              <a:t>the NC Industrial Commission may in the future pursue payers and providers who aren’t meeting the requirements. </a:t>
            </a:r>
            <a:endParaRPr lang="en-US" sz="2000" b="0" dirty="0"/>
          </a:p>
        </p:txBody>
      </p:sp>
      <p:pic>
        <p:nvPicPr>
          <p:cNvPr id="6" name="Picture 5" descr="NCMSLogo_RGB.gif"/>
          <p:cNvPicPr>
            <a:picLocks noChangeAspect="1"/>
          </p:cNvPicPr>
          <p:nvPr/>
        </p:nvPicPr>
        <p:blipFill>
          <a:blip r:embed="rId2" cstate="print"/>
          <a:srcRect l="4167" t="13333" r="4167" b="20000"/>
          <a:stretch>
            <a:fillRect/>
          </a:stretch>
        </p:blipFill>
        <p:spPr>
          <a:xfrm>
            <a:off x="4114800" y="1"/>
            <a:ext cx="4572000" cy="685800"/>
          </a:xfrm>
          <a:prstGeom prst="rect">
            <a:avLst/>
          </a:prstGeom>
        </p:spPr>
      </p:pic>
    </p:spTree>
    <p:extLst>
      <p:ext uri="{BB962C8B-B14F-4D97-AF65-F5344CB8AC3E}">
        <p14:creationId xmlns:p14="http://schemas.microsoft.com/office/powerpoint/2010/main" xmlns="" val="1926107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2400" dirty="0" smtClean="0"/>
              <a:t>Timelines</a:t>
            </a:r>
            <a:endParaRPr lang="en-US" sz="2400" dirty="0"/>
          </a:p>
        </p:txBody>
      </p:sp>
      <p:sp>
        <p:nvSpPr>
          <p:cNvPr id="8" name="Content Placeholder 7"/>
          <p:cNvSpPr>
            <a:spLocks noGrp="1"/>
          </p:cNvSpPr>
          <p:nvPr>
            <p:ph idx="1"/>
          </p:nvPr>
        </p:nvSpPr>
        <p:spPr/>
        <p:txBody>
          <a:bodyPr/>
          <a:lstStyle/>
          <a:p>
            <a:r>
              <a:rPr lang="en-US" b="0" dirty="0"/>
              <a:t>Provider Statute Time To Submit a Bill – 90 </a:t>
            </a:r>
            <a:r>
              <a:rPr lang="en-US" b="0" dirty="0" smtClean="0"/>
              <a:t>days from date of service</a:t>
            </a:r>
            <a:endParaRPr lang="en-US" b="0" dirty="0"/>
          </a:p>
          <a:p>
            <a:endParaRPr lang="en-US" b="0" dirty="0"/>
          </a:p>
          <a:p>
            <a:r>
              <a:rPr lang="en-US" b="0" dirty="0"/>
              <a:t>Payer </a:t>
            </a:r>
            <a:r>
              <a:rPr lang="en-US" b="0" dirty="0" smtClean="0"/>
              <a:t>eBill </a:t>
            </a:r>
            <a:r>
              <a:rPr lang="en-US" b="0" dirty="0"/>
              <a:t>Payment  Timeline – 30 </a:t>
            </a:r>
            <a:r>
              <a:rPr lang="en-US" b="0" dirty="0" smtClean="0"/>
              <a:t>days from receipt of clean bill</a:t>
            </a:r>
            <a:endParaRPr lang="en-US" b="0" dirty="0"/>
          </a:p>
          <a:p>
            <a:endParaRPr lang="en-US" b="0" dirty="0"/>
          </a:p>
          <a:p>
            <a:r>
              <a:rPr lang="en-US" b="0" dirty="0"/>
              <a:t>Remittance Advice Timeline – 30 </a:t>
            </a:r>
            <a:r>
              <a:rPr lang="en-US" b="0" dirty="0" smtClean="0"/>
              <a:t>days from receipt of clean bill</a:t>
            </a:r>
            <a:endParaRPr lang="en-US" b="0" dirty="0"/>
          </a:p>
          <a:p>
            <a:endParaRPr lang="en-US" b="0" dirty="0"/>
          </a:p>
          <a:p>
            <a:r>
              <a:rPr lang="en-US" b="0" dirty="0"/>
              <a:t>Incomplete </a:t>
            </a:r>
            <a:r>
              <a:rPr lang="en-US" b="0" dirty="0" smtClean="0"/>
              <a:t>File </a:t>
            </a:r>
            <a:r>
              <a:rPr lang="en-US" b="0" dirty="0"/>
              <a:t>Rejection Timeline  (999) – 1 </a:t>
            </a:r>
            <a:r>
              <a:rPr lang="en-US" b="0" dirty="0" smtClean="0"/>
              <a:t>business day</a:t>
            </a:r>
            <a:endParaRPr lang="en-US" b="0" dirty="0"/>
          </a:p>
          <a:p>
            <a:endParaRPr lang="en-US" b="0" dirty="0"/>
          </a:p>
          <a:p>
            <a:r>
              <a:rPr lang="en-US" b="0" dirty="0"/>
              <a:t>Incomplete Bill Rejection Timeline  ( 277CA) – 2 </a:t>
            </a:r>
            <a:r>
              <a:rPr lang="en-US" b="0" dirty="0" smtClean="0"/>
              <a:t>business days</a:t>
            </a:r>
            <a:endParaRPr lang="en-US" b="0" dirty="0"/>
          </a:p>
          <a:p>
            <a:endParaRPr lang="en-US" dirty="0"/>
          </a:p>
        </p:txBody>
      </p:sp>
      <p:pic>
        <p:nvPicPr>
          <p:cNvPr id="5" name="Picture 4" descr="NCMSLogo_RGB.gif"/>
          <p:cNvPicPr>
            <a:picLocks noChangeAspect="1"/>
          </p:cNvPicPr>
          <p:nvPr/>
        </p:nvPicPr>
        <p:blipFill>
          <a:blip r:embed="rId2" cstate="print"/>
          <a:srcRect l="4167" t="13333" r="4167" b="20000"/>
          <a:stretch>
            <a:fillRect/>
          </a:stretch>
        </p:blipFill>
        <p:spPr>
          <a:xfrm>
            <a:off x="4114800" y="1"/>
            <a:ext cx="4572000" cy="685800"/>
          </a:xfrm>
          <a:prstGeom prst="rect">
            <a:avLst/>
          </a:prstGeom>
        </p:spPr>
      </p:pic>
    </p:spTree>
    <p:extLst>
      <p:ext uri="{BB962C8B-B14F-4D97-AF65-F5344CB8AC3E}">
        <p14:creationId xmlns:p14="http://schemas.microsoft.com/office/powerpoint/2010/main" xmlns="" val="5318981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Timelines</a:t>
            </a:r>
            <a:endParaRPr lang="en-US" sz="2400" dirty="0"/>
          </a:p>
        </p:txBody>
      </p:sp>
      <p:sp>
        <p:nvSpPr>
          <p:cNvPr id="3" name="Content Placeholder 2"/>
          <p:cNvSpPr>
            <a:spLocks noGrp="1"/>
          </p:cNvSpPr>
          <p:nvPr>
            <p:ph idx="1"/>
          </p:nvPr>
        </p:nvSpPr>
        <p:spPr/>
        <p:txBody>
          <a:bodyPr/>
          <a:lstStyle/>
          <a:p>
            <a:r>
              <a:rPr lang="en-US" b="0" dirty="0"/>
              <a:t>Complete Bill Missing Claim Number Pending Timeline Rules – 5 days</a:t>
            </a:r>
          </a:p>
          <a:p>
            <a:endParaRPr lang="en-US" b="0" dirty="0"/>
          </a:p>
          <a:p>
            <a:r>
              <a:rPr lang="en-US" b="0" dirty="0"/>
              <a:t>Complete Bill Missing Attachment Pending Timeline Rules – 5 days</a:t>
            </a:r>
          </a:p>
          <a:p>
            <a:endParaRPr lang="en-US" b="0" dirty="0"/>
          </a:p>
          <a:p>
            <a:r>
              <a:rPr lang="en-US" b="0" dirty="0"/>
              <a:t>Duplicate Bill Submission Timeline  from date of ERA notification  - 60 days</a:t>
            </a:r>
          </a:p>
          <a:p>
            <a:endParaRPr lang="en-US" b="0" dirty="0"/>
          </a:p>
          <a:p>
            <a:r>
              <a:rPr lang="en-US" b="0" dirty="0"/>
              <a:t>Reconsideration/ Appeal Timeline date of ERA/Payer final decision – 30 days</a:t>
            </a:r>
          </a:p>
          <a:p>
            <a:endParaRPr lang="en-US" dirty="0"/>
          </a:p>
        </p:txBody>
      </p:sp>
      <p:pic>
        <p:nvPicPr>
          <p:cNvPr id="5" name="Picture 4" descr="NCMSLogo_RGB.gif"/>
          <p:cNvPicPr>
            <a:picLocks noChangeAspect="1"/>
          </p:cNvPicPr>
          <p:nvPr/>
        </p:nvPicPr>
        <p:blipFill>
          <a:blip r:embed="rId2" cstate="print"/>
          <a:srcRect l="4167" t="13333" r="4167" b="20000"/>
          <a:stretch>
            <a:fillRect/>
          </a:stretch>
        </p:blipFill>
        <p:spPr>
          <a:xfrm>
            <a:off x="4114800" y="1"/>
            <a:ext cx="4572000" cy="685800"/>
          </a:xfrm>
          <a:prstGeom prst="rect">
            <a:avLst/>
          </a:prstGeom>
        </p:spPr>
      </p:pic>
    </p:spTree>
    <p:extLst>
      <p:ext uri="{BB962C8B-B14F-4D97-AF65-F5344CB8AC3E}">
        <p14:creationId xmlns:p14="http://schemas.microsoft.com/office/powerpoint/2010/main" xmlns="" val="17873215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Benefits of eBilling</a:t>
            </a:r>
            <a:endParaRPr lang="en-US" sz="2400" dirty="0"/>
          </a:p>
        </p:txBody>
      </p:sp>
      <p:sp>
        <p:nvSpPr>
          <p:cNvPr id="3" name="Content Placeholder 2"/>
          <p:cNvSpPr>
            <a:spLocks noGrp="1"/>
          </p:cNvSpPr>
          <p:nvPr>
            <p:ph idx="1"/>
          </p:nvPr>
        </p:nvSpPr>
        <p:spPr>
          <a:xfrm>
            <a:off x="700390" y="1676400"/>
            <a:ext cx="7772401" cy="3942783"/>
          </a:xfrm>
        </p:spPr>
        <p:txBody>
          <a:bodyPr>
            <a:normAutofit/>
          </a:bodyPr>
          <a:lstStyle/>
          <a:p>
            <a:r>
              <a:rPr lang="en-US" b="0" dirty="0" smtClean="0"/>
              <a:t>Eliminates paper distribution processes</a:t>
            </a:r>
          </a:p>
          <a:p>
            <a:r>
              <a:rPr lang="en-US" b="0" dirty="0" smtClean="0"/>
              <a:t>Establishes electronic audit trail</a:t>
            </a:r>
          </a:p>
          <a:p>
            <a:r>
              <a:rPr lang="en-US" b="0" dirty="0" smtClean="0"/>
              <a:t>Edits ensure that a complete bill package is delivered to the payer, reducing rejects for incomplete or missing data/attachments</a:t>
            </a:r>
          </a:p>
          <a:p>
            <a:r>
              <a:rPr lang="en-US" b="0" dirty="0" smtClean="0"/>
              <a:t>If your practice can accept an 835, it should assist in posting and reconciliation processes</a:t>
            </a:r>
          </a:p>
          <a:p>
            <a:r>
              <a:rPr lang="en-US" b="0" dirty="0"/>
              <a:t>Typically providers see big improvements in their A/R metrics, fewer follow-up calls, and reduced need to resubmit bills*</a:t>
            </a:r>
          </a:p>
          <a:p>
            <a:pPr marL="0" indent="0">
              <a:buNone/>
            </a:pPr>
            <a:endParaRPr lang="en-US" dirty="0" smtClean="0"/>
          </a:p>
          <a:p>
            <a:pPr marL="0" indent="0">
              <a:buNone/>
            </a:pPr>
            <a:r>
              <a:rPr lang="en-US" sz="1600" dirty="0" smtClean="0"/>
              <a:t>*This may not be the case for all payers </a:t>
            </a:r>
            <a:endParaRPr lang="en-US" sz="1600" dirty="0"/>
          </a:p>
        </p:txBody>
      </p:sp>
      <p:pic>
        <p:nvPicPr>
          <p:cNvPr id="6" name="Picture 5" descr="NCMSLogo_RGB.gif"/>
          <p:cNvPicPr>
            <a:picLocks noChangeAspect="1"/>
          </p:cNvPicPr>
          <p:nvPr/>
        </p:nvPicPr>
        <p:blipFill>
          <a:blip r:embed="rId2" cstate="print"/>
          <a:srcRect l="4167" t="13333" r="4167" b="20000"/>
          <a:stretch>
            <a:fillRect/>
          </a:stretch>
        </p:blipFill>
        <p:spPr>
          <a:xfrm>
            <a:off x="4114800" y="1"/>
            <a:ext cx="4572000" cy="685800"/>
          </a:xfrm>
          <a:prstGeom prst="rect">
            <a:avLst/>
          </a:prstGeom>
        </p:spPr>
      </p:pic>
    </p:spTree>
    <p:extLst>
      <p:ext uri="{BB962C8B-B14F-4D97-AF65-F5344CB8AC3E}">
        <p14:creationId xmlns:p14="http://schemas.microsoft.com/office/powerpoint/2010/main" xmlns="" val="32336710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Most common methods available to utilize eBilling</a:t>
            </a:r>
            <a:endParaRPr lang="en-US" sz="2400" dirty="0"/>
          </a:p>
        </p:txBody>
      </p:sp>
      <p:sp>
        <p:nvSpPr>
          <p:cNvPr id="3" name="Content Placeholder 2"/>
          <p:cNvSpPr>
            <a:spLocks noGrp="1"/>
          </p:cNvSpPr>
          <p:nvPr>
            <p:ph idx="1"/>
          </p:nvPr>
        </p:nvSpPr>
        <p:spPr>
          <a:xfrm>
            <a:off x="700390" y="1676400"/>
            <a:ext cx="7772401" cy="3942783"/>
          </a:xfrm>
        </p:spPr>
        <p:txBody>
          <a:bodyPr/>
          <a:lstStyle/>
          <a:p>
            <a:r>
              <a:rPr lang="en-US" dirty="0" smtClean="0"/>
              <a:t>Direct eBill Portal – </a:t>
            </a:r>
            <a:r>
              <a:rPr lang="en-US" b="0" dirty="0" smtClean="0"/>
              <a:t>an option for providers that may not readily have access to be able to generate or send transactions via their system, or are low volume WC. Allows for entry of billing data and use of an upload of PDF or TIF images or fax server for attachments. These Portals allow for online correction, viewing error messages or rejects from payers, and viewing of Remittance Advice (835) information.</a:t>
            </a:r>
          </a:p>
          <a:p>
            <a:r>
              <a:rPr lang="en-US" dirty="0" smtClean="0"/>
              <a:t>Online Portal Uploads – </a:t>
            </a:r>
            <a:r>
              <a:rPr lang="en-US" b="0" dirty="0" smtClean="0"/>
              <a:t>allows practices that can create billing files on their system to upload 837 or other formats to a portal when they cannot establish a link to a payer or eBill agent. Attachments can also be uploaded, either individually or in batches, or also use a fax server. Portal is used for viewing errors and retrieving Remittance Advice (835) information.</a:t>
            </a:r>
          </a:p>
        </p:txBody>
      </p:sp>
      <p:pic>
        <p:nvPicPr>
          <p:cNvPr id="6" name="Picture 5" descr="NCMSLogo_RGB.gif"/>
          <p:cNvPicPr>
            <a:picLocks noChangeAspect="1"/>
          </p:cNvPicPr>
          <p:nvPr/>
        </p:nvPicPr>
        <p:blipFill>
          <a:blip r:embed="rId2" cstate="print"/>
          <a:srcRect l="4167" t="13333" r="4167" b="20000"/>
          <a:stretch>
            <a:fillRect/>
          </a:stretch>
        </p:blipFill>
        <p:spPr>
          <a:xfrm>
            <a:off x="4114800" y="1"/>
            <a:ext cx="4572000" cy="685800"/>
          </a:xfrm>
          <a:prstGeom prst="rect">
            <a:avLst/>
          </a:prstGeom>
        </p:spPr>
      </p:pic>
    </p:spTree>
    <p:extLst>
      <p:ext uri="{BB962C8B-B14F-4D97-AF65-F5344CB8AC3E}">
        <p14:creationId xmlns:p14="http://schemas.microsoft.com/office/powerpoint/2010/main" xmlns="" val="37731447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8215" y="1064014"/>
            <a:ext cx="8217878" cy="427038"/>
          </a:xfrm>
        </p:spPr>
        <p:txBody>
          <a:bodyPr/>
          <a:lstStyle/>
          <a:p>
            <a:r>
              <a:rPr lang="en-US" sz="2400" dirty="0"/>
              <a:t>Most common methods available to utilize </a:t>
            </a:r>
            <a:r>
              <a:rPr lang="en-US" sz="2400" dirty="0" smtClean="0"/>
              <a:t>eBilling </a:t>
            </a:r>
            <a:endParaRPr lang="en-US" sz="2400" dirty="0"/>
          </a:p>
        </p:txBody>
      </p:sp>
      <p:sp>
        <p:nvSpPr>
          <p:cNvPr id="3" name="Content Placeholder 2"/>
          <p:cNvSpPr>
            <a:spLocks noGrp="1"/>
          </p:cNvSpPr>
          <p:nvPr>
            <p:ph idx="1"/>
          </p:nvPr>
        </p:nvSpPr>
        <p:spPr>
          <a:xfrm>
            <a:off x="700390" y="1799292"/>
            <a:ext cx="7772401" cy="3915707"/>
          </a:xfrm>
        </p:spPr>
        <p:txBody>
          <a:bodyPr>
            <a:normAutofit fontScale="92500" lnSpcReduction="10000"/>
          </a:bodyPr>
          <a:lstStyle/>
          <a:p>
            <a:r>
              <a:rPr lang="en-US" dirty="0" smtClean="0"/>
              <a:t>EDI interfaces -  </a:t>
            </a:r>
            <a:r>
              <a:rPr lang="en-US" b="0" dirty="0" smtClean="0"/>
              <a:t>billing and attachment files are sent securely between the PMS/RCS or Clearinghouse and the payer or eBill agent. Acknowledgments, error messages, and Remittance Advice (835) information is exchanged electronically. This method requires some effort to get set-up and test, but for volume users this is the most efficient model. (Similar to the process for Group and Commercial payers.)  </a:t>
            </a:r>
          </a:p>
          <a:p>
            <a:r>
              <a:rPr lang="en-US" dirty="0" smtClean="0"/>
              <a:t>Attachment Solutions – </a:t>
            </a:r>
            <a:r>
              <a:rPr lang="en-US" sz="2200" b="0" dirty="0" smtClean="0"/>
              <a:t>Flexibility </a:t>
            </a:r>
            <a:r>
              <a:rPr lang="en-US" sz="2200" b="0" dirty="0"/>
              <a:t>for Trading Partner Agreements to include </a:t>
            </a:r>
            <a:r>
              <a:rPr lang="en-US" sz="2200" b="0" dirty="0" smtClean="0"/>
              <a:t>such methods as secure </a:t>
            </a:r>
            <a:r>
              <a:rPr lang="en-US" sz="2200" b="0" dirty="0"/>
              <a:t>electronic fax, secure encrypted email, </a:t>
            </a:r>
            <a:r>
              <a:rPr lang="en-US" sz="2200" b="0" dirty="0" smtClean="0"/>
              <a:t>or electronic </a:t>
            </a:r>
            <a:r>
              <a:rPr lang="en-US" sz="2200" b="0" dirty="0"/>
              <a:t>transmission using the prescribed </a:t>
            </a:r>
            <a:r>
              <a:rPr lang="en-US" sz="2200" b="0" dirty="0" smtClean="0"/>
              <a:t>format ASC </a:t>
            </a:r>
            <a:r>
              <a:rPr lang="en-US" sz="2200" b="0" dirty="0"/>
              <a:t>X12N/005010X210 </a:t>
            </a:r>
            <a:r>
              <a:rPr lang="en-US" sz="2200" b="0" i="1" dirty="0"/>
              <a:t>Additional Information to Support Health Care Claim</a:t>
            </a:r>
            <a:r>
              <a:rPr lang="en-US" sz="2200" b="0" dirty="0"/>
              <a:t> (275</a:t>
            </a:r>
            <a:r>
              <a:rPr lang="en-US" sz="2200" b="0" dirty="0" smtClean="0"/>
              <a:t>), using mutually </a:t>
            </a:r>
            <a:r>
              <a:rPr lang="en-US" sz="2200" b="0" dirty="0"/>
              <a:t>agreed upon </a:t>
            </a:r>
            <a:r>
              <a:rPr lang="en-US" sz="2200" b="0" dirty="0" smtClean="0"/>
              <a:t>formats such as PDFs</a:t>
            </a:r>
            <a:r>
              <a:rPr lang="en-US" sz="2200" b="0" dirty="0"/>
              <a:t>, TIFFs, C-CDA, </a:t>
            </a:r>
            <a:r>
              <a:rPr lang="en-US" sz="2200" b="0" dirty="0" smtClean="0"/>
              <a:t>or Objects </a:t>
            </a:r>
            <a:r>
              <a:rPr lang="en-US" sz="2200" b="0" dirty="0"/>
              <a:t>to accommodate PMS, EMR or other administrative systems</a:t>
            </a:r>
          </a:p>
          <a:p>
            <a:pPr marL="400050" lvl="1" indent="0">
              <a:buNone/>
            </a:pPr>
            <a:r>
              <a:rPr lang="en-US" sz="2200" b="0" dirty="0" smtClean="0"/>
              <a:t> </a:t>
            </a:r>
            <a:endParaRPr lang="en-US" sz="2200" b="0" dirty="0"/>
          </a:p>
        </p:txBody>
      </p:sp>
      <p:pic>
        <p:nvPicPr>
          <p:cNvPr id="6" name="Picture 5" descr="NCMSLogo_RGB.gif"/>
          <p:cNvPicPr>
            <a:picLocks noChangeAspect="1"/>
          </p:cNvPicPr>
          <p:nvPr/>
        </p:nvPicPr>
        <p:blipFill>
          <a:blip r:embed="rId2" cstate="print"/>
          <a:srcRect l="4167" t="13333" r="4167" b="20000"/>
          <a:stretch>
            <a:fillRect/>
          </a:stretch>
        </p:blipFill>
        <p:spPr>
          <a:xfrm>
            <a:off x="4114800" y="1"/>
            <a:ext cx="4572000" cy="685800"/>
          </a:xfrm>
          <a:prstGeom prst="rect">
            <a:avLst/>
          </a:prstGeom>
        </p:spPr>
      </p:pic>
    </p:spTree>
    <p:extLst>
      <p:ext uri="{BB962C8B-B14F-4D97-AF65-F5344CB8AC3E}">
        <p14:creationId xmlns:p14="http://schemas.microsoft.com/office/powerpoint/2010/main" xmlns="" val="42194884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2400" dirty="0" smtClean="0"/>
              <a:t>EFT – coming 1/1/2015</a:t>
            </a:r>
            <a:endParaRPr lang="en-US" sz="2400" dirty="0"/>
          </a:p>
        </p:txBody>
      </p:sp>
      <p:sp>
        <p:nvSpPr>
          <p:cNvPr id="3" name="Content Placeholder 2"/>
          <p:cNvSpPr>
            <a:spLocks noGrp="1"/>
          </p:cNvSpPr>
          <p:nvPr>
            <p:ph idx="1"/>
          </p:nvPr>
        </p:nvSpPr>
        <p:spPr>
          <a:xfrm>
            <a:off x="700390" y="1752600"/>
            <a:ext cx="7772401" cy="3866583"/>
          </a:xfrm>
        </p:spPr>
        <p:txBody>
          <a:bodyPr>
            <a:noAutofit/>
          </a:bodyPr>
          <a:lstStyle/>
          <a:p>
            <a:r>
              <a:rPr lang="en-US" b="0" dirty="0" smtClean="0">
                <a:latin typeface="Arial" pitchFamily="34" charset="0"/>
                <a:cs typeface="Arial" pitchFamily="34" charset="0"/>
              </a:rPr>
              <a:t>Traditionally, payments for medically-related services by WC payers is to issue paper checks and Explanations of Reimbursement (EOR) via the USPS. Providers often manually post the information in their systems.</a:t>
            </a:r>
          </a:p>
          <a:p>
            <a:r>
              <a:rPr lang="en-US" b="0" dirty="0">
                <a:latin typeface="Arial" pitchFamily="34" charset="0"/>
                <a:cs typeface="Arial" pitchFamily="34" charset="0"/>
              </a:rPr>
              <a:t>As of 1-1-2014, the Centers for Medicare/Medicaid Services (CMS) required Group/Commercial payers must offer providers the ability to enroll for and be paid via EFT. A set of Operating Rules for EFT and ERA have been issued by CAQH/CORE which further define how providers and payers interact.</a:t>
            </a:r>
          </a:p>
          <a:p>
            <a:r>
              <a:rPr lang="en-US" b="0" dirty="0" smtClean="0">
                <a:latin typeface="Arial" pitchFamily="34" charset="0"/>
                <a:cs typeface="Arial" pitchFamily="34" charset="0"/>
              </a:rPr>
              <a:t>The Workers’ Compensation industry is also now adopting the use of EFT. </a:t>
            </a:r>
          </a:p>
          <a:p>
            <a:endParaRPr lang="en-US" sz="1600" b="0" dirty="0" smtClean="0">
              <a:latin typeface="Arial" pitchFamily="34" charset="0"/>
              <a:cs typeface="Arial" pitchFamily="34" charset="0"/>
            </a:endParaRPr>
          </a:p>
          <a:p>
            <a:endParaRPr lang="en-US" sz="1800" dirty="0" smtClean="0"/>
          </a:p>
          <a:p>
            <a:pPr lvl="1"/>
            <a:endParaRPr lang="en-US" dirty="0" smtClean="0"/>
          </a:p>
          <a:p>
            <a:endParaRPr lang="en-US" sz="1800" dirty="0"/>
          </a:p>
        </p:txBody>
      </p:sp>
      <p:pic>
        <p:nvPicPr>
          <p:cNvPr id="5" name="Picture 4" descr="NCMSLogo_RGB.gif"/>
          <p:cNvPicPr>
            <a:picLocks noChangeAspect="1"/>
          </p:cNvPicPr>
          <p:nvPr/>
        </p:nvPicPr>
        <p:blipFill>
          <a:blip r:embed="rId2" cstate="print"/>
          <a:srcRect l="4167" t="13333" r="4167" b="20000"/>
          <a:stretch>
            <a:fillRect/>
          </a:stretch>
        </p:blipFill>
        <p:spPr>
          <a:xfrm>
            <a:off x="4114800" y="1"/>
            <a:ext cx="4572000" cy="685800"/>
          </a:xfrm>
          <a:prstGeom prst="rect">
            <a:avLst/>
          </a:prstGeom>
        </p:spPr>
      </p:pic>
    </p:spTree>
    <p:extLst>
      <p:ext uri="{BB962C8B-B14F-4D97-AF65-F5344CB8AC3E}">
        <p14:creationId xmlns:p14="http://schemas.microsoft.com/office/powerpoint/2010/main" xmlns="" val="13604563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North Carolina eBill and EFT - Agenda</a:t>
            </a:r>
            <a:endParaRPr lang="en-US" sz="2400" dirty="0"/>
          </a:p>
        </p:txBody>
      </p:sp>
      <p:sp>
        <p:nvSpPr>
          <p:cNvPr id="3" name="Content Placeholder 2"/>
          <p:cNvSpPr>
            <a:spLocks noGrp="1"/>
          </p:cNvSpPr>
          <p:nvPr>
            <p:ph idx="1"/>
          </p:nvPr>
        </p:nvSpPr>
        <p:spPr>
          <a:xfrm>
            <a:off x="700390" y="1676400"/>
            <a:ext cx="7772401" cy="3942783"/>
          </a:xfrm>
        </p:spPr>
        <p:txBody>
          <a:bodyPr>
            <a:normAutofit/>
          </a:bodyPr>
          <a:lstStyle/>
          <a:p>
            <a:pPr>
              <a:spcBef>
                <a:spcPts val="1200"/>
              </a:spcBef>
            </a:pPr>
            <a:r>
              <a:rPr lang="en-US" sz="2800" b="1" dirty="0" smtClean="0"/>
              <a:t>North Carolina eBilling Overview and Terminology</a:t>
            </a:r>
          </a:p>
          <a:p>
            <a:pPr>
              <a:spcBef>
                <a:spcPts val="1200"/>
              </a:spcBef>
            </a:pPr>
            <a:r>
              <a:rPr lang="en-US" sz="2800" dirty="0" smtClean="0"/>
              <a:t>Industry Approach</a:t>
            </a:r>
          </a:p>
          <a:p>
            <a:pPr>
              <a:spcBef>
                <a:spcPts val="1200"/>
              </a:spcBef>
            </a:pPr>
            <a:r>
              <a:rPr lang="en-US" sz="2800" dirty="0" smtClean="0"/>
              <a:t>Regulations recap</a:t>
            </a:r>
            <a:endParaRPr lang="en-US" sz="2800" b="1" dirty="0" smtClean="0"/>
          </a:p>
          <a:p>
            <a:pPr>
              <a:spcBef>
                <a:spcPts val="1200"/>
              </a:spcBef>
            </a:pPr>
            <a:r>
              <a:rPr lang="en-US" sz="2800" b="1" dirty="0" smtClean="0"/>
              <a:t>How to get started</a:t>
            </a:r>
          </a:p>
          <a:p>
            <a:pPr>
              <a:spcBef>
                <a:spcPts val="1200"/>
              </a:spcBef>
            </a:pPr>
            <a:r>
              <a:rPr lang="en-US" sz="2800" dirty="0" smtClean="0"/>
              <a:t>References</a:t>
            </a:r>
          </a:p>
          <a:p>
            <a:pPr>
              <a:spcBef>
                <a:spcPts val="1200"/>
              </a:spcBef>
            </a:pPr>
            <a:endParaRPr lang="en-US" sz="2800" b="1" dirty="0" smtClean="0"/>
          </a:p>
        </p:txBody>
      </p:sp>
      <p:pic>
        <p:nvPicPr>
          <p:cNvPr id="6" name="Picture 5" descr="NCMSLogo_RGB.gif"/>
          <p:cNvPicPr>
            <a:picLocks noChangeAspect="1"/>
          </p:cNvPicPr>
          <p:nvPr/>
        </p:nvPicPr>
        <p:blipFill>
          <a:blip r:embed="rId2" cstate="print"/>
          <a:srcRect l="4167" t="13333" r="4167" b="20000"/>
          <a:stretch>
            <a:fillRect/>
          </a:stretch>
        </p:blipFill>
        <p:spPr>
          <a:xfrm>
            <a:off x="4114800" y="1"/>
            <a:ext cx="4572000" cy="685800"/>
          </a:xfrm>
          <a:prstGeom prst="rect">
            <a:avLst/>
          </a:prstGeom>
        </p:spPr>
      </p:pic>
    </p:spTree>
    <p:extLst>
      <p:ext uri="{BB962C8B-B14F-4D97-AF65-F5344CB8AC3E}">
        <p14:creationId xmlns:p14="http://schemas.microsoft.com/office/powerpoint/2010/main" xmlns="" val="10351159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2400" dirty="0" smtClean="0"/>
              <a:t>EFT – coming 1/1/2015</a:t>
            </a:r>
            <a:endParaRPr lang="en-US" sz="2400" dirty="0"/>
          </a:p>
        </p:txBody>
      </p:sp>
      <p:sp>
        <p:nvSpPr>
          <p:cNvPr id="3" name="Content Placeholder 2"/>
          <p:cNvSpPr>
            <a:spLocks noGrp="1"/>
          </p:cNvSpPr>
          <p:nvPr>
            <p:ph idx="1"/>
          </p:nvPr>
        </p:nvSpPr>
        <p:spPr/>
        <p:txBody>
          <a:bodyPr>
            <a:noAutofit/>
          </a:bodyPr>
          <a:lstStyle/>
          <a:p>
            <a:r>
              <a:rPr lang="en-US" dirty="0" smtClean="0">
                <a:latin typeface="Arial" pitchFamily="34" charset="0"/>
                <a:cs typeface="Arial" pitchFamily="34" charset="0"/>
              </a:rPr>
              <a:t>What to expect?</a:t>
            </a:r>
          </a:p>
          <a:p>
            <a:pPr lvl="1"/>
            <a:r>
              <a:rPr lang="en-US" sz="2000" dirty="0" smtClean="0">
                <a:latin typeface="Arial" pitchFamily="34" charset="0"/>
                <a:cs typeface="Arial" pitchFamily="34" charset="0"/>
              </a:rPr>
              <a:t>Just like in the Group market, you will likely have to enroll with each payer. </a:t>
            </a:r>
          </a:p>
          <a:p>
            <a:pPr lvl="1"/>
            <a:r>
              <a:rPr lang="en-US" sz="2000" dirty="0" smtClean="0">
                <a:latin typeface="Arial" pitchFamily="34" charset="0"/>
                <a:cs typeface="Arial" pitchFamily="34" charset="0"/>
              </a:rPr>
              <a:t>There will be some eBill solutions that will offer EFT enrollment across multiple payers</a:t>
            </a:r>
            <a:endParaRPr lang="en-US" sz="1800" dirty="0" smtClean="0"/>
          </a:p>
          <a:p>
            <a:pPr lvl="1"/>
            <a:endParaRPr lang="en-US" dirty="0" smtClean="0"/>
          </a:p>
          <a:p>
            <a:endParaRPr lang="en-US" sz="1800" dirty="0"/>
          </a:p>
        </p:txBody>
      </p:sp>
      <p:pic>
        <p:nvPicPr>
          <p:cNvPr id="5" name="Picture 4" descr="NCMSLogo_RGB.gif"/>
          <p:cNvPicPr>
            <a:picLocks noChangeAspect="1"/>
          </p:cNvPicPr>
          <p:nvPr/>
        </p:nvPicPr>
        <p:blipFill>
          <a:blip r:embed="rId2" cstate="print"/>
          <a:srcRect l="4167" t="13333" r="4167" b="20000"/>
          <a:stretch>
            <a:fillRect/>
          </a:stretch>
        </p:blipFill>
        <p:spPr>
          <a:xfrm>
            <a:off x="4114800" y="1"/>
            <a:ext cx="4572000" cy="685800"/>
          </a:xfrm>
          <a:prstGeom prst="rect">
            <a:avLst/>
          </a:prstGeom>
        </p:spPr>
      </p:pic>
    </p:spTree>
    <p:extLst>
      <p:ext uri="{BB962C8B-B14F-4D97-AF65-F5344CB8AC3E}">
        <p14:creationId xmlns:p14="http://schemas.microsoft.com/office/powerpoint/2010/main" xmlns="" val="35568320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How to get started</a:t>
            </a:r>
            <a:endParaRPr lang="en-US" sz="2400" dirty="0"/>
          </a:p>
        </p:txBody>
      </p:sp>
      <p:sp>
        <p:nvSpPr>
          <p:cNvPr id="3" name="Content Placeholder 2"/>
          <p:cNvSpPr>
            <a:spLocks noGrp="1"/>
          </p:cNvSpPr>
          <p:nvPr>
            <p:ph idx="1"/>
          </p:nvPr>
        </p:nvSpPr>
        <p:spPr/>
        <p:txBody>
          <a:bodyPr/>
          <a:lstStyle/>
          <a:p>
            <a:r>
              <a:rPr lang="en-US" dirty="0" smtClean="0"/>
              <a:t>Like any business problem, you need to have some basic information to find the right solution for your practice</a:t>
            </a:r>
          </a:p>
          <a:p>
            <a:pPr lvl="1"/>
            <a:r>
              <a:rPr lang="en-US" dirty="0" smtClean="0"/>
              <a:t>How much WC do you handle? Number of bills per month, $$ billed, A/R and DSO attributed to WC, major payers you bill, and specific practice needs</a:t>
            </a:r>
          </a:p>
          <a:p>
            <a:r>
              <a:rPr lang="en-US" dirty="0" smtClean="0"/>
              <a:t>Contact your Practice or Revenue Cycle Management System supplier, billing service, or Clearinghouse</a:t>
            </a:r>
          </a:p>
          <a:p>
            <a:pPr lvl="1"/>
            <a:r>
              <a:rPr lang="en-US" dirty="0" smtClean="0"/>
              <a:t>Ask them if they have WC eBilling capabilities, and who they are connected to as far as eBill agents. Be sure that they can get you to the majority of your key payers</a:t>
            </a:r>
          </a:p>
          <a:p>
            <a:r>
              <a:rPr lang="en-US" dirty="0" smtClean="0"/>
              <a:t>Be sure you understand any contracting, upgrades, or costs associated with getting started</a:t>
            </a:r>
          </a:p>
          <a:p>
            <a:pPr marL="400050" lvl="1" indent="0">
              <a:buNone/>
            </a:pPr>
            <a:endParaRPr lang="en-US" dirty="0"/>
          </a:p>
        </p:txBody>
      </p:sp>
      <p:pic>
        <p:nvPicPr>
          <p:cNvPr id="6" name="Picture 5" descr="NCMSLogo_RGB.gif"/>
          <p:cNvPicPr>
            <a:picLocks noChangeAspect="1"/>
          </p:cNvPicPr>
          <p:nvPr/>
        </p:nvPicPr>
        <p:blipFill>
          <a:blip r:embed="rId2" cstate="print"/>
          <a:srcRect l="4167" t="13333" r="4167" b="20000"/>
          <a:stretch>
            <a:fillRect/>
          </a:stretch>
        </p:blipFill>
        <p:spPr>
          <a:xfrm>
            <a:off x="4114800" y="1"/>
            <a:ext cx="4572000" cy="685800"/>
          </a:xfrm>
          <a:prstGeom prst="rect">
            <a:avLst/>
          </a:prstGeom>
        </p:spPr>
      </p:pic>
    </p:spTree>
    <p:extLst>
      <p:ext uri="{BB962C8B-B14F-4D97-AF65-F5344CB8AC3E}">
        <p14:creationId xmlns:p14="http://schemas.microsoft.com/office/powerpoint/2010/main" xmlns="" val="37822980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How to get started - more</a:t>
            </a:r>
            <a:endParaRPr lang="en-US" sz="2400" dirty="0"/>
          </a:p>
        </p:txBody>
      </p:sp>
      <p:sp>
        <p:nvSpPr>
          <p:cNvPr id="3" name="Content Placeholder 2"/>
          <p:cNvSpPr>
            <a:spLocks noGrp="1"/>
          </p:cNvSpPr>
          <p:nvPr>
            <p:ph idx="1"/>
          </p:nvPr>
        </p:nvSpPr>
        <p:spPr/>
        <p:txBody>
          <a:bodyPr>
            <a:normAutofit lnSpcReduction="10000"/>
          </a:bodyPr>
          <a:lstStyle/>
          <a:p>
            <a:r>
              <a:rPr lang="en-US" dirty="0"/>
              <a:t>Despite the mandate, you need to be ready that not all employers/payers will be ready on 7/1, and even for sometime after </a:t>
            </a:r>
            <a:r>
              <a:rPr lang="en-US" dirty="0" smtClean="0"/>
              <a:t>that</a:t>
            </a:r>
          </a:p>
          <a:p>
            <a:pPr lvl="1"/>
            <a:r>
              <a:rPr lang="en-US" dirty="0" smtClean="0"/>
              <a:t>You may still need to send some bills via paper. Many WC solutions and eBill agents do offer Print &amp; Mail capabilities so that you can make the workflow changes once, but you need to assess any costs to be sure it is the right strategy for your practice.</a:t>
            </a:r>
          </a:p>
          <a:p>
            <a:r>
              <a:rPr lang="en-US" dirty="0" smtClean="0"/>
              <a:t>Decide on the solution and get implemented</a:t>
            </a:r>
          </a:p>
          <a:p>
            <a:pPr lvl="1"/>
            <a:r>
              <a:rPr lang="en-US" dirty="0" smtClean="0"/>
              <a:t>For some solutions it may be a matter of days, for others there could be significant lead time, contracting, and/or add-on modules to buy. </a:t>
            </a:r>
          </a:p>
          <a:p>
            <a:r>
              <a:rPr lang="en-US" dirty="0" smtClean="0"/>
              <a:t>Train your staff, monitor your results</a:t>
            </a:r>
          </a:p>
          <a:p>
            <a:pPr lvl="1"/>
            <a:r>
              <a:rPr lang="en-US" dirty="0" smtClean="0"/>
              <a:t>This is a change of process, so you need to stay focused to ensure the right results</a:t>
            </a:r>
            <a:endParaRPr lang="en-US" dirty="0"/>
          </a:p>
          <a:p>
            <a:pPr marL="400050" lvl="1" indent="0">
              <a:buNone/>
            </a:pPr>
            <a:endParaRPr lang="en-US" dirty="0"/>
          </a:p>
        </p:txBody>
      </p:sp>
      <p:pic>
        <p:nvPicPr>
          <p:cNvPr id="5" name="Picture 4" descr="NCMSLogo_RGB.gif"/>
          <p:cNvPicPr>
            <a:picLocks noChangeAspect="1"/>
          </p:cNvPicPr>
          <p:nvPr/>
        </p:nvPicPr>
        <p:blipFill>
          <a:blip r:embed="rId2" cstate="print"/>
          <a:srcRect l="4167" t="13333" r="4167" b="20000"/>
          <a:stretch>
            <a:fillRect/>
          </a:stretch>
        </p:blipFill>
        <p:spPr>
          <a:xfrm>
            <a:off x="4114800" y="1"/>
            <a:ext cx="4572000" cy="685800"/>
          </a:xfrm>
          <a:prstGeom prst="rect">
            <a:avLst/>
          </a:prstGeom>
        </p:spPr>
      </p:pic>
    </p:spTree>
    <p:extLst>
      <p:ext uri="{BB962C8B-B14F-4D97-AF65-F5344CB8AC3E}">
        <p14:creationId xmlns:p14="http://schemas.microsoft.com/office/powerpoint/2010/main" xmlns="" val="1870961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Some examples of eBill ready</a:t>
            </a:r>
            <a:endParaRPr lang="en-US" sz="2400" dirty="0"/>
          </a:p>
        </p:txBody>
      </p:sp>
      <p:sp>
        <p:nvSpPr>
          <p:cNvPr id="3" name="Content Placeholder 2"/>
          <p:cNvSpPr>
            <a:spLocks noGrp="1"/>
          </p:cNvSpPr>
          <p:nvPr>
            <p:ph sz="half" idx="1"/>
          </p:nvPr>
        </p:nvSpPr>
        <p:spPr>
          <a:xfrm>
            <a:off x="762000" y="1638821"/>
            <a:ext cx="3276600" cy="3390379"/>
          </a:xfrm>
        </p:spPr>
        <p:txBody>
          <a:bodyPr>
            <a:normAutofit/>
          </a:bodyPr>
          <a:lstStyle/>
          <a:p>
            <a:pPr marL="0" indent="0">
              <a:buNone/>
            </a:pPr>
            <a:r>
              <a:rPr lang="en-US" sz="1800" b="1" u="sng" dirty="0" smtClean="0"/>
              <a:t>Provider Systems</a:t>
            </a:r>
          </a:p>
          <a:p>
            <a:pPr marL="0" indent="0">
              <a:buNone/>
            </a:pPr>
            <a:endParaRPr lang="en-US" sz="1800" b="1" u="sng" dirty="0" smtClean="0"/>
          </a:p>
          <a:p>
            <a:pPr>
              <a:buFont typeface="Courier New" panose="02070309020205020404" pitchFamily="49" charset="0"/>
              <a:buChar char="o"/>
            </a:pPr>
            <a:r>
              <a:rPr lang="en-US" sz="1600" b="1" i="1" dirty="0" smtClean="0"/>
              <a:t>AthenaHealth</a:t>
            </a:r>
          </a:p>
          <a:p>
            <a:pPr>
              <a:buFont typeface="Courier New" panose="02070309020205020404" pitchFamily="49" charset="0"/>
              <a:buChar char="o"/>
            </a:pPr>
            <a:r>
              <a:rPr lang="en-US" sz="1600" b="1" i="1" dirty="0" smtClean="0"/>
              <a:t>Availity</a:t>
            </a:r>
          </a:p>
          <a:p>
            <a:pPr>
              <a:buFont typeface="Courier New" panose="02070309020205020404" pitchFamily="49" charset="0"/>
              <a:buChar char="o"/>
            </a:pPr>
            <a:r>
              <a:rPr lang="en-US" sz="1600" b="1" i="1" dirty="0" smtClean="0"/>
              <a:t>Capario</a:t>
            </a:r>
          </a:p>
          <a:p>
            <a:pPr>
              <a:buFont typeface="Courier New" panose="02070309020205020404" pitchFamily="49" charset="0"/>
              <a:buChar char="o"/>
            </a:pPr>
            <a:r>
              <a:rPr lang="en-US" sz="1600" b="1" i="1" dirty="0" smtClean="0"/>
              <a:t>Emdeon</a:t>
            </a:r>
          </a:p>
          <a:p>
            <a:pPr>
              <a:buFont typeface="Courier New" panose="02070309020205020404" pitchFamily="49" charset="0"/>
              <a:buChar char="o"/>
            </a:pPr>
            <a:r>
              <a:rPr lang="en-US" sz="1600" b="1" i="1" dirty="0" smtClean="0"/>
              <a:t>Passport</a:t>
            </a:r>
          </a:p>
          <a:p>
            <a:pPr>
              <a:buFont typeface="Courier New" panose="02070309020205020404" pitchFamily="49" charset="0"/>
              <a:buChar char="o"/>
            </a:pPr>
            <a:r>
              <a:rPr lang="en-US" sz="1600" b="1" i="1" dirty="0" smtClean="0"/>
              <a:t>Practice Insight</a:t>
            </a:r>
          </a:p>
          <a:p>
            <a:pPr>
              <a:buFont typeface="Courier New" panose="02070309020205020404" pitchFamily="49" charset="0"/>
              <a:buChar char="o"/>
            </a:pPr>
            <a:r>
              <a:rPr lang="en-US" sz="1600" b="1" i="1" dirty="0" smtClean="0"/>
              <a:t>SSI</a:t>
            </a:r>
          </a:p>
          <a:p>
            <a:pPr>
              <a:buFont typeface="Courier New" panose="02070309020205020404" pitchFamily="49" charset="0"/>
              <a:buChar char="o"/>
            </a:pPr>
            <a:r>
              <a:rPr lang="en-US" sz="1600" b="1" i="1" dirty="0" smtClean="0"/>
              <a:t>Systoc</a:t>
            </a:r>
          </a:p>
          <a:p>
            <a:pPr>
              <a:buFont typeface="Courier New" panose="02070309020205020404" pitchFamily="49" charset="0"/>
              <a:buChar char="o"/>
            </a:pPr>
            <a:r>
              <a:rPr lang="en-US" sz="1600" b="1" i="1" dirty="0" smtClean="0"/>
              <a:t>ZirMed</a:t>
            </a:r>
          </a:p>
          <a:p>
            <a:endParaRPr lang="en-US" sz="1600" dirty="0"/>
          </a:p>
          <a:p>
            <a:endParaRPr lang="en-US" sz="1600" dirty="0"/>
          </a:p>
        </p:txBody>
      </p:sp>
      <p:sp>
        <p:nvSpPr>
          <p:cNvPr id="4" name="Content Placeholder 3"/>
          <p:cNvSpPr>
            <a:spLocks noGrp="1"/>
          </p:cNvSpPr>
          <p:nvPr>
            <p:ph sz="half" idx="2"/>
          </p:nvPr>
        </p:nvSpPr>
        <p:spPr>
          <a:xfrm>
            <a:off x="5181600" y="1600200"/>
            <a:ext cx="3505200" cy="3124201"/>
          </a:xfrm>
        </p:spPr>
        <p:txBody>
          <a:bodyPr>
            <a:normAutofit/>
          </a:bodyPr>
          <a:lstStyle/>
          <a:p>
            <a:pPr marL="0" indent="0">
              <a:buNone/>
            </a:pPr>
            <a:r>
              <a:rPr lang="en-US" sz="1800" b="1" u="sng" dirty="0" smtClean="0"/>
              <a:t>Payers</a:t>
            </a:r>
          </a:p>
          <a:p>
            <a:pPr marL="0" indent="0">
              <a:buNone/>
            </a:pPr>
            <a:endParaRPr lang="en-US" sz="1800" b="1" u="sng" dirty="0" smtClean="0"/>
          </a:p>
          <a:p>
            <a:pPr>
              <a:buFont typeface="Wingdings" panose="05000000000000000000" pitchFamily="2" charset="2"/>
              <a:buChar char="ü"/>
            </a:pPr>
            <a:r>
              <a:rPr lang="en-US" sz="1600" dirty="0" smtClean="0">
                <a:latin typeface="Franklin Gothic Medium" panose="020B0603020102020204" pitchFamily="34" charset="0"/>
              </a:rPr>
              <a:t>Gallagher-Bassett</a:t>
            </a:r>
          </a:p>
          <a:p>
            <a:pPr>
              <a:buFont typeface="Wingdings" panose="05000000000000000000" pitchFamily="2" charset="2"/>
              <a:buChar char="ü"/>
            </a:pPr>
            <a:r>
              <a:rPr lang="en-US" sz="1600" dirty="0" smtClean="0">
                <a:latin typeface="Franklin Gothic Medium" panose="020B0603020102020204" pitchFamily="34" charset="0"/>
              </a:rPr>
              <a:t>Hartford</a:t>
            </a:r>
          </a:p>
          <a:p>
            <a:pPr>
              <a:buFont typeface="Wingdings" panose="05000000000000000000" pitchFamily="2" charset="2"/>
              <a:buChar char="ü"/>
            </a:pPr>
            <a:r>
              <a:rPr lang="en-US" sz="1600" dirty="0" smtClean="0">
                <a:latin typeface="Franklin Gothic Medium" panose="020B0603020102020204" pitchFamily="34" charset="0"/>
              </a:rPr>
              <a:t>Travelers</a:t>
            </a:r>
          </a:p>
          <a:p>
            <a:pPr>
              <a:buFont typeface="Wingdings" panose="05000000000000000000" pitchFamily="2" charset="2"/>
              <a:buChar char="ü"/>
            </a:pPr>
            <a:r>
              <a:rPr lang="en-US" sz="1600" dirty="0" smtClean="0">
                <a:latin typeface="Franklin Gothic Medium" panose="020B0603020102020204" pitchFamily="34" charset="0"/>
              </a:rPr>
              <a:t>Key Risk</a:t>
            </a:r>
          </a:p>
          <a:p>
            <a:pPr>
              <a:buFont typeface="Wingdings" panose="05000000000000000000" pitchFamily="2" charset="2"/>
              <a:buChar char="ü"/>
            </a:pPr>
            <a:r>
              <a:rPr lang="en-US" sz="1600" dirty="0" smtClean="0">
                <a:latin typeface="Franklin Gothic Medium" panose="020B0603020102020204" pitchFamily="34" charset="0"/>
              </a:rPr>
              <a:t>Liberty Mutual	</a:t>
            </a:r>
          </a:p>
          <a:p>
            <a:pPr>
              <a:buFont typeface="Wingdings" panose="05000000000000000000" pitchFamily="2" charset="2"/>
              <a:buChar char="ü"/>
            </a:pPr>
            <a:r>
              <a:rPr lang="en-US" sz="1600" dirty="0" smtClean="0">
                <a:latin typeface="Franklin Gothic Medium" panose="020B0603020102020204" pitchFamily="34" charset="0"/>
              </a:rPr>
              <a:t>Zenith</a:t>
            </a:r>
          </a:p>
          <a:p>
            <a:endParaRPr lang="en-US" sz="1600" dirty="0"/>
          </a:p>
          <a:p>
            <a:pPr marL="0" indent="0">
              <a:buNone/>
            </a:pPr>
            <a:endParaRPr lang="en-US" sz="1600" dirty="0" smtClean="0"/>
          </a:p>
          <a:p>
            <a:pPr marL="0" indent="0">
              <a:buNone/>
            </a:pPr>
            <a:endParaRPr lang="en-US" sz="1600" dirty="0"/>
          </a:p>
        </p:txBody>
      </p:sp>
      <p:sp>
        <p:nvSpPr>
          <p:cNvPr id="6" name="Rectangle 5"/>
          <p:cNvSpPr/>
          <p:nvPr/>
        </p:nvSpPr>
        <p:spPr>
          <a:xfrm>
            <a:off x="2189018" y="4800600"/>
            <a:ext cx="5562600" cy="923330"/>
          </a:xfrm>
          <a:prstGeom prst="rect">
            <a:avLst/>
          </a:prstGeom>
        </p:spPr>
        <p:txBody>
          <a:bodyPr wrap="square">
            <a:spAutoFit/>
          </a:bodyPr>
          <a:lstStyle/>
          <a:p>
            <a:endParaRPr lang="en-US" dirty="0" smtClean="0"/>
          </a:p>
          <a:p>
            <a:r>
              <a:rPr lang="en-US" dirty="0"/>
              <a:t> </a:t>
            </a:r>
            <a:r>
              <a:rPr lang="en-US" dirty="0" smtClean="0"/>
              <a:t>    ….. </a:t>
            </a:r>
            <a:r>
              <a:rPr lang="en-US" dirty="0"/>
              <a:t>and many, many </a:t>
            </a:r>
            <a:r>
              <a:rPr lang="en-US" dirty="0" smtClean="0"/>
              <a:t>more Systems and Payers</a:t>
            </a:r>
            <a:endParaRPr lang="en-US" dirty="0"/>
          </a:p>
          <a:p>
            <a:endParaRPr lang="en-US" dirty="0"/>
          </a:p>
        </p:txBody>
      </p:sp>
      <p:pic>
        <p:nvPicPr>
          <p:cNvPr id="7" name="Picture 6" descr="NCMSLogo_RGB.gif"/>
          <p:cNvPicPr>
            <a:picLocks noChangeAspect="1"/>
          </p:cNvPicPr>
          <p:nvPr/>
        </p:nvPicPr>
        <p:blipFill>
          <a:blip r:embed="rId2" cstate="print"/>
          <a:srcRect l="4167" t="13333" r="4167" b="20000"/>
          <a:stretch>
            <a:fillRect/>
          </a:stretch>
        </p:blipFill>
        <p:spPr>
          <a:xfrm>
            <a:off x="4114800" y="1"/>
            <a:ext cx="4572000" cy="685800"/>
          </a:xfrm>
          <a:prstGeom prst="rect">
            <a:avLst/>
          </a:prstGeom>
        </p:spPr>
      </p:pic>
    </p:spTree>
    <p:extLst>
      <p:ext uri="{BB962C8B-B14F-4D97-AF65-F5344CB8AC3E}">
        <p14:creationId xmlns:p14="http://schemas.microsoft.com/office/powerpoint/2010/main" xmlns="" val="2732640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References </a:t>
            </a:r>
            <a:endParaRPr lang="en-US" sz="2400" dirty="0"/>
          </a:p>
        </p:txBody>
      </p:sp>
      <p:sp>
        <p:nvSpPr>
          <p:cNvPr id="3" name="Content Placeholder 2"/>
          <p:cNvSpPr>
            <a:spLocks noGrp="1"/>
          </p:cNvSpPr>
          <p:nvPr>
            <p:ph idx="1"/>
          </p:nvPr>
        </p:nvSpPr>
        <p:spPr/>
        <p:txBody>
          <a:bodyPr>
            <a:normAutofit/>
          </a:bodyPr>
          <a:lstStyle/>
          <a:p>
            <a:r>
              <a:rPr lang="en-US" dirty="0" smtClean="0"/>
              <a:t>North Carolina Industrial Commission  </a:t>
            </a:r>
            <a:r>
              <a:rPr lang="en-US" sz="1600" dirty="0">
                <a:hlinkClick r:id="rId2"/>
              </a:rPr>
              <a:t>http://</a:t>
            </a:r>
            <a:r>
              <a:rPr lang="en-US" sz="1600" dirty="0" smtClean="0">
                <a:hlinkClick r:id="rId2"/>
              </a:rPr>
              <a:t>www.ic.nc.gov/medproviders.html</a:t>
            </a:r>
            <a:endParaRPr lang="en-US" sz="1600" dirty="0" smtClean="0"/>
          </a:p>
          <a:p>
            <a:pPr lvl="1"/>
            <a:r>
              <a:rPr lang="en-US" b="1" dirty="0" smtClean="0"/>
              <a:t>NC Workers’ Comp E-bill Companion Guide </a:t>
            </a:r>
            <a:r>
              <a:rPr lang="en-US" sz="1400" b="1" dirty="0" smtClean="0">
                <a:hlinkClick r:id="rId3"/>
              </a:rPr>
              <a:t>www.ic.nc.gov/ncic/pages/EBPCguide.pdf</a:t>
            </a:r>
            <a:r>
              <a:rPr lang="en-US" sz="1400" b="1" dirty="0" smtClean="0"/>
              <a:t> </a:t>
            </a:r>
          </a:p>
          <a:p>
            <a:r>
              <a:rPr lang="en-US" dirty="0" smtClean="0"/>
              <a:t>North Carolina Medical Society  </a:t>
            </a:r>
            <a:r>
              <a:rPr lang="en-US" sz="1600" dirty="0" smtClean="0">
                <a:hlinkClick r:id="rId4"/>
              </a:rPr>
              <a:t>http://www.ncmedsoc.org</a:t>
            </a:r>
            <a:endParaRPr lang="en-US" sz="1600" dirty="0" smtClean="0"/>
          </a:p>
          <a:p>
            <a:r>
              <a:rPr lang="en-US" dirty="0" smtClean="0"/>
              <a:t>American Medical Association – Property &amp; Casualty Toolkit</a:t>
            </a:r>
          </a:p>
          <a:p>
            <a:pPr marL="0" indent="0" algn="ctr">
              <a:buNone/>
            </a:pPr>
            <a:r>
              <a:rPr lang="en-US" sz="1600" dirty="0">
                <a:hlinkClick r:id="rId5"/>
              </a:rPr>
              <a:t>http://</a:t>
            </a:r>
            <a:r>
              <a:rPr lang="en-US" sz="1600" dirty="0" smtClean="0">
                <a:hlinkClick r:id="rId5"/>
              </a:rPr>
              <a:t>www.ama-assn.org/ama/pub/advocacy/topics/administrative-simplification-initiatives/electronic-transactions-toolkit/workers-compensation.page</a:t>
            </a:r>
            <a:r>
              <a:rPr lang="en-US" sz="1600" dirty="0" smtClean="0"/>
              <a:t>   </a:t>
            </a:r>
          </a:p>
          <a:p>
            <a:r>
              <a:rPr lang="en-US" dirty="0"/>
              <a:t>WEDI Property </a:t>
            </a:r>
            <a:r>
              <a:rPr lang="en-US" dirty="0" smtClean="0"/>
              <a:t>&amp; Casualty </a:t>
            </a:r>
            <a:r>
              <a:rPr lang="en-US" dirty="0"/>
              <a:t>Workgroup – eBill Educational  Resource </a:t>
            </a:r>
            <a:r>
              <a:rPr lang="en-US" dirty="0" smtClean="0"/>
              <a:t>Tools   </a:t>
            </a:r>
            <a:r>
              <a:rPr lang="en-US" sz="1600" dirty="0" smtClean="0">
                <a:hlinkClick r:id="rId6"/>
              </a:rPr>
              <a:t>http</a:t>
            </a:r>
            <a:r>
              <a:rPr lang="en-US" sz="1600" dirty="0">
                <a:hlinkClick r:id="rId6"/>
              </a:rPr>
              <a:t>://www.wedi.org/workgroups/transactions-code-sets/property-casualty-electronic-medical-bill-(ebill</a:t>
            </a:r>
            <a:r>
              <a:rPr lang="en-US" sz="1600" dirty="0" smtClean="0">
                <a:hlinkClick r:id="rId6"/>
              </a:rPr>
              <a:t>)</a:t>
            </a:r>
            <a:r>
              <a:rPr lang="en-US" sz="1600" dirty="0" smtClean="0"/>
              <a:t>  </a:t>
            </a:r>
            <a:endParaRPr lang="en-US" dirty="0" smtClean="0"/>
          </a:p>
          <a:p>
            <a:r>
              <a:rPr lang="en-US" dirty="0" smtClean="0"/>
              <a:t>Jopari Solutions, Inc.</a:t>
            </a:r>
            <a:r>
              <a:rPr lang="en-US" sz="1600" dirty="0" smtClean="0"/>
              <a:t> </a:t>
            </a:r>
            <a:r>
              <a:rPr lang="en-US" sz="1600" dirty="0" smtClean="0">
                <a:hlinkClick r:id="rId7"/>
              </a:rPr>
              <a:t>www.jopari.com</a:t>
            </a:r>
            <a:r>
              <a:rPr lang="en-US" sz="1600" dirty="0" smtClean="0"/>
              <a:t> </a:t>
            </a:r>
            <a:endParaRPr lang="en-US" sz="1600" dirty="0"/>
          </a:p>
        </p:txBody>
      </p:sp>
      <p:pic>
        <p:nvPicPr>
          <p:cNvPr id="5" name="Picture 4" descr="NCMSLogo_RGB.gif"/>
          <p:cNvPicPr>
            <a:picLocks noChangeAspect="1"/>
          </p:cNvPicPr>
          <p:nvPr/>
        </p:nvPicPr>
        <p:blipFill>
          <a:blip r:embed="rId8" cstate="print"/>
          <a:srcRect l="4167" t="13333" r="4167" b="20000"/>
          <a:stretch>
            <a:fillRect/>
          </a:stretch>
        </p:blipFill>
        <p:spPr>
          <a:xfrm>
            <a:off x="4114800" y="1"/>
            <a:ext cx="4572000" cy="685800"/>
          </a:xfrm>
          <a:prstGeom prst="rect">
            <a:avLst/>
          </a:prstGeom>
        </p:spPr>
      </p:pic>
    </p:spTree>
    <p:extLst>
      <p:ext uri="{BB962C8B-B14F-4D97-AF65-F5344CB8AC3E}">
        <p14:creationId xmlns:p14="http://schemas.microsoft.com/office/powerpoint/2010/main" xmlns="" val="4141314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33504" y="1219200"/>
            <a:ext cx="6215653" cy="1446550"/>
          </a:xfrm>
          <a:prstGeom prst="rect">
            <a:avLst/>
          </a:prstGeom>
          <a:noFill/>
        </p:spPr>
        <p:txBody>
          <a:bodyPr wrap="square" rtlCol="0">
            <a:spAutoFit/>
          </a:bodyPr>
          <a:lstStyle/>
          <a:p>
            <a:r>
              <a:rPr lang="en-US" sz="8800" dirty="0" smtClean="0"/>
              <a:t>Questions ?</a:t>
            </a:r>
            <a:endParaRPr lang="en-US" sz="8800" dirty="0"/>
          </a:p>
        </p:txBody>
      </p:sp>
      <p:pic>
        <p:nvPicPr>
          <p:cNvPr id="4" name="Picture 3" descr="NCMSLogo_RGB.gif"/>
          <p:cNvPicPr>
            <a:picLocks noChangeAspect="1"/>
          </p:cNvPicPr>
          <p:nvPr/>
        </p:nvPicPr>
        <p:blipFill>
          <a:blip r:embed="rId3" cstate="print"/>
          <a:srcRect l="4167" t="13333" r="4167" b="20000"/>
          <a:stretch>
            <a:fillRect/>
          </a:stretch>
        </p:blipFill>
        <p:spPr>
          <a:xfrm>
            <a:off x="4114800" y="1"/>
            <a:ext cx="4572000" cy="685800"/>
          </a:xfrm>
          <a:prstGeom prst="rect">
            <a:avLst/>
          </a:prstGeom>
        </p:spPr>
      </p:pic>
      <p:sp>
        <p:nvSpPr>
          <p:cNvPr id="3" name="TextBox 2"/>
          <p:cNvSpPr txBox="1"/>
          <p:nvPr/>
        </p:nvSpPr>
        <p:spPr>
          <a:xfrm>
            <a:off x="838199" y="3352799"/>
            <a:ext cx="7543801" cy="1200329"/>
          </a:xfrm>
          <a:prstGeom prst="rect">
            <a:avLst/>
          </a:prstGeom>
          <a:noFill/>
        </p:spPr>
        <p:txBody>
          <a:bodyPr wrap="square" rtlCol="0">
            <a:spAutoFit/>
          </a:bodyPr>
          <a:lstStyle/>
          <a:p>
            <a:r>
              <a:rPr lang="en-US" dirty="0" smtClean="0"/>
              <a:t>The North Carolina Medical Society </a:t>
            </a:r>
            <a:r>
              <a:rPr lang="en-US" dirty="0" smtClean="0"/>
              <a:t>always welcomes questions </a:t>
            </a:r>
            <a:r>
              <a:rPr lang="en-US" dirty="0" smtClean="0"/>
              <a:t>about the </a:t>
            </a:r>
            <a:r>
              <a:rPr lang="en-US" dirty="0" err="1" smtClean="0"/>
              <a:t>eBilling</a:t>
            </a:r>
            <a:r>
              <a:rPr lang="en-US" dirty="0" smtClean="0"/>
              <a:t> </a:t>
            </a:r>
            <a:r>
              <a:rPr lang="en-US" dirty="0" smtClean="0"/>
              <a:t>transition or about finding </a:t>
            </a:r>
            <a:r>
              <a:rPr lang="en-US" dirty="0" smtClean="0"/>
              <a:t>an </a:t>
            </a:r>
            <a:r>
              <a:rPr lang="en-US" dirty="0" err="1" smtClean="0"/>
              <a:t>eBilling</a:t>
            </a:r>
            <a:r>
              <a:rPr lang="en-US" dirty="0" smtClean="0"/>
              <a:t> </a:t>
            </a:r>
            <a:r>
              <a:rPr lang="en-US" dirty="0" smtClean="0"/>
              <a:t>solution. </a:t>
            </a:r>
          </a:p>
          <a:p>
            <a:endParaRPr lang="en-US" dirty="0" smtClean="0"/>
          </a:p>
          <a:p>
            <a:r>
              <a:rPr lang="en-US" dirty="0" smtClean="0"/>
              <a:t>Please </a:t>
            </a:r>
            <a:r>
              <a:rPr lang="en-US" dirty="0" smtClean="0"/>
              <a:t>contact </a:t>
            </a:r>
            <a:r>
              <a:rPr lang="en-US" b="1" dirty="0"/>
              <a:t>Conor Brockett</a:t>
            </a:r>
            <a:r>
              <a:rPr lang="en-US" dirty="0"/>
              <a:t> at  </a:t>
            </a:r>
            <a:r>
              <a:rPr lang="en-US" dirty="0" smtClean="0"/>
              <a:t>(919) 833-3836 </a:t>
            </a:r>
            <a:r>
              <a:rPr lang="en-US" dirty="0"/>
              <a:t>or </a:t>
            </a:r>
            <a:r>
              <a:rPr lang="en-US" dirty="0" smtClean="0">
                <a:hlinkClick r:id="rId4"/>
              </a:rPr>
              <a:t>CBrockett@ncmedsoc.org</a:t>
            </a:r>
            <a:r>
              <a:rPr lang="en-US" dirty="0" smtClean="0"/>
              <a: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263" y="1140053"/>
            <a:ext cx="8030306" cy="3816429"/>
          </a:xfrm>
          <a:prstGeom prst="rect">
            <a:avLst/>
          </a:prstGeom>
        </p:spPr>
        <p:txBody>
          <a:bodyPr wrap="square">
            <a:spAutoFit/>
          </a:bodyPr>
          <a:lstStyle/>
          <a:p>
            <a:r>
              <a:rPr lang="en-US" sz="2000" b="1" dirty="0"/>
              <a:t>Announcement Regarding Electronic Medical Billing and Payment</a:t>
            </a:r>
          </a:p>
          <a:p>
            <a:endParaRPr lang="en-US" sz="1200" dirty="0"/>
          </a:p>
          <a:p>
            <a:r>
              <a:rPr lang="en-US" sz="1400" dirty="0"/>
              <a:t>Pursuant to N.C. Gen. Stat. §97-26(g1), the Industrial Commission was directed to adopt rules requiring electronic medical billing and payment processes. The Industrial Commission subsequently adopted Electronic Billing Rules 101-109 in 2012. These rules were then held in abeyance in conjunction with other rule making efforts and to allow the Commission to develop an implementation guide. The Electronic Billing and Payment Companion Guide is now in final form and ready for publication. Click here for access to the guide. </a:t>
            </a:r>
            <a:r>
              <a:rPr lang="en-US" sz="1400" dirty="0" smtClean="0"/>
              <a:t> This </a:t>
            </a:r>
            <a:r>
              <a:rPr lang="en-US" sz="1400" dirty="0"/>
              <a:t>guide can also be accessed on the Commission’s webpages for Carriers and for Medical Providers..</a:t>
            </a:r>
          </a:p>
          <a:p>
            <a:endParaRPr lang="en-US" sz="1400" dirty="0"/>
          </a:p>
          <a:p>
            <a:r>
              <a:rPr lang="en-US" sz="1400" dirty="0"/>
              <a:t>The date for implementation of electronic medical billing in the adopted rules referenced above is March 1, 2014. The Commission received and considered feedback and multiple requests for extensions of the March 1, 2014 deadline from employers, carriers, third-party administrators, and medical billing companies. In order to allow these stakeholders additional time for preparation, the Commission will not require compliance with the Electronic Billing Rules until </a:t>
            </a:r>
            <a:r>
              <a:rPr lang="en-US" sz="1400" b="1" dirty="0"/>
              <a:t>July 1, 2014</a:t>
            </a:r>
            <a:r>
              <a:rPr lang="en-US" sz="1400" dirty="0"/>
              <a:t>, with regard to electronic medical billing processes. The rules and portions of the companion guide that govern and require electronic medical payment processes will not be mandatory until </a:t>
            </a:r>
            <a:r>
              <a:rPr lang="en-US" sz="1400" b="1" dirty="0"/>
              <a:t>January 1, 2015</a:t>
            </a:r>
            <a:r>
              <a:rPr lang="en-US" sz="1400" dirty="0"/>
              <a:t>. No additional extensions will be granted..</a:t>
            </a:r>
          </a:p>
        </p:txBody>
      </p:sp>
      <p:sp>
        <p:nvSpPr>
          <p:cNvPr id="3" name="Rectangle 2"/>
          <p:cNvSpPr/>
          <p:nvPr/>
        </p:nvSpPr>
        <p:spPr>
          <a:xfrm>
            <a:off x="2541059" y="5131750"/>
            <a:ext cx="4114781" cy="369332"/>
          </a:xfrm>
          <a:prstGeom prst="rect">
            <a:avLst/>
          </a:prstGeom>
        </p:spPr>
        <p:txBody>
          <a:bodyPr wrap="none">
            <a:spAutoFit/>
          </a:bodyPr>
          <a:lstStyle/>
          <a:p>
            <a:r>
              <a:rPr lang="en-US" dirty="0">
                <a:hlinkClick r:id="rId2"/>
              </a:rPr>
              <a:t>http://</a:t>
            </a:r>
            <a:r>
              <a:rPr lang="en-US" dirty="0" smtClean="0">
                <a:hlinkClick r:id="rId2"/>
              </a:rPr>
              <a:t>www.ic.nc.gov/medproviders.html</a:t>
            </a:r>
            <a:r>
              <a:rPr lang="en-US" dirty="0" smtClean="0"/>
              <a:t> </a:t>
            </a:r>
            <a:endParaRPr lang="en-US" dirty="0"/>
          </a:p>
        </p:txBody>
      </p:sp>
      <p:pic>
        <p:nvPicPr>
          <p:cNvPr id="5" name="Picture 4" descr="NCMSLogo_RGB.gif"/>
          <p:cNvPicPr>
            <a:picLocks noChangeAspect="1"/>
          </p:cNvPicPr>
          <p:nvPr/>
        </p:nvPicPr>
        <p:blipFill>
          <a:blip r:embed="rId3" cstate="print"/>
          <a:srcRect l="4167" t="13333" r="4167" b="20000"/>
          <a:stretch>
            <a:fillRect/>
          </a:stretch>
        </p:blipFill>
        <p:spPr>
          <a:xfrm>
            <a:off x="4114800" y="1"/>
            <a:ext cx="4572000" cy="685800"/>
          </a:xfrm>
          <a:prstGeom prst="rect">
            <a:avLst/>
          </a:prstGeom>
        </p:spPr>
      </p:pic>
    </p:spTree>
    <p:extLst>
      <p:ext uri="{BB962C8B-B14F-4D97-AF65-F5344CB8AC3E}">
        <p14:creationId xmlns:p14="http://schemas.microsoft.com/office/powerpoint/2010/main" xmlns="" val="25909797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Terminology</a:t>
            </a:r>
            <a:endParaRPr lang="en-US" sz="2400" dirty="0"/>
          </a:p>
        </p:txBody>
      </p:sp>
      <p:sp>
        <p:nvSpPr>
          <p:cNvPr id="3" name="Content Placeholder 2"/>
          <p:cNvSpPr>
            <a:spLocks noGrp="1"/>
          </p:cNvSpPr>
          <p:nvPr>
            <p:ph idx="1"/>
          </p:nvPr>
        </p:nvSpPr>
        <p:spPr>
          <a:xfrm>
            <a:off x="700390" y="1676400"/>
            <a:ext cx="7772401" cy="3942783"/>
          </a:xfrm>
        </p:spPr>
        <p:txBody>
          <a:bodyPr>
            <a:normAutofit/>
          </a:bodyPr>
          <a:lstStyle/>
          <a:p>
            <a:r>
              <a:rPr lang="en-US" sz="2000" b="1" dirty="0" smtClean="0"/>
              <a:t>eBilling</a:t>
            </a:r>
            <a:r>
              <a:rPr lang="en-US" sz="2000" dirty="0" smtClean="0"/>
              <a:t> – </a:t>
            </a:r>
            <a:r>
              <a:rPr lang="en-US" sz="2000" b="0" dirty="0" smtClean="0"/>
              <a:t>the process of submitting Workers’ Compensation medical billing and related documentation electronically to payers, as well as receiving acknowledgements and remittance information.</a:t>
            </a:r>
          </a:p>
          <a:p>
            <a:endParaRPr lang="en-US" sz="1100" dirty="0" smtClean="0"/>
          </a:p>
          <a:p>
            <a:r>
              <a:rPr lang="en-US" sz="2000" b="1" dirty="0" smtClean="0"/>
              <a:t>EFT</a:t>
            </a:r>
            <a:r>
              <a:rPr lang="en-US" sz="2000" dirty="0" smtClean="0"/>
              <a:t> (electronic funds transfer) – </a:t>
            </a:r>
            <a:r>
              <a:rPr lang="en-US" sz="2000" b="0" dirty="0" smtClean="0"/>
              <a:t>the ability of a payer to directly deposit payments for medical bills into a provider’s designated bank account. Requires enrolling with a payer to supply banking information.</a:t>
            </a:r>
          </a:p>
          <a:p>
            <a:endParaRPr lang="en-US" sz="1100" dirty="0" smtClean="0"/>
          </a:p>
          <a:p>
            <a:r>
              <a:rPr lang="en-US" sz="2000" b="1" dirty="0" smtClean="0"/>
              <a:t>eBilling agent </a:t>
            </a:r>
            <a:r>
              <a:rPr lang="en-US" sz="2000" dirty="0" smtClean="0"/>
              <a:t>– </a:t>
            </a:r>
            <a:r>
              <a:rPr lang="en-US" sz="2000" b="0" dirty="0" smtClean="0"/>
              <a:t>a specialized clearinghouse partner that assists providers and payers with their Workers’ Compensation connectivity, along with providing EFT enrollment capabilities for multiple payers.</a:t>
            </a:r>
          </a:p>
          <a:p>
            <a:endParaRPr lang="en-US" sz="2000" b="0" dirty="0"/>
          </a:p>
        </p:txBody>
      </p:sp>
      <p:pic>
        <p:nvPicPr>
          <p:cNvPr id="6" name="Picture 5" descr="NCMSLogo_RGB.gif"/>
          <p:cNvPicPr>
            <a:picLocks noChangeAspect="1"/>
          </p:cNvPicPr>
          <p:nvPr/>
        </p:nvPicPr>
        <p:blipFill>
          <a:blip r:embed="rId2" cstate="print"/>
          <a:srcRect l="4167" t="13333" r="4167" b="20000"/>
          <a:stretch>
            <a:fillRect/>
          </a:stretch>
        </p:blipFill>
        <p:spPr>
          <a:xfrm>
            <a:off x="4114800" y="1"/>
            <a:ext cx="4572000" cy="685800"/>
          </a:xfrm>
          <a:prstGeom prst="rect">
            <a:avLst/>
          </a:prstGeom>
        </p:spPr>
      </p:pic>
    </p:spTree>
    <p:extLst>
      <p:ext uri="{BB962C8B-B14F-4D97-AF65-F5344CB8AC3E}">
        <p14:creationId xmlns:p14="http://schemas.microsoft.com/office/powerpoint/2010/main" xmlns="" val="38814134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Terminology -  continued</a:t>
            </a:r>
            <a:endParaRPr lang="en-US" sz="2400" dirty="0"/>
          </a:p>
        </p:txBody>
      </p:sp>
      <p:sp>
        <p:nvSpPr>
          <p:cNvPr id="3" name="Content Placeholder 2"/>
          <p:cNvSpPr>
            <a:spLocks noGrp="1"/>
          </p:cNvSpPr>
          <p:nvPr>
            <p:ph idx="1"/>
          </p:nvPr>
        </p:nvSpPr>
        <p:spPr>
          <a:xfrm>
            <a:off x="700390" y="1676400"/>
            <a:ext cx="7772401" cy="3942783"/>
          </a:xfrm>
        </p:spPr>
        <p:txBody>
          <a:bodyPr>
            <a:normAutofit/>
          </a:bodyPr>
          <a:lstStyle/>
          <a:p>
            <a:r>
              <a:rPr lang="en-US" sz="2000" dirty="0" smtClean="0"/>
              <a:t>“ Complete </a:t>
            </a:r>
            <a:r>
              <a:rPr lang="en-US" dirty="0" smtClean="0"/>
              <a:t>Claim” (</a:t>
            </a:r>
            <a:r>
              <a:rPr lang="en-US" sz="2000" dirty="0" smtClean="0"/>
              <a:t>Clean Bill)</a:t>
            </a:r>
          </a:p>
          <a:p>
            <a:pPr marL="685800" lvl="1"/>
            <a:r>
              <a:rPr lang="en-US" b="0" dirty="0" smtClean="0"/>
              <a:t>be </a:t>
            </a:r>
            <a:r>
              <a:rPr lang="en-US" b="0" dirty="0"/>
              <a:t>submitted in the correct billing format, with the correct billing code sets, </a:t>
            </a:r>
          </a:p>
          <a:p>
            <a:pPr marL="685800" lvl="1"/>
            <a:r>
              <a:rPr lang="en-US" b="0" dirty="0" smtClean="0"/>
              <a:t>be </a:t>
            </a:r>
            <a:r>
              <a:rPr lang="en-US" b="0" dirty="0"/>
              <a:t>transmitted in compliance with all necessary format requirements</a:t>
            </a:r>
          </a:p>
          <a:p>
            <a:pPr lvl="1"/>
            <a:r>
              <a:rPr lang="en-US" b="0" dirty="0" smtClean="0"/>
              <a:t>include </a:t>
            </a:r>
            <a:r>
              <a:rPr lang="en-US" b="0" dirty="0"/>
              <a:t>in legible text all medical reports and records, including, but not limited </a:t>
            </a:r>
            <a:r>
              <a:rPr lang="en-US" b="0" dirty="0" smtClean="0"/>
              <a:t>to</a:t>
            </a:r>
            <a:r>
              <a:rPr lang="en-US" b="0" dirty="0"/>
              <a:t>, evaluation reports, narrative reports, assessment reports, progress report/notes, clinical notes, hospital records and diagnostic test results that are necessary for </a:t>
            </a:r>
            <a:r>
              <a:rPr lang="en-US" b="0" dirty="0" smtClean="0"/>
              <a:t>adjudication including </a:t>
            </a:r>
            <a:r>
              <a:rPr lang="en-US" b="0" dirty="0"/>
              <a:t>any other jurisdictional requirements found in its regulations or  North Carolina  eBill companion </a:t>
            </a:r>
            <a:r>
              <a:rPr lang="en-US" b="0" dirty="0" smtClean="0"/>
              <a:t>guide</a:t>
            </a:r>
          </a:p>
          <a:p>
            <a:pPr marL="457200" lvl="1" indent="0">
              <a:buNone/>
            </a:pPr>
            <a:endParaRPr lang="en-US" b="0" dirty="0"/>
          </a:p>
          <a:p>
            <a:r>
              <a:rPr lang="en-US" sz="2000" dirty="0" smtClean="0"/>
              <a:t>Payer ID -  </a:t>
            </a:r>
            <a:r>
              <a:rPr lang="en-US" sz="2000" b="0" dirty="0" smtClean="0"/>
              <a:t>the routing number that eBill agents use to direct the transaction to the correct payer destination</a:t>
            </a:r>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410200" y="76200"/>
            <a:ext cx="2743200" cy="6096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Picture 6" descr="NCMSLogo_RGB.gif"/>
          <p:cNvPicPr>
            <a:picLocks noChangeAspect="1"/>
          </p:cNvPicPr>
          <p:nvPr/>
        </p:nvPicPr>
        <p:blipFill>
          <a:blip r:embed="rId3" cstate="print"/>
          <a:srcRect l="4167" t="13333" r="4167" b="20000"/>
          <a:stretch>
            <a:fillRect/>
          </a:stretch>
        </p:blipFill>
        <p:spPr>
          <a:xfrm>
            <a:off x="4114800" y="1"/>
            <a:ext cx="4572000" cy="685800"/>
          </a:xfrm>
          <a:prstGeom prst="rect">
            <a:avLst/>
          </a:prstGeom>
        </p:spPr>
      </p:pic>
    </p:spTree>
    <p:extLst>
      <p:ext uri="{BB962C8B-B14F-4D97-AF65-F5344CB8AC3E}">
        <p14:creationId xmlns:p14="http://schemas.microsoft.com/office/powerpoint/2010/main" xmlns="" val="9231053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Terminology -  continued</a:t>
            </a:r>
            <a:endParaRPr lang="en-US" sz="2400" dirty="0"/>
          </a:p>
        </p:txBody>
      </p:sp>
      <p:sp>
        <p:nvSpPr>
          <p:cNvPr id="3" name="Content Placeholder 2"/>
          <p:cNvSpPr>
            <a:spLocks noGrp="1"/>
          </p:cNvSpPr>
          <p:nvPr>
            <p:ph idx="1"/>
          </p:nvPr>
        </p:nvSpPr>
        <p:spPr>
          <a:xfrm>
            <a:off x="700390" y="1752600"/>
            <a:ext cx="7772401" cy="3866583"/>
          </a:xfrm>
        </p:spPr>
        <p:txBody>
          <a:bodyPr>
            <a:normAutofit/>
          </a:bodyPr>
          <a:lstStyle/>
          <a:p>
            <a:r>
              <a:rPr lang="en-US" dirty="0"/>
              <a:t>Remittance Advice (835) – </a:t>
            </a:r>
            <a:r>
              <a:rPr lang="en-US" b="0" dirty="0"/>
              <a:t>an electronic feed of information from the payer to providers to advise whether a bill has been paid or denied, by what method, how much, and reasons on a line-by-line basis for paid/denied. It contains much of what is on a typical Explanation of Reimbursement (EOR), but often not some of the specific messaging. The 835 is designed to allow automatic posting into the PMS/RCS or Clearinghouse, provided it has been enabled with the capabilities to import them</a:t>
            </a:r>
            <a:r>
              <a:rPr lang="en-US" b="0" dirty="0" smtClean="0"/>
              <a:t>.</a:t>
            </a:r>
          </a:p>
          <a:p>
            <a:r>
              <a:rPr lang="en-US" dirty="0" smtClean="0"/>
              <a:t>Companion Guide – </a:t>
            </a:r>
            <a:r>
              <a:rPr lang="en-US" b="0" dirty="0" smtClean="0"/>
              <a:t>the details of how eBilling is to work, including formats; timelines; responsibilities of provider, payers, and agents. The NC Companion Guide is available on the Industrial </a:t>
            </a:r>
            <a:r>
              <a:rPr lang="en-US" b="0" dirty="0"/>
              <a:t>Commission website at </a:t>
            </a:r>
            <a:r>
              <a:rPr lang="en-US" b="0" dirty="0">
                <a:hlinkClick r:id="rId2"/>
              </a:rPr>
              <a:t>http://</a:t>
            </a:r>
            <a:r>
              <a:rPr lang="en-US" b="0" dirty="0" smtClean="0">
                <a:hlinkClick r:id="rId2"/>
              </a:rPr>
              <a:t>www.ic.nc.gov/ncic/pages/EBPCguide.pdf</a:t>
            </a:r>
            <a:r>
              <a:rPr lang="en-US" b="0" dirty="0" smtClean="0"/>
              <a:t> </a:t>
            </a:r>
            <a:endParaRPr lang="en-US" b="0" dirty="0"/>
          </a:p>
        </p:txBody>
      </p:sp>
      <p:pic>
        <p:nvPicPr>
          <p:cNvPr id="6" name="Picture 5" descr="NCMSLogo_RGB.gif"/>
          <p:cNvPicPr>
            <a:picLocks noChangeAspect="1"/>
          </p:cNvPicPr>
          <p:nvPr/>
        </p:nvPicPr>
        <p:blipFill>
          <a:blip r:embed="rId3" cstate="print"/>
          <a:srcRect l="4167" t="13333" r="4167" b="20000"/>
          <a:stretch>
            <a:fillRect/>
          </a:stretch>
        </p:blipFill>
        <p:spPr>
          <a:xfrm>
            <a:off x="4114800" y="1"/>
            <a:ext cx="4572000" cy="685800"/>
          </a:xfrm>
          <a:prstGeom prst="rect">
            <a:avLst/>
          </a:prstGeom>
        </p:spPr>
      </p:pic>
    </p:spTree>
    <p:extLst>
      <p:ext uri="{BB962C8B-B14F-4D97-AF65-F5344CB8AC3E}">
        <p14:creationId xmlns:p14="http://schemas.microsoft.com/office/powerpoint/2010/main" xmlns="" val="34703825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Terminology -  continued</a:t>
            </a:r>
            <a:endParaRPr lang="en-US" sz="2400" dirty="0"/>
          </a:p>
        </p:txBody>
      </p:sp>
      <p:sp>
        <p:nvSpPr>
          <p:cNvPr id="3" name="Content Placeholder 2"/>
          <p:cNvSpPr>
            <a:spLocks noGrp="1"/>
          </p:cNvSpPr>
          <p:nvPr>
            <p:ph idx="1"/>
          </p:nvPr>
        </p:nvSpPr>
        <p:spPr>
          <a:xfrm>
            <a:off x="700390" y="1752600"/>
            <a:ext cx="7772401" cy="3866583"/>
          </a:xfrm>
        </p:spPr>
        <p:txBody>
          <a:bodyPr>
            <a:normAutofit/>
          </a:bodyPr>
          <a:lstStyle/>
          <a:p>
            <a:r>
              <a:rPr lang="en-US" dirty="0" smtClean="0"/>
              <a:t>Trading Partners – </a:t>
            </a:r>
            <a:r>
              <a:rPr lang="en-US" b="0" dirty="0" smtClean="0"/>
              <a:t>are </a:t>
            </a:r>
            <a:r>
              <a:rPr lang="en-US" b="0" dirty="0"/>
              <a:t>entities that have established EDI relationships and that exchange </a:t>
            </a:r>
            <a:r>
              <a:rPr lang="en-US" b="0" dirty="0" smtClean="0"/>
              <a:t>information electronically </a:t>
            </a:r>
            <a:r>
              <a:rPr lang="en-US" b="0" dirty="0"/>
              <a:t>either in standard or mutually agreed-upon formats. Trading Partners can be both </a:t>
            </a:r>
            <a:r>
              <a:rPr lang="en-US" b="0" dirty="0" smtClean="0"/>
              <a:t>Senders and </a:t>
            </a:r>
            <a:r>
              <a:rPr lang="en-US" b="0" dirty="0"/>
              <a:t>Receivers, depending on the electronic process involved (i.e. Billing or Acknowledgment</a:t>
            </a:r>
            <a:r>
              <a:rPr lang="en-US" b="0" dirty="0" smtClean="0"/>
              <a:t>).</a:t>
            </a:r>
          </a:p>
          <a:p>
            <a:pPr marL="0" indent="0">
              <a:buNone/>
            </a:pPr>
            <a:endParaRPr lang="en-US" b="0" dirty="0" smtClean="0"/>
          </a:p>
          <a:p>
            <a:r>
              <a:rPr lang="en-US" dirty="0"/>
              <a:t>Trading Partner Agreement </a:t>
            </a:r>
            <a:r>
              <a:rPr lang="en-US" dirty="0" smtClean="0"/>
              <a:t>– </a:t>
            </a:r>
            <a:r>
              <a:rPr lang="en-US" b="0" dirty="0" smtClean="0"/>
              <a:t>a written agreement that defines the methods, formats, and responsibilities of each party exchanging data, including Claims Submission, Attachment Formats, Acknowledgements, delivery of Electronic </a:t>
            </a:r>
            <a:r>
              <a:rPr lang="en-US" b="0" dirty="0"/>
              <a:t>Remittance </a:t>
            </a:r>
            <a:r>
              <a:rPr lang="en-US" b="0" dirty="0" smtClean="0"/>
              <a:t>Advices, Payment Methodology, access to Portal Services</a:t>
            </a:r>
            <a:r>
              <a:rPr lang="en-US" b="0" dirty="0"/>
              <a:t>, Transmission </a:t>
            </a:r>
            <a:r>
              <a:rPr lang="en-US" b="0" dirty="0" smtClean="0"/>
              <a:t>Methods, and  Processing rules.</a:t>
            </a:r>
            <a:endParaRPr lang="en-US" b="0" dirty="0"/>
          </a:p>
          <a:p>
            <a:endParaRPr lang="en-US" b="0" dirty="0"/>
          </a:p>
        </p:txBody>
      </p:sp>
      <p:pic>
        <p:nvPicPr>
          <p:cNvPr id="6" name="Picture 5" descr="NCMSLogo_RGB.gif"/>
          <p:cNvPicPr>
            <a:picLocks noChangeAspect="1"/>
          </p:cNvPicPr>
          <p:nvPr/>
        </p:nvPicPr>
        <p:blipFill>
          <a:blip r:embed="rId2" cstate="print"/>
          <a:srcRect l="4167" t="13333" r="4167" b="20000"/>
          <a:stretch>
            <a:fillRect/>
          </a:stretch>
        </p:blipFill>
        <p:spPr>
          <a:xfrm>
            <a:off x="4114800" y="1"/>
            <a:ext cx="4572000" cy="685800"/>
          </a:xfrm>
          <a:prstGeom prst="rect">
            <a:avLst/>
          </a:prstGeom>
        </p:spPr>
      </p:pic>
    </p:spTree>
    <p:extLst>
      <p:ext uri="{BB962C8B-B14F-4D97-AF65-F5344CB8AC3E}">
        <p14:creationId xmlns:p14="http://schemas.microsoft.com/office/powerpoint/2010/main" xmlns="" val="29630531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latin typeface="Arial Narrow" pitchFamily="34" charset="0"/>
              </a:rPr>
              <a:t>Workers’ Compensation Industry approach to eBilling </a:t>
            </a:r>
            <a:endParaRPr lang="en-US" sz="2400" dirty="0">
              <a:latin typeface="Arial Narrow" pitchFamily="34" charset="0"/>
            </a:endParaRPr>
          </a:p>
        </p:txBody>
      </p:sp>
      <p:sp>
        <p:nvSpPr>
          <p:cNvPr id="3" name="Content Placeholder 2"/>
          <p:cNvSpPr>
            <a:spLocks noGrp="1"/>
          </p:cNvSpPr>
          <p:nvPr>
            <p:ph idx="1"/>
          </p:nvPr>
        </p:nvSpPr>
        <p:spPr>
          <a:xfrm>
            <a:off x="700390" y="1676400"/>
            <a:ext cx="7772401" cy="3942783"/>
          </a:xfrm>
        </p:spPr>
        <p:txBody>
          <a:bodyPr>
            <a:normAutofit fontScale="92500" lnSpcReduction="10000"/>
          </a:bodyPr>
          <a:lstStyle/>
          <a:p>
            <a:r>
              <a:rPr lang="en-US" sz="2200" dirty="0">
                <a:cs typeface="Arial" pitchFamily="34" charset="0"/>
              </a:rPr>
              <a:t>Utilize the same technology </a:t>
            </a:r>
            <a:r>
              <a:rPr lang="en-US" sz="2200" dirty="0" smtClean="0">
                <a:cs typeface="Arial" pitchFamily="34" charset="0"/>
              </a:rPr>
              <a:t>platform(s) and workflow(s) </a:t>
            </a:r>
            <a:r>
              <a:rPr lang="en-US" sz="2200" dirty="0">
                <a:cs typeface="Arial" pitchFamily="34" charset="0"/>
              </a:rPr>
              <a:t>that a provider uses today to process all other lines of </a:t>
            </a:r>
            <a:r>
              <a:rPr lang="en-US" sz="2200" dirty="0" smtClean="0">
                <a:cs typeface="Arial" pitchFamily="34" charset="0"/>
              </a:rPr>
              <a:t>insurance</a:t>
            </a:r>
          </a:p>
          <a:p>
            <a:endParaRPr lang="en-US" sz="2200" b="0" dirty="0">
              <a:cs typeface="Arial" pitchFamily="34" charset="0"/>
            </a:endParaRPr>
          </a:p>
          <a:p>
            <a:r>
              <a:rPr lang="en-US" sz="2200" dirty="0">
                <a:cs typeface="Arial" pitchFamily="34" charset="0"/>
              </a:rPr>
              <a:t>Utilize the same </a:t>
            </a:r>
            <a:r>
              <a:rPr lang="en-US" sz="2200" dirty="0" smtClean="0">
                <a:cs typeface="Arial" pitchFamily="34" charset="0"/>
              </a:rPr>
              <a:t>HIPAA transaction </a:t>
            </a:r>
            <a:r>
              <a:rPr lang="en-US" sz="2200" dirty="0">
                <a:cs typeface="Arial" pitchFamily="34" charset="0"/>
              </a:rPr>
              <a:t>sets as group/commercial claims to enable connectivity solutions to move WC </a:t>
            </a:r>
            <a:r>
              <a:rPr lang="en-US" sz="2200" dirty="0" smtClean="0">
                <a:cs typeface="Arial" pitchFamily="34" charset="0"/>
              </a:rPr>
              <a:t>transactions: </a:t>
            </a:r>
          </a:p>
          <a:p>
            <a:pPr lvl="2">
              <a:lnSpc>
                <a:spcPct val="110000"/>
              </a:lnSpc>
            </a:pPr>
            <a:r>
              <a:rPr lang="en-US" sz="1600" b="0" dirty="0" smtClean="0">
                <a:cs typeface="Arial" pitchFamily="34" charset="0"/>
              </a:rPr>
              <a:t>ASC </a:t>
            </a:r>
            <a:r>
              <a:rPr lang="en-US" sz="1600" b="0" dirty="0">
                <a:cs typeface="Arial" pitchFamily="34" charset="0"/>
              </a:rPr>
              <a:t>X12 Standards for Electronic Data Interchange Technical Report Type3, </a:t>
            </a:r>
            <a:r>
              <a:rPr lang="en-US" sz="1600" b="0" dirty="0" smtClean="0">
                <a:cs typeface="Arial" pitchFamily="34" charset="0"/>
              </a:rPr>
              <a:t> Health Care Claim (837 - </a:t>
            </a:r>
            <a:r>
              <a:rPr lang="en-US" sz="1600" b="0" dirty="0">
                <a:cs typeface="Arial" pitchFamily="34" charset="0"/>
              </a:rPr>
              <a:t>Professional, Institutional and </a:t>
            </a:r>
            <a:r>
              <a:rPr lang="en-US" sz="1600" b="0" dirty="0" smtClean="0">
                <a:cs typeface="Arial" pitchFamily="34" charset="0"/>
              </a:rPr>
              <a:t>Dental</a:t>
            </a:r>
          </a:p>
          <a:p>
            <a:pPr lvl="2">
              <a:lnSpc>
                <a:spcPct val="110000"/>
              </a:lnSpc>
            </a:pPr>
            <a:r>
              <a:rPr lang="en-US" sz="1600" b="0" dirty="0" smtClean="0">
                <a:cs typeface="Arial" pitchFamily="34" charset="0"/>
              </a:rPr>
              <a:t>ASCX12 </a:t>
            </a:r>
            <a:r>
              <a:rPr lang="en-US" sz="1600" b="0" dirty="0">
                <a:cs typeface="Arial" pitchFamily="34" charset="0"/>
              </a:rPr>
              <a:t>Acknowledgments ( 999, TA1, </a:t>
            </a:r>
            <a:r>
              <a:rPr lang="en-US" sz="1600" b="0" dirty="0" smtClean="0">
                <a:cs typeface="Arial" pitchFamily="34" charset="0"/>
              </a:rPr>
              <a:t>277CA)</a:t>
            </a:r>
          </a:p>
          <a:p>
            <a:pPr lvl="2">
              <a:lnSpc>
                <a:spcPct val="110000"/>
              </a:lnSpc>
            </a:pPr>
            <a:r>
              <a:rPr lang="en-US" sz="1600" b="0" dirty="0" smtClean="0">
                <a:cs typeface="Arial" pitchFamily="34" charset="0"/>
              </a:rPr>
              <a:t> ASC </a:t>
            </a:r>
            <a:r>
              <a:rPr lang="en-US" sz="1600" b="0" dirty="0">
                <a:cs typeface="Arial" pitchFamily="34" charset="0"/>
              </a:rPr>
              <a:t>X12 Standards for Electronic Data Interchange Technical Report Type 3, </a:t>
            </a:r>
            <a:r>
              <a:rPr lang="en-US" sz="1600" b="0" dirty="0" smtClean="0">
                <a:cs typeface="Arial" pitchFamily="34" charset="0"/>
              </a:rPr>
              <a:t>Health Care  Claim </a:t>
            </a:r>
            <a:r>
              <a:rPr lang="en-US" sz="1600" b="0" dirty="0">
                <a:cs typeface="Arial" pitchFamily="34" charset="0"/>
              </a:rPr>
              <a:t>Payment/Advice (835), ASCX12N Health Care Claim </a:t>
            </a:r>
            <a:r>
              <a:rPr lang="en-US" sz="1600" b="0" dirty="0" smtClean="0">
                <a:cs typeface="Arial" pitchFamily="34" charset="0"/>
              </a:rPr>
              <a:t>Remittance </a:t>
            </a:r>
            <a:r>
              <a:rPr lang="en-US" sz="1600" b="0" dirty="0">
                <a:cs typeface="Arial" pitchFamily="34" charset="0"/>
              </a:rPr>
              <a:t>Advice ( 835</a:t>
            </a:r>
            <a:r>
              <a:rPr lang="en-US" sz="1600" b="0" dirty="0" smtClean="0">
                <a:cs typeface="Arial" pitchFamily="34" charset="0"/>
              </a:rPr>
              <a:t>)- </a:t>
            </a:r>
            <a:r>
              <a:rPr lang="en-US" sz="1600" b="0" dirty="0">
                <a:cs typeface="Arial" pitchFamily="34" charset="0"/>
              </a:rPr>
              <a:t>NCPDP </a:t>
            </a:r>
            <a:r>
              <a:rPr lang="en-US" sz="1600" b="0" dirty="0" smtClean="0">
                <a:cs typeface="Arial" pitchFamily="34" charset="0"/>
              </a:rPr>
              <a:t>D.0 </a:t>
            </a:r>
            <a:r>
              <a:rPr lang="en-US" sz="1600" dirty="0" smtClean="0">
                <a:cs typeface="Arial" pitchFamily="34" charset="0"/>
              </a:rPr>
              <a:t>EFT/ERA utilization</a:t>
            </a:r>
          </a:p>
          <a:p>
            <a:pPr marL="400050" lvl="1" indent="0">
              <a:buNone/>
            </a:pPr>
            <a:endParaRPr lang="en-US" sz="1000" b="0" dirty="0">
              <a:cs typeface="Arial" pitchFamily="34" charset="0"/>
            </a:endParaRPr>
          </a:p>
          <a:p>
            <a:r>
              <a:rPr lang="en-US" sz="2200" dirty="0">
                <a:cs typeface="Arial" pitchFamily="34" charset="0"/>
              </a:rPr>
              <a:t>Establish </a:t>
            </a:r>
            <a:r>
              <a:rPr lang="en-US" sz="2200" dirty="0" smtClean="0">
                <a:cs typeface="Arial" pitchFamily="34" charset="0"/>
              </a:rPr>
              <a:t>consistent, clear ground </a:t>
            </a:r>
            <a:r>
              <a:rPr lang="en-US" sz="2200" dirty="0">
                <a:cs typeface="Arial" pitchFamily="34" charset="0"/>
              </a:rPr>
              <a:t>rules for providers and </a:t>
            </a:r>
            <a:r>
              <a:rPr lang="en-US" sz="2200" dirty="0" smtClean="0">
                <a:cs typeface="Arial" pitchFamily="34" charset="0"/>
              </a:rPr>
              <a:t>payers</a:t>
            </a:r>
          </a:p>
          <a:p>
            <a:endParaRPr lang="en-US" sz="2200" dirty="0">
              <a:cs typeface="Arial" pitchFamily="34" charset="0"/>
            </a:endParaRPr>
          </a:p>
        </p:txBody>
      </p:sp>
      <p:pic>
        <p:nvPicPr>
          <p:cNvPr id="6" name="Picture 5" descr="NCMSLogo_RGB.gif"/>
          <p:cNvPicPr>
            <a:picLocks noChangeAspect="1"/>
          </p:cNvPicPr>
          <p:nvPr/>
        </p:nvPicPr>
        <p:blipFill>
          <a:blip r:embed="rId3" cstate="print"/>
          <a:srcRect l="4167" t="13333" r="4167" b="20000"/>
          <a:stretch>
            <a:fillRect/>
          </a:stretch>
        </p:blipFill>
        <p:spPr>
          <a:xfrm>
            <a:off x="4114800" y="1"/>
            <a:ext cx="4572000" cy="685800"/>
          </a:xfrm>
          <a:prstGeom prst="rect">
            <a:avLst/>
          </a:prstGeom>
        </p:spPr>
      </p:pic>
    </p:spTree>
    <p:custDataLst>
      <p:tags r:id="rId1"/>
    </p:custDataLst>
    <p:extLst>
      <p:ext uri="{BB962C8B-B14F-4D97-AF65-F5344CB8AC3E}">
        <p14:creationId xmlns:p14="http://schemas.microsoft.com/office/powerpoint/2010/main" xmlns="" val="6481241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latin typeface="Arial Narrow" pitchFamily="34" charset="0"/>
              </a:rPr>
              <a:t>Workers’ Compensation Industry approach to eBilling </a:t>
            </a:r>
            <a:endParaRPr lang="en-US" sz="2400" dirty="0">
              <a:latin typeface="Arial Narrow" pitchFamily="34" charset="0"/>
            </a:endParaRPr>
          </a:p>
        </p:txBody>
      </p:sp>
      <p:sp>
        <p:nvSpPr>
          <p:cNvPr id="3" name="Content Placeholder 2"/>
          <p:cNvSpPr>
            <a:spLocks noGrp="1"/>
          </p:cNvSpPr>
          <p:nvPr>
            <p:ph idx="1"/>
          </p:nvPr>
        </p:nvSpPr>
        <p:spPr/>
        <p:txBody>
          <a:bodyPr>
            <a:normAutofit/>
          </a:bodyPr>
          <a:lstStyle/>
          <a:p>
            <a:r>
              <a:rPr lang="en-US" b="0" dirty="0" smtClean="0">
                <a:cs typeface="Arial" pitchFamily="34" charset="0"/>
              </a:rPr>
              <a:t>Overall</a:t>
            </a:r>
            <a:r>
              <a:rPr lang="en-US" b="0" dirty="0">
                <a:cs typeface="Arial" pitchFamily="34" charset="0"/>
              </a:rPr>
              <a:t>, </a:t>
            </a:r>
            <a:r>
              <a:rPr lang="en-US" u="sng" dirty="0">
                <a:cs typeface="Arial" pitchFamily="34" charset="0"/>
              </a:rPr>
              <a:t>streamline</a:t>
            </a:r>
            <a:r>
              <a:rPr lang="en-US" b="0" dirty="0">
                <a:cs typeface="Arial" pitchFamily="34" charset="0"/>
              </a:rPr>
              <a:t> the process and eliminate unnecessary </a:t>
            </a:r>
            <a:r>
              <a:rPr lang="en-US" b="0" dirty="0" smtClean="0">
                <a:cs typeface="Arial" pitchFamily="34" charset="0"/>
              </a:rPr>
              <a:t>steps and paper</a:t>
            </a:r>
          </a:p>
          <a:p>
            <a:endParaRPr lang="en-US" b="0" dirty="0">
              <a:cs typeface="Arial" pitchFamily="34" charset="0"/>
            </a:endParaRPr>
          </a:p>
          <a:p>
            <a:r>
              <a:rPr lang="en-US" b="0" dirty="0">
                <a:cs typeface="Arial" pitchFamily="34" charset="0"/>
              </a:rPr>
              <a:t>Clean data on the front end results in </a:t>
            </a:r>
            <a:r>
              <a:rPr lang="en-US" u="sng" dirty="0">
                <a:cs typeface="Arial" pitchFamily="34" charset="0"/>
              </a:rPr>
              <a:t>“straight through”</a:t>
            </a:r>
            <a:r>
              <a:rPr lang="en-US" b="0" dirty="0">
                <a:cs typeface="Arial" pitchFamily="34" charset="0"/>
              </a:rPr>
              <a:t> processing on the back </a:t>
            </a:r>
            <a:r>
              <a:rPr lang="en-US" b="0" dirty="0" smtClean="0">
                <a:cs typeface="Arial" pitchFamily="34" charset="0"/>
              </a:rPr>
              <a:t>end – reduces Accounts Receivables, need for follow-up calls, improves coordination with the claims adjuster</a:t>
            </a:r>
            <a:endParaRPr lang="en-US" b="0" dirty="0">
              <a:cs typeface="Arial" pitchFamily="34" charset="0"/>
            </a:endParaRPr>
          </a:p>
        </p:txBody>
      </p:sp>
      <p:pic>
        <p:nvPicPr>
          <p:cNvPr id="6" name="Picture 5" descr="NCMSLogo_RGB.gif"/>
          <p:cNvPicPr>
            <a:picLocks noChangeAspect="1"/>
          </p:cNvPicPr>
          <p:nvPr/>
        </p:nvPicPr>
        <p:blipFill>
          <a:blip r:embed="rId3" cstate="print"/>
          <a:srcRect l="4167" t="13333" r="4167" b="20000"/>
          <a:stretch>
            <a:fillRect/>
          </a:stretch>
        </p:blipFill>
        <p:spPr>
          <a:xfrm>
            <a:off x="4114800" y="1"/>
            <a:ext cx="4572000" cy="685800"/>
          </a:xfrm>
          <a:prstGeom prst="rect">
            <a:avLst/>
          </a:prstGeom>
        </p:spPr>
      </p:pic>
    </p:spTree>
    <p:custDataLst>
      <p:tags r:id="rId1"/>
    </p:custDataLst>
    <p:extLst>
      <p:ext uri="{BB962C8B-B14F-4D97-AF65-F5344CB8AC3E}">
        <p14:creationId xmlns:p14="http://schemas.microsoft.com/office/powerpoint/2010/main" xmlns="" val="2250945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6.5"/>
</p:tagLst>
</file>

<file path=ppt/tags/tag2.xml><?xml version="1.0" encoding="utf-8"?>
<p:tagLst xmlns:a="http://schemas.openxmlformats.org/drawingml/2006/main" xmlns:r="http://schemas.openxmlformats.org/officeDocument/2006/relationships" xmlns:p="http://schemas.openxmlformats.org/presentationml/2006/main">
  <p:tag name="TIMING" val="|6.5"/>
</p:tagLst>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1314</TotalTime>
  <Words>2327</Words>
  <Application>Microsoft Office PowerPoint</Application>
  <PresentationFormat>On-screen Show (4:3)</PresentationFormat>
  <Paragraphs>238</Paragraphs>
  <Slides>25</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Theme1</vt:lpstr>
      <vt:lpstr>Document</vt:lpstr>
      <vt:lpstr>North Carolina  Workers’ Compensation eBilling Overview  Are you ready?</vt:lpstr>
      <vt:lpstr>North Carolina eBill and EFT - Agenda</vt:lpstr>
      <vt:lpstr>Slide 3</vt:lpstr>
      <vt:lpstr>Terminology</vt:lpstr>
      <vt:lpstr>Terminology -  continued</vt:lpstr>
      <vt:lpstr>Terminology -  continued</vt:lpstr>
      <vt:lpstr>Terminology -  continued</vt:lpstr>
      <vt:lpstr>Workers’ Compensation Industry approach to eBilling </vt:lpstr>
      <vt:lpstr>Workers’ Compensation Industry approach to eBilling </vt:lpstr>
      <vt:lpstr>                        </vt:lpstr>
      <vt:lpstr>North Carolina regulations</vt:lpstr>
      <vt:lpstr>2014 eBill / eRemit / EFT Compliance Activities  </vt:lpstr>
      <vt:lpstr>North Carolina regulations – con’t.</vt:lpstr>
      <vt:lpstr>Timelines</vt:lpstr>
      <vt:lpstr>Timelines</vt:lpstr>
      <vt:lpstr>Benefits of eBilling</vt:lpstr>
      <vt:lpstr>Most common methods available to utilize eBilling</vt:lpstr>
      <vt:lpstr>Most common methods available to utilize eBilling </vt:lpstr>
      <vt:lpstr>EFT – coming 1/1/2015</vt:lpstr>
      <vt:lpstr>EFT – coming 1/1/2015</vt:lpstr>
      <vt:lpstr>How to get started</vt:lpstr>
      <vt:lpstr>How to get started - more</vt:lpstr>
      <vt:lpstr>Some examples of eBill ready</vt:lpstr>
      <vt:lpstr>References </vt:lpstr>
      <vt:lpstr>Slide 25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Roberts</dc:creator>
  <cp:lastModifiedBy>Conor Brockett</cp:lastModifiedBy>
  <cp:revision>46</cp:revision>
  <dcterms:created xsi:type="dcterms:W3CDTF">2014-06-18T16:01:01Z</dcterms:created>
  <dcterms:modified xsi:type="dcterms:W3CDTF">2014-06-19T17:04:37Z</dcterms:modified>
</cp:coreProperties>
</file>