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301" r:id="rId3"/>
    <p:sldId id="302" r:id="rId4"/>
    <p:sldId id="303" r:id="rId5"/>
    <p:sldId id="307" r:id="rId6"/>
    <p:sldId id="305" r:id="rId7"/>
    <p:sldId id="300" r:id="rId8"/>
    <p:sldId id="282" r:id="rId9"/>
    <p:sldId id="298" r:id="rId10"/>
    <p:sldId id="304"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66"/>
    <a:srgbClr val="B5B7B4"/>
    <a:srgbClr val="FFC82E"/>
    <a:srgbClr val="007E66"/>
    <a:srgbClr val="2EB135"/>
    <a:srgbClr val="00A3DD"/>
    <a:srgbClr val="1EB53A"/>
    <a:srgbClr val="007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4660"/>
  </p:normalViewPr>
  <p:slideViewPr>
    <p:cSldViewPr snapToGrid="0">
      <p:cViewPr>
        <p:scale>
          <a:sx n="80" d="100"/>
          <a:sy n="80" d="100"/>
        </p:scale>
        <p:origin x="-1884" y="-6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3B0EDC4-1B4A-4448-9B27-185FAF2D033F}" type="datetimeFigureOut">
              <a:rPr lang="en-US"/>
              <a:pPr>
                <a:defRPr/>
              </a:pPr>
              <a:t>1/26/2016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96AF862-AD0D-47E8-80B5-F218A8098550}" type="slidenum">
              <a:rPr lang="en-US"/>
              <a:pPr>
                <a:defRPr/>
              </a:pPr>
              <a:t>‹#›</a:t>
            </a:fld>
            <a:endParaRPr lang="en-US"/>
          </a:p>
        </p:txBody>
      </p:sp>
    </p:spTree>
    <p:extLst>
      <p:ext uri="{BB962C8B-B14F-4D97-AF65-F5344CB8AC3E}">
        <p14:creationId xmlns:p14="http://schemas.microsoft.com/office/powerpoint/2010/main" val="3662603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3FC51CF-80EF-45B7-873F-705AE9506C9F}" type="datetimeFigureOut">
              <a:rPr lang="en-US"/>
              <a:pPr>
                <a:defRPr/>
              </a:pPr>
              <a:t>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90EC1EA-07A0-4FA0-85C5-97754687AA71}" type="slidenum">
              <a:rPr lang="en-US"/>
              <a:pPr>
                <a:defRPr/>
              </a:pPr>
              <a:t>‹#›</a:t>
            </a:fld>
            <a:endParaRPr lang="en-US"/>
          </a:p>
        </p:txBody>
      </p:sp>
    </p:spTree>
    <p:extLst>
      <p:ext uri="{BB962C8B-B14F-4D97-AF65-F5344CB8AC3E}">
        <p14:creationId xmlns:p14="http://schemas.microsoft.com/office/powerpoint/2010/main" val="375828591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316098905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smtClean="0"/>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29131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368F55B-C676-4C3E-9CD9-E2A0D18FB35F}" type="datetimeFigureOut">
              <a:rPr lang="en-US"/>
              <a:pPr>
                <a:defRPr/>
              </a:pPr>
              <a:t>1/26/2016</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A19CAAE-F962-4BBF-AA73-E5698E57AD56}" type="slidenum">
              <a:rPr lang="en-US"/>
              <a:pPr>
                <a:defRPr/>
              </a:pPr>
              <a:t>‹#›</a:t>
            </a:fld>
            <a:endParaRPr lang="en-US" dirty="0"/>
          </a:p>
        </p:txBody>
      </p:sp>
    </p:spTree>
    <p:extLst>
      <p:ext uri="{BB962C8B-B14F-4D97-AF65-F5344CB8AC3E}">
        <p14:creationId xmlns:p14="http://schemas.microsoft.com/office/powerpoint/2010/main" val="60331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p:txBody>
          <a:bodyPr rtlCol="0"/>
          <a:lstStyle>
            <a:lvl1pPr>
              <a:defRPr/>
            </a:lvl1pPr>
          </a:lstStyle>
          <a:p>
            <a:pPr>
              <a:defRPr/>
            </a:pPr>
            <a:fld id="{D6C4FE13-D3A9-420C-B6A9-D1AE299F4721}" type="slidenum">
              <a:rPr lang="en-US"/>
              <a:pPr>
                <a:defRPr/>
              </a:pPr>
              <a:t>‹#›</a:t>
            </a:fld>
            <a:endParaRPr lang="en-US" dirty="0"/>
          </a:p>
        </p:txBody>
      </p:sp>
    </p:spTree>
    <p:extLst>
      <p:ext uri="{BB962C8B-B14F-4D97-AF65-F5344CB8AC3E}">
        <p14:creationId xmlns:p14="http://schemas.microsoft.com/office/powerpoint/2010/main" val="2678702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rgbClr val="BFBAAF"/>
          </a:solidFill>
        </p:spPr>
        <p:txBody>
          <a:bodyPr rtlCol="0" anchor="ctr"/>
          <a:lstStyle>
            <a:lvl1pPr marL="0" indent="0">
              <a:buFontTx/>
              <a:buNone/>
              <a:defRPr sz="2000" b="1">
                <a:solidFill>
                  <a:srgbClr val="000000"/>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FBAAF"/>
          </a:solidFill>
        </p:spPr>
        <p:txBody>
          <a:bodyPr rtlCol="0" anchor="ctr"/>
          <a:lstStyle>
            <a:lvl1pPr marL="0" indent="0">
              <a:buFontTx/>
              <a:buNone/>
              <a:defRPr sz="2000" b="1">
                <a:solidFill>
                  <a:schemeClr val="tx1"/>
                </a:solidFill>
              </a:defRPr>
            </a:lvl1pPr>
          </a:lstStyle>
          <a:p>
            <a:pPr lvl="0"/>
            <a:r>
              <a:rPr lang="en-US" smtClean="0"/>
              <a:t>Click to edit Master text styles</a:t>
            </a:r>
          </a:p>
        </p:txBody>
      </p:sp>
      <p:sp>
        <p:nvSpPr>
          <p:cNvPr id="7" name="Slide Number Placeholder 11"/>
          <p:cNvSpPr>
            <a:spLocks noGrp="1"/>
          </p:cNvSpPr>
          <p:nvPr>
            <p:ph type="sldNum" sz="quarter" idx="10"/>
          </p:nvPr>
        </p:nvSpPr>
        <p:spPr/>
        <p:txBody>
          <a:bodyPr rtlCol="0"/>
          <a:lstStyle>
            <a:lvl1pPr>
              <a:defRPr/>
            </a:lvl1pPr>
          </a:lstStyle>
          <a:p>
            <a:pPr>
              <a:defRPr/>
            </a:pPr>
            <a:fld id="{564A139B-9C2F-4C58-B4C2-2D1A7A325A39}" type="slidenum">
              <a:rPr lang="en-US"/>
              <a:pPr>
                <a:defRPr/>
              </a:pPr>
              <a:t>‹#›</a:t>
            </a:fld>
            <a:endParaRPr lang="en-US" dirty="0"/>
          </a:p>
        </p:txBody>
      </p:sp>
    </p:spTree>
    <p:extLst>
      <p:ext uri="{BB962C8B-B14F-4D97-AF65-F5344CB8AC3E}">
        <p14:creationId xmlns:p14="http://schemas.microsoft.com/office/powerpoint/2010/main" val="205396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1"/>
            </a:lvl1pPr>
          </a:lstStyle>
          <a:p>
            <a:r>
              <a:rPr lang="en-US" smtClean="0"/>
              <a:t>Click to edit Master title style</a:t>
            </a:r>
            <a:endParaRPr lang="en-US" dirty="0"/>
          </a:p>
        </p:txBody>
      </p:sp>
      <p:sp>
        <p:nvSpPr>
          <p:cNvPr id="3" name="Text Placeholder 2"/>
          <p:cNvSpPr>
            <a:spLocks noGrp="1"/>
          </p:cNvSpPr>
          <p:nvPr>
            <p:ph type="body" idx="2"/>
          </p:nvPr>
        </p:nvSpPr>
        <p:spPr>
          <a:xfrm>
            <a:off x="609600" y="1752600"/>
            <a:ext cx="1600200" cy="4343400"/>
          </a:xfrm>
          <a:solidFill>
            <a:srgbClr val="BFBAAF"/>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a:ln>
                  <a:noFill/>
                </a:ln>
                <a:solidFill>
                  <a:srgbClr val="000000"/>
                </a:solidFill>
                <a:latin typeface="Trebuchet MS"/>
                <a:cs typeface="Trebuchet MS"/>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smtClean="0">
                <a:solidFill>
                  <a:srgbClr val="FFFFFF"/>
                </a:solidFill>
              </a:defRPr>
            </a:lvl1pPr>
          </a:lstStyle>
          <a:p>
            <a:pPr>
              <a:defRPr/>
            </a:pPr>
            <a:fld id="{5B0280DC-E516-4875-86CC-8997A57A8F62}" type="slidenum">
              <a:rPr lang="en-US"/>
              <a:pPr>
                <a:defRPr/>
              </a:pPr>
              <a:t>‹#›</a:t>
            </a:fld>
            <a:endParaRPr lang="en-US" dirty="0"/>
          </a:p>
        </p:txBody>
      </p:sp>
    </p:spTree>
    <p:extLst>
      <p:ext uri="{BB962C8B-B14F-4D97-AF65-F5344CB8AC3E}">
        <p14:creationId xmlns:p14="http://schemas.microsoft.com/office/powerpoint/2010/main" val="91975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492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         </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pPr>
                <a:defRPr/>
              </a:pPr>
              <a:t>1/26/2016</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6E2A8E"/>
              </a:solidFill>
            </a:endParaRPr>
          </a:p>
        </p:txBody>
      </p:sp>
      <p:pic>
        <p:nvPicPr>
          <p:cNvPr id="1036" name="Picture 14" descr="acp.logo2.1c.w.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fld id="{823A2F2B-3917-4B73-A767-975CB851FCCB}" type="slidenum">
              <a:rPr lang="en-US" altLang="en-US" sz="1200" b="1">
                <a:solidFill>
                  <a:schemeClr val="bg1"/>
                </a:solidFill>
                <a:latin typeface="Calibri" pitchFamily="34" charset="0"/>
                <a:ea typeface="Calibri" pitchFamily="34" charset="0"/>
                <a:cs typeface="Calibri" pitchFamily="34" charset="0"/>
              </a:rPr>
              <a:pPr/>
              <a:t>‹#›</a:t>
            </a:fld>
            <a:endParaRPr lang="en-US" altLang="en-US" sz="1200">
              <a:solidFill>
                <a:schemeClr val="bg1"/>
              </a:solidFill>
              <a:latin typeface="Calibri" pitchFamily="34" charset="0"/>
              <a:ea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6" r:id="rId3"/>
    <p:sldLayoutId id="2147483679" r:id="rId4"/>
    <p:sldLayoutId id="2147483680" r:id="rId5"/>
    <p:sldLayoutId id="2147483681" r:id="rId6"/>
    <p:sldLayoutId id="2147483682" r:id="rId7"/>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57225" y="2902490"/>
            <a:ext cx="8353610" cy="1828800"/>
          </a:xfrm>
        </p:spPr>
        <p:txBody>
          <a:bodyPr/>
          <a:lstStyle/>
          <a:p>
            <a:r>
              <a:rPr lang="en-US" altLang="en-US" sz="4000" i="1" dirty="0" smtClean="0">
                <a:latin typeface="Calibri" pitchFamily="34" charset="0"/>
                <a:cs typeface="Calibri" pitchFamily="34" charset="0"/>
              </a:rPr>
              <a:t/>
            </a:r>
            <a:br>
              <a:rPr lang="en-US" altLang="en-US" sz="4000" i="1" dirty="0" smtClean="0">
                <a:latin typeface="Calibri" pitchFamily="34" charset="0"/>
                <a:cs typeface="Calibri" pitchFamily="34" charset="0"/>
              </a:rPr>
            </a:br>
            <a:r>
              <a:rPr lang="en-US" altLang="en-US" sz="4000" i="1" dirty="0" smtClean="0">
                <a:latin typeface="Calibri" pitchFamily="34" charset="0"/>
                <a:cs typeface="Calibri" pitchFamily="34" charset="0"/>
              </a:rPr>
              <a:t/>
            </a:r>
            <a:br>
              <a:rPr lang="en-US" altLang="en-US" sz="4000" i="1" dirty="0" smtClean="0">
                <a:latin typeface="Calibri" pitchFamily="34" charset="0"/>
                <a:cs typeface="Calibri" pitchFamily="34" charset="0"/>
              </a:rPr>
            </a:br>
            <a:r>
              <a:rPr lang="en-US" altLang="en-US" dirty="0" smtClean="0">
                <a:latin typeface="Calibri" pitchFamily="34" charset="0"/>
                <a:cs typeface="Calibri" pitchFamily="34" charset="0"/>
              </a:rPr>
              <a:t>ACP Early Career MD Leadership Series: Experience of Downstate Illinois</a:t>
            </a:r>
            <a:r>
              <a:rPr lang="en-US" altLang="en-US" sz="4000" i="1" dirty="0" smtClean="0">
                <a:latin typeface="Calibri" pitchFamily="34" charset="0"/>
                <a:cs typeface="Calibri" pitchFamily="34" charset="0"/>
              </a:rPr>
              <a:t/>
            </a:r>
            <a:br>
              <a:rPr lang="en-US" altLang="en-US" sz="4000" i="1" dirty="0" smtClean="0">
                <a:latin typeface="Calibri" pitchFamily="34" charset="0"/>
                <a:cs typeface="Calibri" pitchFamily="34" charset="0"/>
              </a:rPr>
            </a:br>
            <a:r>
              <a:rPr lang="en-US" altLang="en-US" sz="2000" dirty="0" smtClean="0">
                <a:latin typeface="Calibri" pitchFamily="34" charset="0"/>
                <a:cs typeface="Calibri" pitchFamily="34" charset="0"/>
              </a:rPr>
              <a:t>	</a:t>
            </a:r>
            <a:br>
              <a:rPr lang="en-US" altLang="en-US" sz="2000" dirty="0" smtClean="0">
                <a:latin typeface="Calibri" pitchFamily="34" charset="0"/>
                <a:cs typeface="Calibri" pitchFamily="34" charset="0"/>
              </a:rPr>
            </a:br>
            <a:r>
              <a:rPr lang="en-US" altLang="en-US" sz="2000" dirty="0">
                <a:latin typeface="Calibri" pitchFamily="34" charset="0"/>
                <a:cs typeface="Calibri" pitchFamily="34" charset="0"/>
              </a:rPr>
              <a:t/>
            </a:r>
            <a:br>
              <a:rPr lang="en-US" altLang="en-US" sz="2000" dirty="0">
                <a:latin typeface="Calibri" pitchFamily="34" charset="0"/>
                <a:cs typeface="Calibri" pitchFamily="34" charset="0"/>
              </a:rPr>
            </a:br>
            <a:r>
              <a:rPr lang="en-US" altLang="en-US" sz="2000" dirty="0" smtClean="0">
                <a:latin typeface="Calibri" pitchFamily="34" charset="0"/>
                <a:cs typeface="Calibri" pitchFamily="34" charset="0"/>
              </a:rPr>
              <a:t>	</a:t>
            </a:r>
            <a:r>
              <a:rPr lang="en-US" altLang="en-US" sz="2400" i="1" dirty="0" smtClean="0">
                <a:latin typeface="Calibri" pitchFamily="34" charset="0"/>
                <a:cs typeface="Calibri" pitchFamily="34" charset="0"/>
              </a:rPr>
              <a:t/>
            </a:r>
            <a:br>
              <a:rPr lang="en-US" altLang="en-US" sz="2400" i="1" dirty="0" smtClean="0">
                <a:latin typeface="Calibri" pitchFamily="34" charset="0"/>
                <a:cs typeface="Calibri" pitchFamily="34" charset="0"/>
              </a:rPr>
            </a:br>
            <a:r>
              <a:rPr lang="en-US" altLang="en-US" sz="2400" i="1" dirty="0">
                <a:latin typeface="Calibri" pitchFamily="34" charset="0"/>
                <a:cs typeface="Calibri" pitchFamily="34" charset="0"/>
              </a:rPr>
              <a:t>	</a:t>
            </a:r>
            <a:r>
              <a:rPr lang="en-US" altLang="en-US" sz="2400" i="1" dirty="0" smtClean="0">
                <a:latin typeface="Calibri" pitchFamily="34" charset="0"/>
                <a:cs typeface="Calibri" pitchFamily="34" charset="0"/>
              </a:rPr>
              <a:t>Janet A. Jokela, MD, MPH, FACP</a:t>
            </a:r>
            <a:br>
              <a:rPr lang="en-US" altLang="en-US" sz="2400" i="1" dirty="0" smtClean="0">
                <a:latin typeface="Calibri" pitchFamily="34" charset="0"/>
                <a:cs typeface="Calibri" pitchFamily="34" charset="0"/>
              </a:rPr>
            </a:br>
            <a:r>
              <a:rPr lang="en-US" altLang="en-US" sz="2400" i="1" dirty="0" smtClean="0">
                <a:latin typeface="Calibri" pitchFamily="34" charset="0"/>
                <a:cs typeface="Calibri" pitchFamily="34" charset="0"/>
              </a:rPr>
              <a:t>	Governor, Downstate Region Illinois Chapter</a:t>
            </a:r>
            <a:r>
              <a:rPr lang="en-US" altLang="en-US" sz="2000" dirty="0" smtClean="0">
                <a:latin typeface="Calibri" pitchFamily="34" charset="0"/>
                <a:cs typeface="Calibri" pitchFamily="34" charset="0"/>
              </a:rPr>
              <a:t/>
            </a:r>
            <a:br>
              <a:rPr lang="en-US" altLang="en-US" sz="2000" dirty="0" smtClean="0">
                <a:latin typeface="Calibri" pitchFamily="34" charset="0"/>
                <a:cs typeface="Calibri" pitchFamily="34" charset="0"/>
              </a:rPr>
            </a:br>
            <a:r>
              <a:rPr lang="en-US" altLang="en-US" sz="2000" dirty="0" smtClean="0">
                <a:latin typeface="Calibri" pitchFamily="34" charset="0"/>
                <a:cs typeface="Calibri" pitchFamily="34" charset="0"/>
              </a:rPr>
              <a:t>	</a:t>
            </a:r>
            <a:br>
              <a:rPr lang="en-US" altLang="en-US" sz="2000" dirty="0" smtClean="0">
                <a:latin typeface="Calibri" pitchFamily="34" charset="0"/>
                <a:cs typeface="Calibri" pitchFamily="34" charset="0"/>
              </a:rPr>
            </a:br>
            <a:r>
              <a:rPr lang="en-US" altLang="en-US" sz="2000" dirty="0">
                <a:latin typeface="Calibri" pitchFamily="34" charset="0"/>
                <a:cs typeface="Calibri" pitchFamily="34" charset="0"/>
              </a:rPr>
              <a:t>	</a:t>
            </a:r>
            <a:endParaRPr lang="en-US" altLang="en-US" sz="4000" i="1" dirty="0" smtClean="0">
              <a:latin typeface="Calibri" pitchFamily="34" charset="0"/>
              <a:cs typeface="Calibri" pitchFamily="34" charset="0"/>
            </a:endParaRPr>
          </a:p>
        </p:txBody>
      </p:sp>
      <p:sp>
        <p:nvSpPr>
          <p:cNvPr id="8195" name="Subtitle 2"/>
          <p:cNvSpPr>
            <a:spLocks noGrp="1"/>
          </p:cNvSpPr>
          <p:nvPr>
            <p:ph type="subTitle" idx="1"/>
          </p:nvPr>
        </p:nvSpPr>
        <p:spPr>
          <a:xfrm>
            <a:off x="2514600" y="6019800"/>
            <a:ext cx="5830888" cy="592138"/>
          </a:xfrm>
        </p:spPr>
        <p:txBody>
          <a:bodyPr>
            <a:normAutofit/>
          </a:bodyPr>
          <a:lstStyle/>
          <a:p>
            <a:r>
              <a:rPr lang="en-US" altLang="en-US" dirty="0" smtClean="0">
                <a:latin typeface="Calibri" pitchFamily="34" charset="0"/>
                <a:cs typeface="Calibri" pitchFamily="34" charset="0"/>
              </a:rPr>
              <a:t>January 26, 2016, CECP Webinar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909" y="3823854"/>
            <a:ext cx="3199410" cy="2399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
          </p:nvPr>
        </p:nvSpPr>
        <p:spPr/>
        <p:txBody>
          <a:bodyPr/>
          <a:lstStyle/>
          <a:p>
            <a:r>
              <a:rPr lang="en-US" dirty="0" smtClean="0"/>
              <a:t>Chapter Staff: key (thank you Donna Seawards!) </a:t>
            </a:r>
          </a:p>
          <a:p>
            <a:r>
              <a:rPr lang="en-US" dirty="0" smtClean="0"/>
              <a:t>Engage ECPs in the process </a:t>
            </a:r>
          </a:p>
          <a:p>
            <a:r>
              <a:rPr lang="en-US" dirty="0" smtClean="0"/>
              <a:t>Valuable service to members</a:t>
            </a:r>
          </a:p>
          <a:p>
            <a:r>
              <a:rPr lang="en-US" dirty="0" smtClean="0"/>
              <a:t>Raises profile of ACP, promotes Chapter</a:t>
            </a:r>
          </a:p>
          <a:p>
            <a:r>
              <a:rPr lang="en-US" dirty="0" smtClean="0"/>
              <a:t>Great way to collaborate, network</a:t>
            </a:r>
          </a:p>
          <a:p>
            <a:endParaRPr lang="en-US" dirty="0"/>
          </a:p>
        </p:txBody>
      </p:sp>
    </p:spTree>
    <p:extLst>
      <p:ext uri="{BB962C8B-B14F-4D97-AF65-F5344CB8AC3E}">
        <p14:creationId xmlns:p14="http://schemas.microsoft.com/office/powerpoint/2010/main" val="60322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Downstate IL Leadership Series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To engage Early Career MDs</a:t>
            </a:r>
          </a:p>
          <a:p>
            <a:r>
              <a:rPr lang="en-US" dirty="0" smtClean="0"/>
              <a:t>Since at least 2011</a:t>
            </a:r>
          </a:p>
          <a:p>
            <a:r>
              <a:rPr lang="en-US" dirty="0" smtClean="0"/>
              <a:t>Collaborative effort with other Chapters, National</a:t>
            </a:r>
          </a:p>
          <a:p>
            <a:r>
              <a:rPr lang="en-US" dirty="0" smtClean="0"/>
              <a:t>gotomeeting.com</a:t>
            </a:r>
          </a:p>
          <a:p>
            <a:r>
              <a:rPr lang="en-US" dirty="0" smtClean="0"/>
              <a:t>Chapter website, Governor’s newsletter, blast emails</a:t>
            </a:r>
            <a:endParaRPr lang="en-US" dirty="0"/>
          </a:p>
        </p:txBody>
      </p:sp>
    </p:spTree>
    <p:extLst>
      <p:ext uri="{BB962C8B-B14F-4D97-AF65-F5344CB8AC3E}">
        <p14:creationId xmlns:p14="http://schemas.microsoft.com/office/powerpoint/2010/main" val="1074194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729" t="16860" r="50649" b="14983"/>
          <a:stretch/>
        </p:blipFill>
        <p:spPr bwMode="auto">
          <a:xfrm>
            <a:off x="1828797" y="41564"/>
            <a:ext cx="5700157" cy="681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603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Since 2011…</a:t>
            </a:r>
            <a:endParaRPr lang="en-US" dirty="0"/>
          </a:p>
        </p:txBody>
      </p:sp>
      <p:sp>
        <p:nvSpPr>
          <p:cNvPr id="3" name="Content Placeholder 2"/>
          <p:cNvSpPr>
            <a:spLocks noGrp="1"/>
          </p:cNvSpPr>
          <p:nvPr>
            <p:ph sz="quarter" idx="1"/>
          </p:nvPr>
        </p:nvSpPr>
        <p:spPr/>
        <p:txBody>
          <a:bodyPr/>
          <a:lstStyle/>
          <a:p>
            <a:r>
              <a:rPr lang="en-US" sz="2400" dirty="0" smtClean="0"/>
              <a:t>Offered 32 ECP Leadership Webinars</a:t>
            </a:r>
          </a:p>
          <a:p>
            <a:pPr lvl="1"/>
            <a:r>
              <a:rPr lang="en-US" sz="2100" dirty="0" smtClean="0"/>
              <a:t>Approx. six to eight per year, evening</a:t>
            </a:r>
          </a:p>
          <a:p>
            <a:r>
              <a:rPr lang="en-US" sz="2400" dirty="0" smtClean="0"/>
              <a:t>Sample topics:</a:t>
            </a:r>
          </a:p>
          <a:p>
            <a:pPr lvl="1"/>
            <a:r>
              <a:rPr lang="en-US" sz="2000" dirty="0" smtClean="0"/>
              <a:t>Core Tenets of Leadership, Basics of Healthcare Finance, Case Studies in Leading Effective Change, Bending the Cost Curve and Improving Quality in One of America’s Poorest Cities (Jeff Brenner, MD), Negotiation Skills, Personal Financial Planning for MDs, Finding Joy in Medicine, How to Say No, Mentoring, What’s New at the </a:t>
            </a:r>
            <a:r>
              <a:rPr lang="en-US" sz="2000" i="1" dirty="0" smtClean="0"/>
              <a:t>Annals</a:t>
            </a:r>
            <a:r>
              <a:rPr lang="en-US" sz="2000" dirty="0" smtClean="0"/>
              <a:t>…</a:t>
            </a:r>
          </a:p>
          <a:p>
            <a:r>
              <a:rPr lang="en-US" sz="2400" dirty="0" smtClean="0"/>
              <a:t>Speakers</a:t>
            </a:r>
          </a:p>
          <a:p>
            <a:r>
              <a:rPr lang="en-US" sz="2400" dirty="0" smtClean="0"/>
              <a:t>Recorded: vimeo.com/</a:t>
            </a:r>
            <a:r>
              <a:rPr lang="en-US" sz="2400" dirty="0" err="1" smtClean="0"/>
              <a:t>acpillinois</a:t>
            </a:r>
            <a:endParaRPr lang="en-US" sz="2400" dirty="0" smtClean="0"/>
          </a:p>
          <a:p>
            <a:endParaRPr lang="en-US" sz="2400" dirty="0"/>
          </a:p>
        </p:txBody>
      </p:sp>
    </p:spTree>
    <p:extLst>
      <p:ext uri="{BB962C8B-B14F-4D97-AF65-F5344CB8AC3E}">
        <p14:creationId xmlns:p14="http://schemas.microsoft.com/office/powerpoint/2010/main" val="429436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230" r="23266" b="32794"/>
          <a:stretch/>
        </p:blipFill>
        <p:spPr bwMode="auto">
          <a:xfrm>
            <a:off x="50170" y="1472539"/>
            <a:ext cx="9070080" cy="4061361"/>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69182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47" t="40607" r="8498" b="12134"/>
          <a:stretch/>
        </p:blipFill>
        <p:spPr bwMode="auto">
          <a:xfrm>
            <a:off x="213758" y="1318145"/>
            <a:ext cx="8608354" cy="3752602"/>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187532" y="5367647"/>
            <a:ext cx="6531788" cy="369332"/>
          </a:xfrm>
          <a:prstGeom prst="rect">
            <a:avLst/>
          </a:prstGeom>
          <a:noFill/>
        </p:spPr>
        <p:txBody>
          <a:bodyPr wrap="none" rtlCol="0">
            <a:spAutoFit/>
          </a:bodyPr>
          <a:lstStyle/>
          <a:p>
            <a:r>
              <a:rPr lang="en-US" dirty="0"/>
              <a:t>https://attendee.gotowebinar.com/register/604635006717741569</a:t>
            </a:r>
          </a:p>
        </p:txBody>
      </p:sp>
    </p:spTree>
    <p:extLst>
      <p:ext uri="{BB962C8B-B14F-4D97-AF65-F5344CB8AC3E}">
        <p14:creationId xmlns:p14="http://schemas.microsoft.com/office/powerpoint/2010/main" val="292510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57225" y="2902490"/>
            <a:ext cx="8353610" cy="1828800"/>
          </a:xfrm>
        </p:spPr>
        <p:txBody>
          <a:bodyPr/>
          <a:lstStyle/>
          <a:p>
            <a:r>
              <a:rPr lang="en-US" altLang="en-US" sz="4000" i="1" dirty="0" smtClean="0">
                <a:latin typeface="Calibri" pitchFamily="34" charset="0"/>
                <a:cs typeface="Calibri" pitchFamily="34" charset="0"/>
              </a:rPr>
              <a:t>Mentoring!</a:t>
            </a:r>
            <a:br>
              <a:rPr lang="en-US" altLang="en-US" sz="4000" i="1" dirty="0" smtClean="0">
                <a:latin typeface="Calibri" pitchFamily="34" charset="0"/>
                <a:cs typeface="Calibri" pitchFamily="34" charset="0"/>
              </a:rPr>
            </a:br>
            <a:r>
              <a:rPr lang="en-US" altLang="en-US" sz="4000" i="1" dirty="0" smtClean="0">
                <a:latin typeface="Calibri" pitchFamily="34" charset="0"/>
                <a:cs typeface="Calibri" pitchFamily="34" charset="0"/>
              </a:rPr>
              <a:t/>
            </a:r>
            <a:br>
              <a:rPr lang="en-US" altLang="en-US" sz="4000" i="1" dirty="0" smtClean="0">
                <a:latin typeface="Calibri" pitchFamily="34" charset="0"/>
                <a:cs typeface="Calibri" pitchFamily="34" charset="0"/>
              </a:rPr>
            </a:br>
            <a:r>
              <a:rPr lang="en-US" altLang="en-US" sz="2800" dirty="0" smtClean="0">
                <a:latin typeface="Calibri" pitchFamily="34" charset="0"/>
                <a:cs typeface="Calibri" pitchFamily="34" charset="0"/>
              </a:rPr>
              <a:t>ACP Early Career MD Leadership Series</a:t>
            </a:r>
            <a:r>
              <a:rPr lang="en-US" altLang="en-US" sz="4000" i="1" dirty="0" smtClean="0">
                <a:latin typeface="Calibri" pitchFamily="34" charset="0"/>
                <a:cs typeface="Calibri" pitchFamily="34" charset="0"/>
              </a:rPr>
              <a:t/>
            </a:r>
            <a:br>
              <a:rPr lang="en-US" altLang="en-US" sz="4000" i="1" dirty="0" smtClean="0">
                <a:latin typeface="Calibri" pitchFamily="34" charset="0"/>
                <a:cs typeface="Calibri" pitchFamily="34" charset="0"/>
              </a:rPr>
            </a:br>
            <a:r>
              <a:rPr lang="en-US" altLang="en-US" sz="2000" dirty="0" smtClean="0">
                <a:latin typeface="Calibri" pitchFamily="34" charset="0"/>
                <a:cs typeface="Calibri" pitchFamily="34" charset="0"/>
              </a:rPr>
              <a:t>	ACP Downstate Region, Illinois Chapter</a:t>
            </a:r>
            <a:br>
              <a:rPr lang="en-US" altLang="en-US" sz="2000" dirty="0" smtClean="0">
                <a:latin typeface="Calibri" pitchFamily="34" charset="0"/>
                <a:cs typeface="Calibri" pitchFamily="34" charset="0"/>
              </a:rPr>
            </a:br>
            <a:r>
              <a:rPr lang="en-US" altLang="en-US" sz="2000" dirty="0" smtClean="0">
                <a:latin typeface="Calibri" pitchFamily="34" charset="0"/>
                <a:cs typeface="Calibri" pitchFamily="34" charset="0"/>
              </a:rPr>
              <a:t>	ACP SE Pennsylvania Chapter</a:t>
            </a:r>
            <a:br>
              <a:rPr lang="en-US" altLang="en-US" sz="2000" dirty="0" smtClean="0">
                <a:latin typeface="Calibri" pitchFamily="34" charset="0"/>
                <a:cs typeface="Calibri" pitchFamily="34" charset="0"/>
              </a:rPr>
            </a:br>
            <a:r>
              <a:rPr lang="en-US" altLang="en-US" sz="2000" dirty="0" smtClean="0">
                <a:latin typeface="Calibri" pitchFamily="34" charset="0"/>
                <a:cs typeface="Calibri" pitchFamily="34" charset="0"/>
              </a:rPr>
              <a:t>	ACP Washington DC Chapter</a:t>
            </a:r>
            <a:br>
              <a:rPr lang="en-US" altLang="en-US" sz="2000" dirty="0" smtClean="0">
                <a:latin typeface="Calibri" pitchFamily="34" charset="0"/>
                <a:cs typeface="Calibri" pitchFamily="34" charset="0"/>
              </a:rPr>
            </a:br>
            <a:r>
              <a:rPr lang="en-US" altLang="en-US" sz="2000" dirty="0">
                <a:latin typeface="Calibri" pitchFamily="34" charset="0"/>
                <a:cs typeface="Calibri" pitchFamily="34" charset="0"/>
              </a:rPr>
              <a:t>	</a:t>
            </a:r>
            <a:endParaRPr lang="en-US" altLang="en-US" sz="4000" i="1" dirty="0" smtClean="0">
              <a:latin typeface="Calibri" pitchFamily="34" charset="0"/>
              <a:cs typeface="Calibri" pitchFamily="34" charset="0"/>
            </a:endParaRPr>
          </a:p>
        </p:txBody>
      </p:sp>
      <p:sp>
        <p:nvSpPr>
          <p:cNvPr id="8195" name="Subtitle 2"/>
          <p:cNvSpPr>
            <a:spLocks noGrp="1"/>
          </p:cNvSpPr>
          <p:nvPr>
            <p:ph type="subTitle" idx="1"/>
          </p:nvPr>
        </p:nvSpPr>
        <p:spPr>
          <a:xfrm>
            <a:off x="2514600" y="6019800"/>
            <a:ext cx="5830888" cy="592138"/>
          </a:xfrm>
        </p:spPr>
        <p:txBody>
          <a:bodyPr>
            <a:normAutofit fontScale="92500"/>
          </a:bodyPr>
          <a:lstStyle/>
          <a:p>
            <a:r>
              <a:rPr lang="en-US" altLang="en-US" dirty="0" smtClean="0">
                <a:latin typeface="Calibri" pitchFamily="34" charset="0"/>
                <a:cs typeface="Calibri" pitchFamily="34" charset="0"/>
              </a:rPr>
              <a:t>January 27, 2016, 6:30 PM CST / 7:30 PM EST</a:t>
            </a:r>
          </a:p>
        </p:txBody>
      </p:sp>
    </p:spTree>
    <p:extLst>
      <p:ext uri="{BB962C8B-B14F-4D97-AF65-F5344CB8AC3E}">
        <p14:creationId xmlns:p14="http://schemas.microsoft.com/office/powerpoint/2010/main" val="1798533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31706" y="4900550"/>
            <a:ext cx="8686800" cy="990600"/>
          </a:xfrm>
        </p:spPr>
        <p:txBody>
          <a:bodyPr>
            <a:normAutofit fontScale="90000"/>
          </a:bodyPr>
          <a:lstStyle/>
          <a:p>
            <a:pPr algn="ctr"/>
            <a:r>
              <a:rPr lang="en-US" altLang="en-US" sz="3600" dirty="0" smtClean="0"/>
              <a:t>Jeffrey Wiese, MD, FACP, MHM</a:t>
            </a:r>
            <a:br>
              <a:rPr lang="en-US" altLang="en-US" sz="3600" dirty="0" smtClean="0"/>
            </a:br>
            <a:r>
              <a:rPr lang="en-US" altLang="en-US" sz="2200" dirty="0" smtClean="0"/>
              <a:t>Tulane University Internal Medicine Residency Program Director, Professor of Medicine, Senior Associate Dean GME, Chief of Charity Medical Service</a:t>
            </a:r>
            <a:r>
              <a:rPr lang="en-US" altLang="en-US" sz="3600" dirty="0" smtClean="0"/>
              <a:t/>
            </a:r>
            <a:br>
              <a:rPr lang="en-US" altLang="en-US" sz="3600" dirty="0" smtClean="0"/>
            </a:br>
            <a:endParaRPr lang="en-US" altLang="en-US" sz="3600" dirty="0" smtClean="0"/>
          </a:p>
        </p:txBody>
      </p:sp>
      <p:sp>
        <p:nvSpPr>
          <p:cNvPr id="5" name="Title 1"/>
          <p:cNvSpPr txBox="1">
            <a:spLocks/>
          </p:cNvSpPr>
          <p:nvPr/>
        </p:nvSpPr>
        <p:spPr bwMode="auto">
          <a:xfrm>
            <a:off x="457200" y="172192"/>
            <a:ext cx="868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b="1" kern="1200">
                <a:solidFill>
                  <a:srgbClr val="007C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a:lstStyle>
          <a:p>
            <a:pPr algn="ctr"/>
            <a:r>
              <a:rPr lang="en-US" altLang="en-US" sz="4400" dirty="0" smtClean="0"/>
              <a:t>Tonight’s Speaker</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203" y="1994746"/>
            <a:ext cx="4092534" cy="24623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88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304800"/>
            <a:ext cx="7772400" cy="990600"/>
          </a:xfrm>
        </p:spPr>
        <p:txBody>
          <a:bodyPr/>
          <a:lstStyle/>
          <a:p>
            <a:r>
              <a:rPr lang="en-US" altLang="en-US" dirty="0" smtClean="0"/>
              <a:t>Upcoming ACP Events</a:t>
            </a:r>
          </a:p>
        </p:txBody>
      </p:sp>
      <p:sp>
        <p:nvSpPr>
          <p:cNvPr id="5" name="Content Placeholder 2"/>
          <p:cNvSpPr>
            <a:spLocks noGrp="1"/>
          </p:cNvSpPr>
          <p:nvPr>
            <p:ph idx="1"/>
          </p:nvPr>
        </p:nvSpPr>
        <p:spPr>
          <a:xfrm>
            <a:off x="685800" y="1600200"/>
            <a:ext cx="8305800" cy="4495800"/>
          </a:xfrm>
        </p:spPr>
        <p:txBody>
          <a:bodyPr/>
          <a:lstStyle/>
          <a:p>
            <a:pPr>
              <a:spcBef>
                <a:spcPct val="0"/>
              </a:spcBef>
              <a:spcAft>
                <a:spcPct val="0"/>
              </a:spcAft>
              <a:defRPr/>
            </a:pPr>
            <a:r>
              <a:rPr lang="en-US" altLang="en-US" sz="2000" b="1" dirty="0" smtClean="0">
                <a:solidFill>
                  <a:srgbClr val="027063"/>
                </a:solidFill>
              </a:rPr>
              <a:t>Upcoming ACP Illinois Webinars! </a:t>
            </a:r>
          </a:p>
          <a:p>
            <a:pPr lvl="1">
              <a:spcBef>
                <a:spcPct val="0"/>
              </a:spcBef>
              <a:spcAft>
                <a:spcPct val="0"/>
              </a:spcAft>
              <a:defRPr/>
            </a:pPr>
            <a:r>
              <a:rPr lang="en-US" altLang="en-US" sz="1600" dirty="0" smtClean="0">
                <a:solidFill>
                  <a:srgbClr val="007C66"/>
                </a:solidFill>
              </a:rPr>
              <a:t>Weds. Feb. 3, 5:30 PM CST—</a:t>
            </a:r>
            <a:r>
              <a:rPr lang="en-US" altLang="en-US" sz="1600" i="1" dirty="0" smtClean="0">
                <a:solidFill>
                  <a:srgbClr val="007C66"/>
                </a:solidFill>
              </a:rPr>
              <a:t>MACRA</a:t>
            </a:r>
            <a:r>
              <a:rPr lang="en-US" altLang="en-US" sz="1600" dirty="0" smtClean="0">
                <a:solidFill>
                  <a:srgbClr val="007C66"/>
                </a:solidFill>
              </a:rPr>
              <a:t>, Shari M. Erickson, MPH, Vice-President, Governmental Affairs and Medical Practice, ACP, Washington DC</a:t>
            </a:r>
          </a:p>
          <a:p>
            <a:pPr lvl="1">
              <a:spcBef>
                <a:spcPct val="0"/>
              </a:spcBef>
              <a:spcAft>
                <a:spcPct val="0"/>
              </a:spcAft>
              <a:defRPr/>
            </a:pPr>
            <a:r>
              <a:rPr lang="en-US" altLang="en-US" sz="1600" dirty="0" smtClean="0">
                <a:solidFill>
                  <a:srgbClr val="027063"/>
                </a:solidFill>
              </a:rPr>
              <a:t>Weds. March 9, 6:30  PM—</a:t>
            </a:r>
            <a:r>
              <a:rPr lang="en-US" altLang="en-US" sz="1600" i="1" dirty="0" smtClean="0">
                <a:solidFill>
                  <a:srgbClr val="027063"/>
                </a:solidFill>
              </a:rPr>
              <a:t>EMR at the Bedside</a:t>
            </a:r>
            <a:r>
              <a:rPr lang="en-US" altLang="en-US" sz="1600" dirty="0" smtClean="0">
                <a:solidFill>
                  <a:srgbClr val="027063"/>
                </a:solidFill>
              </a:rPr>
              <a:t>, </a:t>
            </a:r>
            <a:r>
              <a:rPr lang="en-US" altLang="en-US" sz="1600" dirty="0" err="1" smtClean="0">
                <a:solidFill>
                  <a:srgbClr val="027063"/>
                </a:solidFill>
              </a:rPr>
              <a:t>Samer</a:t>
            </a:r>
            <a:r>
              <a:rPr lang="en-US" altLang="en-US" sz="1600" dirty="0" smtClean="0">
                <a:solidFill>
                  <a:srgbClr val="027063"/>
                </a:solidFill>
              </a:rPr>
              <a:t> Badlani, MD, FACP, Intermountain Healthcare, Utah</a:t>
            </a:r>
          </a:p>
          <a:p>
            <a:pPr lvl="1">
              <a:spcBef>
                <a:spcPct val="0"/>
              </a:spcBef>
              <a:spcAft>
                <a:spcPct val="0"/>
              </a:spcAft>
              <a:defRPr/>
            </a:pPr>
            <a:r>
              <a:rPr lang="en-US" altLang="en-US" sz="1600" dirty="0" smtClean="0">
                <a:solidFill>
                  <a:srgbClr val="027063"/>
                </a:solidFill>
              </a:rPr>
              <a:t>Mon. March 21, 5:30 PM—</a:t>
            </a:r>
            <a:r>
              <a:rPr lang="en-US" altLang="en-US" sz="1600" i="1" dirty="0" smtClean="0">
                <a:solidFill>
                  <a:srgbClr val="027063"/>
                </a:solidFill>
              </a:rPr>
              <a:t>Update in HCV</a:t>
            </a:r>
            <a:r>
              <a:rPr lang="en-US" altLang="en-US" sz="1600" dirty="0" smtClean="0">
                <a:solidFill>
                  <a:srgbClr val="027063"/>
                </a:solidFill>
              </a:rPr>
              <a:t>, </a:t>
            </a:r>
            <a:r>
              <a:rPr lang="en-US" altLang="en-US" sz="1600" dirty="0" err="1" smtClean="0">
                <a:solidFill>
                  <a:srgbClr val="027063"/>
                </a:solidFill>
              </a:rPr>
              <a:t>Janak</a:t>
            </a:r>
            <a:r>
              <a:rPr lang="en-US" altLang="en-US" sz="1600" dirty="0" smtClean="0">
                <a:solidFill>
                  <a:srgbClr val="027063"/>
                </a:solidFill>
              </a:rPr>
              <a:t> </a:t>
            </a:r>
            <a:r>
              <a:rPr lang="en-US" altLang="en-US" sz="1600" dirty="0" err="1" smtClean="0">
                <a:solidFill>
                  <a:srgbClr val="027063"/>
                </a:solidFill>
              </a:rPr>
              <a:t>Koirala</a:t>
            </a:r>
            <a:r>
              <a:rPr lang="en-US" altLang="en-US" sz="1600" dirty="0" smtClean="0">
                <a:solidFill>
                  <a:srgbClr val="027063"/>
                </a:solidFill>
              </a:rPr>
              <a:t>, MD, FACP, Southern IL University</a:t>
            </a:r>
          </a:p>
          <a:p>
            <a:pPr lvl="1">
              <a:spcBef>
                <a:spcPct val="0"/>
              </a:spcBef>
              <a:spcAft>
                <a:spcPct val="0"/>
              </a:spcAft>
              <a:defRPr/>
            </a:pPr>
            <a:r>
              <a:rPr lang="en-US" altLang="en-US" sz="1600" dirty="0" smtClean="0">
                <a:solidFill>
                  <a:srgbClr val="027063"/>
                </a:solidFill>
              </a:rPr>
              <a:t>Weds. April 6, 6:30 PM—</a:t>
            </a:r>
            <a:r>
              <a:rPr lang="en-US" altLang="en-US" sz="1600" i="1" dirty="0" smtClean="0">
                <a:solidFill>
                  <a:srgbClr val="027063"/>
                </a:solidFill>
              </a:rPr>
              <a:t>What’s New at the Annals</a:t>
            </a:r>
            <a:r>
              <a:rPr lang="en-US" altLang="en-US" sz="1600" dirty="0" smtClean="0">
                <a:solidFill>
                  <a:srgbClr val="027063"/>
                </a:solidFill>
              </a:rPr>
              <a:t>, Christine Laine, MD, FACP, Editor in Chief, </a:t>
            </a:r>
            <a:r>
              <a:rPr lang="en-US" altLang="en-US" sz="1600" i="1" dirty="0" smtClean="0">
                <a:solidFill>
                  <a:srgbClr val="027063"/>
                </a:solidFill>
              </a:rPr>
              <a:t>Annals of Internal Medicine</a:t>
            </a:r>
          </a:p>
          <a:p>
            <a:pPr lvl="1">
              <a:spcBef>
                <a:spcPct val="0"/>
              </a:spcBef>
              <a:spcAft>
                <a:spcPct val="0"/>
              </a:spcAft>
              <a:defRPr/>
            </a:pPr>
            <a:r>
              <a:rPr lang="en-US" altLang="en-US" sz="1600" dirty="0" smtClean="0">
                <a:solidFill>
                  <a:srgbClr val="027063"/>
                </a:solidFill>
              </a:rPr>
              <a:t>Mon. May 16, 5:30 PM—</a:t>
            </a:r>
            <a:r>
              <a:rPr lang="en-US" altLang="en-US" sz="1600" i="1" dirty="0" smtClean="0">
                <a:solidFill>
                  <a:srgbClr val="027063"/>
                </a:solidFill>
              </a:rPr>
              <a:t>Applying to Subspecialty Fellowships</a:t>
            </a:r>
            <a:r>
              <a:rPr lang="en-US" altLang="en-US" sz="1600" dirty="0" smtClean="0">
                <a:solidFill>
                  <a:srgbClr val="027063"/>
                </a:solidFill>
              </a:rPr>
              <a:t>, Andrew Varney, MD, FACP, Janet Jokela, MD, FACP</a:t>
            </a:r>
          </a:p>
          <a:p>
            <a:pPr lvl="1">
              <a:spcBef>
                <a:spcPct val="0"/>
              </a:spcBef>
              <a:spcAft>
                <a:spcPct val="0"/>
              </a:spcAft>
              <a:defRPr/>
            </a:pPr>
            <a:r>
              <a:rPr lang="en-US" altLang="en-US" sz="1600" dirty="0" smtClean="0">
                <a:solidFill>
                  <a:srgbClr val="027063"/>
                </a:solidFill>
              </a:rPr>
              <a:t>Mon. June 6, 5:30 PM—</a:t>
            </a:r>
            <a:r>
              <a:rPr lang="en-US" altLang="en-US" sz="1600" i="1" dirty="0" smtClean="0">
                <a:solidFill>
                  <a:srgbClr val="027063"/>
                </a:solidFill>
              </a:rPr>
              <a:t>College Update</a:t>
            </a:r>
            <a:r>
              <a:rPr lang="en-US" altLang="en-US" sz="1600" dirty="0" smtClean="0">
                <a:solidFill>
                  <a:srgbClr val="027063"/>
                </a:solidFill>
              </a:rPr>
              <a:t>, Susan Hingle, MD, FACP, Chair-Elect Designee, ACP Board of Regents</a:t>
            </a:r>
          </a:p>
          <a:p>
            <a:pPr>
              <a:spcBef>
                <a:spcPct val="0"/>
              </a:spcBef>
              <a:spcAft>
                <a:spcPct val="0"/>
              </a:spcAft>
              <a:defRPr/>
            </a:pPr>
            <a:r>
              <a:rPr lang="en-US" altLang="en-US" sz="2000" b="1" dirty="0" smtClean="0">
                <a:solidFill>
                  <a:srgbClr val="027063"/>
                </a:solidFill>
              </a:rPr>
              <a:t>Leadership Day 2016, May 3-4, Washington DC</a:t>
            </a:r>
          </a:p>
          <a:p>
            <a:pPr>
              <a:spcBef>
                <a:spcPct val="0"/>
              </a:spcBef>
              <a:spcAft>
                <a:spcPct val="0"/>
              </a:spcAft>
              <a:defRPr/>
            </a:pPr>
            <a:r>
              <a:rPr lang="en-US" altLang="en-US" sz="2000" b="1" dirty="0" smtClean="0">
                <a:solidFill>
                  <a:srgbClr val="027063"/>
                </a:solidFill>
              </a:rPr>
              <a:t>Internal Medicine 2016, May 5-7, Washington DC</a:t>
            </a:r>
          </a:p>
        </p:txBody>
      </p:sp>
    </p:spTree>
    <p:extLst>
      <p:ext uri="{BB962C8B-B14F-4D97-AF65-F5344CB8AC3E}">
        <p14:creationId xmlns:p14="http://schemas.microsoft.com/office/powerpoint/2010/main" val="21475251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p_powerpoint">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acp_powerpoint</Template>
  <TotalTime>3008</TotalTime>
  <Words>354</Words>
  <Application>Microsoft Office PowerPoint</Application>
  <PresentationFormat>On-screen Show (4:3)</PresentationFormat>
  <Paragraphs>37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acp_powerpoint</vt:lpstr>
      <vt:lpstr>  ACP Early Career MD Leadership Series: Experience of Downstate Illinois       Janet A. Jokela, MD, MPH, FACP  Governor, Downstate Region Illinois Chapter    </vt:lpstr>
      <vt:lpstr>Downstate IL Leadership Series</vt:lpstr>
      <vt:lpstr>PowerPoint Presentation</vt:lpstr>
      <vt:lpstr>Since 2011…</vt:lpstr>
      <vt:lpstr>PowerPoint Presentation</vt:lpstr>
      <vt:lpstr>PowerPoint Presentation</vt:lpstr>
      <vt:lpstr>Mentoring!  ACP Early Career MD Leadership Series  ACP Downstate Region, Illinois Chapter  ACP SE Pennsylvania Chapter  ACP Washington DC Chapter  </vt:lpstr>
      <vt:lpstr>Jeffrey Wiese, MD, FACP, MHM Tulane University Internal Medicine Residency Program Director, Professor of Medicine, Senior Associate Dean GME, Chief of Charity Medical Service </vt:lpstr>
      <vt:lpstr>Upcoming ACP Events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ACP Powerpoint Template</dc:title>
  <dc:creator>Windows User</dc:creator>
  <cp:lastModifiedBy>Jokela, Janet Arlene</cp:lastModifiedBy>
  <cp:revision>126</cp:revision>
  <cp:lastPrinted>2014-02-24T19:20:57Z</cp:lastPrinted>
  <dcterms:created xsi:type="dcterms:W3CDTF">2014-04-18T14:21:55Z</dcterms:created>
  <dcterms:modified xsi:type="dcterms:W3CDTF">2016-01-26T17:18:19Z</dcterms:modified>
</cp:coreProperties>
</file>