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tiff" ContentType="image/tiff"/>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2" r:id="rId1"/>
  </p:sldMasterIdLst>
  <p:notesMasterIdLst>
    <p:notesMasterId r:id="rId99"/>
  </p:notesMasterIdLst>
  <p:sldIdLst>
    <p:sldId id="345" r:id="rId2"/>
    <p:sldId id="362" r:id="rId3"/>
    <p:sldId id="326" r:id="rId4"/>
    <p:sldId id="381" r:id="rId5"/>
    <p:sldId id="383" r:id="rId6"/>
    <p:sldId id="288" r:id="rId7"/>
    <p:sldId id="290" r:id="rId8"/>
    <p:sldId id="393" r:id="rId9"/>
    <p:sldId id="291" r:id="rId10"/>
    <p:sldId id="294" r:id="rId11"/>
    <p:sldId id="295" r:id="rId12"/>
    <p:sldId id="296" r:id="rId13"/>
    <p:sldId id="297" r:id="rId14"/>
    <p:sldId id="298" r:id="rId15"/>
    <p:sldId id="299" r:id="rId16"/>
    <p:sldId id="320" r:id="rId17"/>
    <p:sldId id="300" r:id="rId18"/>
    <p:sldId id="301" r:id="rId19"/>
    <p:sldId id="305" r:id="rId20"/>
    <p:sldId id="321" r:id="rId21"/>
    <p:sldId id="336" r:id="rId22"/>
    <p:sldId id="309" r:id="rId23"/>
    <p:sldId id="310" r:id="rId24"/>
    <p:sldId id="338" r:id="rId25"/>
    <p:sldId id="311" r:id="rId26"/>
    <p:sldId id="312" r:id="rId27"/>
    <p:sldId id="313" r:id="rId28"/>
    <p:sldId id="346" r:id="rId29"/>
    <p:sldId id="339" r:id="rId30"/>
    <p:sldId id="314" r:id="rId31"/>
    <p:sldId id="340" r:id="rId32"/>
    <p:sldId id="348" r:id="rId33"/>
    <p:sldId id="315" r:id="rId34"/>
    <p:sldId id="316" r:id="rId35"/>
    <p:sldId id="317" r:id="rId36"/>
    <p:sldId id="318" r:id="rId37"/>
    <p:sldId id="385" r:id="rId38"/>
    <p:sldId id="386" r:id="rId39"/>
    <p:sldId id="388" r:id="rId40"/>
    <p:sldId id="390" r:id="rId41"/>
    <p:sldId id="392" r:id="rId42"/>
    <p:sldId id="271" r:id="rId43"/>
    <p:sldId id="343" r:id="rId44"/>
    <p:sldId id="272" r:id="rId45"/>
    <p:sldId id="273" r:id="rId46"/>
    <p:sldId id="324" r:id="rId47"/>
    <p:sldId id="322" r:id="rId48"/>
    <p:sldId id="349" r:id="rId49"/>
    <p:sldId id="351" r:id="rId50"/>
    <p:sldId id="352" r:id="rId51"/>
    <p:sldId id="269" r:id="rId52"/>
    <p:sldId id="259" r:id="rId53"/>
    <p:sldId id="257" r:id="rId54"/>
    <p:sldId id="258" r:id="rId55"/>
    <p:sldId id="270" r:id="rId56"/>
    <p:sldId id="327" r:id="rId57"/>
    <p:sldId id="353" r:id="rId58"/>
    <p:sldId id="361" r:id="rId59"/>
    <p:sldId id="372" r:id="rId60"/>
    <p:sldId id="373" r:id="rId61"/>
    <p:sldId id="374" r:id="rId62"/>
    <p:sldId id="262" r:id="rId63"/>
    <p:sldId id="260" r:id="rId64"/>
    <p:sldId id="364" r:id="rId65"/>
    <p:sldId id="279" r:id="rId66"/>
    <p:sldId id="280" r:id="rId67"/>
    <p:sldId id="328" r:id="rId68"/>
    <p:sldId id="289" r:id="rId69"/>
    <p:sldId id="354" r:id="rId70"/>
    <p:sldId id="375" r:id="rId71"/>
    <p:sldId id="376" r:id="rId72"/>
    <p:sldId id="377" r:id="rId73"/>
    <p:sldId id="277" r:id="rId74"/>
    <p:sldId id="281" r:id="rId75"/>
    <p:sldId id="278" r:id="rId76"/>
    <p:sldId id="356" r:id="rId77"/>
    <p:sldId id="357" r:id="rId78"/>
    <p:sldId id="365" r:id="rId79"/>
    <p:sldId id="378" r:id="rId80"/>
    <p:sldId id="342" r:id="rId81"/>
    <p:sldId id="341" r:id="rId82"/>
    <p:sldId id="379" r:id="rId83"/>
    <p:sldId id="394" r:id="rId84"/>
    <p:sldId id="329" r:id="rId85"/>
    <p:sldId id="330" r:id="rId86"/>
    <p:sldId id="335" r:id="rId87"/>
    <p:sldId id="347" r:id="rId88"/>
    <p:sldId id="395" r:id="rId89"/>
    <p:sldId id="396" r:id="rId90"/>
    <p:sldId id="397" r:id="rId91"/>
    <p:sldId id="398" r:id="rId92"/>
    <p:sldId id="399" r:id="rId93"/>
    <p:sldId id="400" r:id="rId94"/>
    <p:sldId id="401" r:id="rId95"/>
    <p:sldId id="402" r:id="rId96"/>
    <p:sldId id="403" r:id="rId97"/>
    <p:sldId id="404" r:id="rId9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18FF"/>
    <a:srgbClr val="4B1EFF"/>
    <a:srgbClr val="4656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34541" autoAdjust="0"/>
    <p:restoredTop sz="86469" autoAdjust="0"/>
  </p:normalViewPr>
  <p:slideViewPr>
    <p:cSldViewPr snapToObjects="1">
      <p:cViewPr varScale="1">
        <p:scale>
          <a:sx n="64" d="100"/>
          <a:sy n="64" d="100"/>
        </p:scale>
        <p:origin x="-306" y="-96"/>
      </p:cViewPr>
      <p:guideLst>
        <p:guide orient="horz" pos="2160"/>
        <p:guide pos="2880"/>
      </p:guideLst>
    </p:cSldViewPr>
  </p:slideViewPr>
  <p:outlineViewPr>
    <p:cViewPr>
      <p:scale>
        <a:sx n="33" d="100"/>
        <a:sy n="33" d="100"/>
      </p:scale>
      <p:origin x="0" y="1736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7FF2340A-EBAF-4ACC-8A15-E95FB68030A9}" type="datetimeFigureOut">
              <a:rPr lang="en-US"/>
              <a:pPr>
                <a:defRPr/>
              </a:pPr>
              <a:t>3/1/2010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F6AF8E0F-794B-4FB6-9A1D-FBA34E03E52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en.wikipedia.org/wiki/Enzyme" TargetMode="External"/><Relationship Id="rId2" Type="http://schemas.openxmlformats.org/officeDocument/2006/relationships/slide" Target="../slides/slide89.xml"/><Relationship Id="rId1" Type="http://schemas.openxmlformats.org/officeDocument/2006/relationships/notesMaster" Target="../notesMasters/notesMaster1.xml"/><Relationship Id="rId6" Type="http://schemas.openxmlformats.org/officeDocument/2006/relationships/hyperlink" Target="http://en.wikipedia.org/wiki/Intercellular_adhesion_molecule" TargetMode="External"/><Relationship Id="rId5" Type="http://schemas.openxmlformats.org/officeDocument/2006/relationships/hyperlink" Target="http://en.wikipedia.org/wiki/T_cell" TargetMode="External"/><Relationship Id="rId4" Type="http://schemas.openxmlformats.org/officeDocument/2006/relationships/hyperlink" Target="http://en.wikipedia.org/wiki/Adenosine"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6AF8E0F-794B-4FB6-9A1D-FBA34E03E527}" type="slidenum">
              <a:rPr lang="en-US" smtClean="0"/>
              <a:pPr>
                <a:defRPr/>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6AF8E0F-794B-4FB6-9A1D-FBA34E03E527}" type="slidenum">
              <a:rPr lang="en-US" smtClean="0"/>
              <a:pPr>
                <a:defRPr/>
              </a:pPr>
              <a:t>22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73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3B4664E-1D19-4F0C-939E-621EA0403739}" type="slidenum">
              <a:rPr lang="en-US"/>
              <a:pPr fontAlgn="base">
                <a:spcBef>
                  <a:spcPct val="0"/>
                </a:spcBef>
                <a:spcAft>
                  <a:spcPct val="0"/>
                </a:spcAft>
              </a:pPr>
              <a:t>27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573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3B4664E-1D19-4F0C-939E-621EA0403739}" type="slidenum">
              <a:rPr lang="en-US"/>
              <a:pPr fontAlgn="base">
                <a:spcBef>
                  <a:spcPct val="0"/>
                </a:spcBef>
                <a:spcAft>
                  <a:spcPct val="0"/>
                </a:spcAft>
              </a:pPr>
              <a:t>28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9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952CE1-E11E-4658-AFAF-717004A15203}" type="slidenum">
              <a:rPr lang="en-US"/>
              <a:pPr fontAlgn="base">
                <a:spcBef>
                  <a:spcPct val="0"/>
                </a:spcBef>
                <a:spcAft>
                  <a:spcPct val="0"/>
                </a:spcAft>
              </a:pPr>
              <a:t>29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14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016C38-4CC7-4786-A8DE-5A09C0CF1F1C}" type="slidenum">
              <a:rPr lang="en-US"/>
              <a:pPr fontAlgn="base">
                <a:spcBef>
                  <a:spcPct val="0"/>
                </a:spcBef>
                <a:spcAft>
                  <a:spcPct val="0"/>
                </a:spcAft>
              </a:pPr>
              <a:t>30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34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459655-3317-4B8B-A8CF-79DC38C355EC}" type="slidenum">
              <a:rPr lang="en-US"/>
              <a:pPr fontAlgn="base">
                <a:spcBef>
                  <a:spcPct val="0"/>
                </a:spcBef>
                <a:spcAft>
                  <a:spcPct val="0"/>
                </a:spcAft>
              </a:pPr>
              <a:t>31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34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459655-3317-4B8B-A8CF-79DC38C355EC}" type="slidenum">
              <a:rPr lang="en-US"/>
              <a:pPr fontAlgn="base">
                <a:spcBef>
                  <a:spcPct val="0"/>
                </a:spcBef>
                <a:spcAft>
                  <a:spcPct val="0"/>
                </a:spcAft>
              </a:pPr>
              <a:t>32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6AF8E0F-794B-4FB6-9A1D-FBA34E03E527}" type="slidenum">
              <a:rPr lang="en-US" smtClean="0"/>
              <a:pPr>
                <a:defRPr/>
              </a:pPr>
              <a:t>35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6AF8E0F-794B-4FB6-9A1D-FBA34E03E527}" type="slidenum">
              <a:rPr lang="en-US" smtClean="0"/>
              <a:pPr>
                <a:defRPr/>
              </a:pPr>
              <a:t>41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696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E849106-400D-4AA1-8CCB-14C13E6EA158}" type="slidenum">
              <a:rPr lang="en-US"/>
              <a:pPr fontAlgn="base">
                <a:spcBef>
                  <a:spcPct val="0"/>
                </a:spcBef>
                <a:spcAft>
                  <a:spcPct val="0"/>
                </a:spcAft>
              </a:pPr>
              <a:t>42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Proximal and distal muscle weakness with selective</a:t>
            </a:r>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167B9C-DB20-4E9A-8955-FE535D473FA4}" type="slidenum">
              <a:rPr lang="en-US"/>
              <a:pPr fontAlgn="base">
                <a:spcBef>
                  <a:spcPct val="0"/>
                </a:spcBef>
                <a:spcAft>
                  <a:spcPct val="0"/>
                </a:spcAft>
              </a:pPr>
              <a:t>7</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detection of neoplasm may precede or follow the onset of DM, the malignancy develop within a year of each other.</a:t>
            </a:r>
          </a:p>
        </p:txBody>
      </p:sp>
      <p:sp>
        <p:nvSpPr>
          <p:cNvPr id="71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F5D4B2-0BCB-4D04-A93D-8BEB7B2D3010}" type="slidenum">
              <a:rPr lang="en-US"/>
              <a:pPr fontAlgn="base">
                <a:spcBef>
                  <a:spcPct val="0"/>
                </a:spcBef>
                <a:spcAft>
                  <a:spcPct val="0"/>
                </a:spcAft>
              </a:pPr>
              <a:t>43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Plasmacytoid DC’s play an important role in the innate immune system. They are capable of producing large amounts of interferons INF-alpha and beta, which have multiple functions including stimulating tissue to produce intracellular proteins capable of providing defense against against pathogens   </a:t>
            </a:r>
          </a:p>
        </p:txBody>
      </p:sp>
      <p:sp>
        <p:nvSpPr>
          <p:cNvPr id="747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814D79-1BA7-4F11-8A60-F8ECCFA7558E}" type="slidenum">
              <a:rPr lang="en-US"/>
              <a:pPr fontAlgn="base">
                <a:spcBef>
                  <a:spcPct val="0"/>
                </a:spcBef>
                <a:spcAft>
                  <a:spcPct val="0"/>
                </a:spcAft>
              </a:pPr>
              <a:t>45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6AF8E0F-794B-4FB6-9A1D-FBA34E03E527}" type="slidenum">
              <a:rPr lang="en-US" smtClean="0"/>
              <a:pPr>
                <a:defRPr/>
              </a:pPr>
              <a:t>49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Aminoacyl-tRNAs are substrates for translation and are pivotal in determining how the genetic code is interpreted as amino acids. The function of aminoacyl-tRNA synthesis is to precisely match amino acids with tRNAs containing the corresponding anticodon. This is primarily achieved by the direct attachment of an amino acid to the corresponding tRNA by an </a:t>
            </a:r>
            <a:r>
              <a:rPr lang="en-US" dirty="0" err="1" smtClean="0"/>
              <a:t>aminoacyl-tRNAsynthetase</a:t>
            </a:r>
            <a:r>
              <a:rPr lang="en-US" dirty="0" smtClean="0"/>
              <a:t>, although intrinsic proofreading and extrinsic editing are also essential in several cases.</a:t>
            </a:r>
          </a:p>
          <a:p>
            <a:pPr>
              <a:spcBef>
                <a:spcPct val="0"/>
              </a:spcBef>
            </a:pPr>
            <a:r>
              <a:rPr lang="en-US" dirty="0" smtClean="0"/>
              <a:t>The major role of the ribosome is to </a:t>
            </a:r>
            <a:r>
              <a:rPr lang="en-US" dirty="0" err="1" smtClean="0"/>
              <a:t>catalyse</a:t>
            </a:r>
            <a:r>
              <a:rPr lang="en-US" dirty="0" smtClean="0"/>
              <a:t> coupling of amino acids into protein according to the sequence specified by the mRNA. The amino acids are brought to the ribosome by tRNA (transfer RNA) molecules.</a:t>
            </a:r>
          </a:p>
        </p:txBody>
      </p:sp>
      <p:sp>
        <p:nvSpPr>
          <p:cNvPr id="798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B025C0-C9C5-4E38-8AFB-B0CE51663980}" type="slidenum">
              <a:rPr lang="en-US"/>
              <a:pPr fontAlgn="base">
                <a:spcBef>
                  <a:spcPct val="0"/>
                </a:spcBef>
                <a:spcAft>
                  <a:spcPct val="0"/>
                </a:spcAft>
              </a:pPr>
              <a:t>51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Scaling, hyper keratosis and cracking of the skin</a:t>
            </a:r>
          </a:p>
        </p:txBody>
      </p:sp>
      <p:sp>
        <p:nvSpPr>
          <p:cNvPr id="849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DAA175-76ED-42D8-986C-99FEBC5C52A8}" type="slidenum">
              <a:rPr lang="en-US"/>
              <a:pPr fontAlgn="base">
                <a:spcBef>
                  <a:spcPct val="0"/>
                </a:spcBef>
                <a:spcAft>
                  <a:spcPct val="0"/>
                </a:spcAft>
              </a:pPr>
              <a:t>55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890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When proteins are synthesized, any newly made signal sequence or transmembrane domain that pops out of the ribosome will be recognized by the signal recognition particle. This large complex will then inhibit further translation of the protein and target the newly made signal sequence or transmembrane domain and the translating ribosome to the surface of the endoplasmic reticulum (ER) due to the action of the SRP receptor. Once the entire complex is at the membrane, SRP transfers the signal sequence or transmembrane domain to the translocon, a channel that allows proteins to be inserted into the lumen of ER. Next the ribosome positions itself so that it sits on top of the translocon and then resumes protein synthesis. As a result, the ribosome feeds the rest of the newly synthesized polypeptide directly into the channel.</a:t>
            </a:r>
          </a:p>
        </p:txBody>
      </p:sp>
      <p:sp>
        <p:nvSpPr>
          <p:cNvPr id="890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BD607B4-F58A-4BC2-A76A-51866030CC4E}" type="slidenum">
              <a:rPr lang="en-US"/>
              <a:pPr fontAlgn="base">
                <a:spcBef>
                  <a:spcPct val="0"/>
                </a:spcBef>
                <a:spcAft>
                  <a:spcPct val="0"/>
                </a:spcAft>
              </a:pPr>
              <a:t>62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p:spPr>
      </p:sp>
      <p:sp>
        <p:nvSpPr>
          <p:cNvPr id="962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aseline="0" dirty="0" smtClean="0"/>
              <a:t>we have seen 6 patient who develop similar weakness pattern and muscle biopsy findings while on the statin</a:t>
            </a:r>
            <a:endParaRPr lang="en-US" dirty="0" smtClean="0"/>
          </a:p>
        </p:txBody>
      </p:sp>
      <p:sp>
        <p:nvSpPr>
          <p:cNvPr id="962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ED4A6B8-9549-485E-988A-374463455442}" type="slidenum">
              <a:rPr lang="en-US"/>
              <a:pPr fontAlgn="base">
                <a:spcBef>
                  <a:spcPct val="0"/>
                </a:spcBef>
                <a:spcAft>
                  <a:spcPct val="0"/>
                </a:spcAft>
              </a:pPr>
              <a:t>73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6AF8E0F-794B-4FB6-9A1D-FBA34E03E527}" type="slidenum">
              <a:rPr lang="en-US" smtClean="0"/>
              <a:pPr>
                <a:defRPr/>
              </a:pPr>
              <a:t>74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93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32CC336-B442-4571-81AA-D2CFF8E17FA4}" type="slidenum">
              <a:rPr lang="en-US"/>
              <a:pPr fontAlgn="base">
                <a:spcBef>
                  <a:spcPct val="0"/>
                </a:spcBef>
                <a:spcAft>
                  <a:spcPct val="0"/>
                </a:spcAft>
              </a:pPr>
              <a:t>75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6AF8E0F-794B-4FB6-9A1D-FBA34E03E527}" type="slidenum">
              <a:rPr lang="en-US" smtClean="0"/>
              <a:pPr>
                <a:defRPr/>
              </a:pPr>
              <a:t>78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Demonstration of intracellular congophilic deposits</a:t>
            </a:r>
          </a:p>
        </p:txBody>
      </p:sp>
      <p:sp>
        <p:nvSpPr>
          <p:cNvPr id="266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851856-A861-4E2A-B2C6-87A84C40AA15}" type="slidenum">
              <a:rPr lang="en-US"/>
              <a:pPr fontAlgn="base">
                <a:spcBef>
                  <a:spcPct val="0"/>
                </a:spcBef>
                <a:spcAft>
                  <a:spcPct val="0"/>
                </a:spcAft>
              </a:pPr>
              <a:t>10</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p:spPr>
      </p:sp>
      <p:sp>
        <p:nvSpPr>
          <p:cNvPr id="1064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There have been no double controlled trials in any of the medication except IVIG</a:t>
            </a:r>
          </a:p>
          <a:p>
            <a:pPr>
              <a:spcBef>
                <a:spcPct val="0"/>
              </a:spcBef>
            </a:pPr>
            <a:r>
              <a:rPr lang="en-US" smtClean="0"/>
              <a:t>What we know is from an open label study on small group of patients or case studies.</a:t>
            </a:r>
          </a:p>
        </p:txBody>
      </p:sp>
      <p:sp>
        <p:nvSpPr>
          <p:cNvPr id="1064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F1EC20-6BFB-4265-9FE4-DFE33D03D84D}" type="slidenum">
              <a:rPr lang="en-US"/>
              <a:pPr fontAlgn="base">
                <a:spcBef>
                  <a:spcPct val="0"/>
                </a:spcBef>
                <a:spcAft>
                  <a:spcPct val="0"/>
                </a:spcAft>
              </a:pPr>
              <a:t>80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6AF8E0F-794B-4FB6-9A1D-FBA34E03E527}" type="slidenum">
              <a:rPr lang="en-US" smtClean="0"/>
              <a:pPr>
                <a:defRPr/>
              </a:pPr>
              <a:t>82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p:spPr>
      </p:sp>
      <p:sp>
        <p:nvSpPr>
          <p:cNvPr id="1064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There have been no double controlled trials in any of the medication except IVIG</a:t>
            </a:r>
          </a:p>
          <a:p>
            <a:pPr>
              <a:spcBef>
                <a:spcPct val="0"/>
              </a:spcBef>
            </a:pPr>
            <a:r>
              <a:rPr lang="en-US" smtClean="0"/>
              <a:t>What we know is from an open label study on small group of patients or case studies.</a:t>
            </a:r>
          </a:p>
        </p:txBody>
      </p:sp>
      <p:sp>
        <p:nvSpPr>
          <p:cNvPr id="1064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F1EC20-6BFB-4265-9FE4-DFE33D03D84D}" type="slidenum">
              <a:rPr lang="en-US"/>
              <a:pPr fontAlgn="base">
                <a:spcBef>
                  <a:spcPct val="0"/>
                </a:spcBef>
                <a:spcAft>
                  <a:spcPct val="0"/>
                </a:spcAft>
              </a:pPr>
              <a:t>83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p:spPr>
      </p:sp>
      <p:sp>
        <p:nvSpPr>
          <p:cNvPr id="1085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First line drugs in the treatment</a:t>
            </a:r>
          </a:p>
        </p:txBody>
      </p:sp>
      <p:sp>
        <p:nvSpPr>
          <p:cNvPr id="1085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1EBFC49-5331-4FA8-97DF-2015D249BEE6}" type="slidenum">
              <a:rPr lang="en-US"/>
              <a:pPr fontAlgn="base">
                <a:spcBef>
                  <a:spcPct val="0"/>
                </a:spcBef>
                <a:spcAft>
                  <a:spcPct val="0"/>
                </a:spcAft>
              </a:pPr>
              <a:t>84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bwMode="auto">
          <a:noFill/>
          <a:ln>
            <a:solidFill>
              <a:srgbClr val="000000"/>
            </a:solidFill>
            <a:miter lim="800000"/>
            <a:headEnd/>
            <a:tailEnd/>
          </a:ln>
        </p:spPr>
      </p:sp>
      <p:sp>
        <p:nvSpPr>
          <p:cNvPr id="1300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One might question why we need a muscle biopsy, 1-because it might confirm the diagnosis and second ably as we see all these medication has serious side effects </a:t>
            </a:r>
          </a:p>
        </p:txBody>
      </p:sp>
      <p:sp>
        <p:nvSpPr>
          <p:cNvPr id="1300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524197-B864-43ED-A0C7-659A83A27976}" type="slidenum">
              <a:rPr lang="en-US"/>
              <a:pPr fontAlgn="base">
                <a:spcBef>
                  <a:spcPct val="0"/>
                </a:spcBef>
                <a:spcAft>
                  <a:spcPct val="0"/>
                </a:spcAft>
              </a:pPr>
              <a:t>86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bwMode="auto">
          <a:noFill/>
          <a:ln>
            <a:solidFill>
              <a:srgbClr val="000000"/>
            </a:solidFill>
            <a:miter lim="800000"/>
            <a:headEnd/>
            <a:tailEnd/>
          </a:ln>
        </p:spPr>
      </p:sp>
      <p:sp>
        <p:nvSpPr>
          <p:cNvPr id="1105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usal dose is </a:t>
            </a:r>
          </a:p>
          <a:p>
            <a:pPr>
              <a:spcBef>
                <a:spcPct val="0"/>
              </a:spcBef>
            </a:pPr>
            <a:r>
              <a:rPr lang="en-US" smtClean="0"/>
              <a:t>It is thought to work by</a:t>
            </a:r>
          </a:p>
        </p:txBody>
      </p:sp>
      <p:sp>
        <p:nvSpPr>
          <p:cNvPr id="1105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9A239CB-FAE8-452B-9DBD-4B281D8DD64A}" type="slidenum">
              <a:rPr lang="en-US"/>
              <a:pPr fontAlgn="base">
                <a:spcBef>
                  <a:spcPct val="0"/>
                </a:spcBef>
                <a:spcAft>
                  <a:spcPct val="0"/>
                </a:spcAft>
              </a:pPr>
              <a:t>88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bwMode="auto">
          <a:noFill/>
          <a:ln>
            <a:solidFill>
              <a:srgbClr val="000000"/>
            </a:solidFill>
            <a:miter lim="800000"/>
            <a:headEnd/>
            <a:tailEnd/>
          </a:ln>
        </p:spPr>
      </p:sp>
      <p:sp>
        <p:nvSpPr>
          <p:cNvPr id="1126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inhibition of </a:t>
            </a:r>
            <a:r>
              <a:rPr lang="en-US" smtClean="0">
                <a:hlinkClick r:id="rId3"/>
              </a:rPr>
              <a:t>enzymes involved in purine metabolism, leading to accumulation of </a:t>
            </a:r>
            <a:r>
              <a:rPr lang="en-US" smtClean="0">
                <a:hlinkClick r:id="rId4"/>
              </a:rPr>
              <a:t>adenosine, or the inhibition of </a:t>
            </a:r>
            <a:r>
              <a:rPr lang="en-US" smtClean="0">
                <a:hlinkClick r:id="rId5"/>
              </a:rPr>
              <a:t>T cell activation and suppression of </a:t>
            </a:r>
            <a:r>
              <a:rPr lang="en-US" smtClean="0">
                <a:hlinkClick r:id="rId6"/>
              </a:rPr>
              <a:t>intercellular adhesion molecule expression by </a:t>
            </a:r>
            <a:r>
              <a:rPr lang="en-US" smtClean="0">
                <a:hlinkClick r:id="rId5"/>
              </a:rPr>
              <a:t>T cells</a:t>
            </a:r>
            <a:endParaRPr lang="en-US" smtClean="0"/>
          </a:p>
          <a:p>
            <a:pPr>
              <a:spcBef>
                <a:spcPct val="0"/>
              </a:spcBef>
            </a:pPr>
            <a:r>
              <a:rPr lang="en-US" smtClean="0"/>
              <a:t>Every body who is being started on Aza should have TPMT</a:t>
            </a:r>
          </a:p>
        </p:txBody>
      </p:sp>
      <p:sp>
        <p:nvSpPr>
          <p:cNvPr id="1126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C951B1E-59F0-4C8A-B9CA-E177EE6748F7}" type="slidenum">
              <a:rPr lang="en-US"/>
              <a:pPr fontAlgn="base">
                <a:spcBef>
                  <a:spcPct val="0"/>
                </a:spcBef>
                <a:spcAft>
                  <a:spcPct val="0"/>
                </a:spcAft>
              </a:pPr>
              <a:t>89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bwMode="auto">
          <a:noFill/>
          <a:ln>
            <a:solidFill>
              <a:srgbClr val="000000"/>
            </a:solidFill>
            <a:miter lim="800000"/>
            <a:headEnd/>
            <a:tailEnd/>
          </a:ln>
        </p:spPr>
      </p:sp>
      <p:sp>
        <p:nvSpPr>
          <p:cNvPr id="1146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Convenient once a week</a:t>
            </a:r>
          </a:p>
        </p:txBody>
      </p:sp>
      <p:sp>
        <p:nvSpPr>
          <p:cNvPr id="1146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476C472-4470-4B6B-A3B1-AD11E98B4A9D}" type="slidenum">
              <a:rPr lang="en-US"/>
              <a:pPr fontAlgn="base">
                <a:spcBef>
                  <a:spcPct val="0"/>
                </a:spcBef>
                <a:spcAft>
                  <a:spcPct val="0"/>
                </a:spcAft>
              </a:pPr>
              <a:t>90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p:spPr>
      </p:sp>
      <p:sp>
        <p:nvSpPr>
          <p:cNvPr id="1167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Cases of PML in transplant patients</a:t>
            </a:r>
          </a:p>
        </p:txBody>
      </p:sp>
      <p:sp>
        <p:nvSpPr>
          <p:cNvPr id="1167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B59479B-24C1-4E13-B523-82E84BB92255}" type="slidenum">
              <a:rPr lang="en-US"/>
              <a:pPr fontAlgn="base">
                <a:spcBef>
                  <a:spcPct val="0"/>
                </a:spcBef>
                <a:spcAft>
                  <a:spcPct val="0"/>
                </a:spcAft>
              </a:pPr>
              <a:t>91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p:spPr>
      </p:sp>
      <p:sp>
        <p:nvSpPr>
          <p:cNvPr id="1198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Safe, but side effects can occur in 5%</a:t>
            </a:r>
          </a:p>
        </p:txBody>
      </p:sp>
      <p:sp>
        <p:nvSpPr>
          <p:cNvPr id="1198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C32EBB8-70FE-4604-A59F-E7E56E9E3487}" type="slidenum">
              <a:rPr lang="en-US"/>
              <a:pPr fontAlgn="base">
                <a:spcBef>
                  <a:spcPct val="0"/>
                </a:spcBef>
                <a:spcAft>
                  <a:spcPct val="0"/>
                </a:spcAft>
              </a:pPr>
              <a:t>92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SMI-31 a monoclonal protein against phosphorylated tau</a:t>
            </a:r>
          </a:p>
          <a:p>
            <a:pPr>
              <a:spcBef>
                <a:spcPct val="0"/>
              </a:spcBef>
            </a:pPr>
            <a:r>
              <a:rPr lang="en-US" smtClean="0"/>
              <a:t>Congo red staining under rodomine optics</a:t>
            </a:r>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C21A8F-E5DE-4D34-BABD-368DF12417FB}" type="slidenum">
              <a:rPr lang="en-US"/>
              <a:pPr fontAlgn="base">
                <a:spcBef>
                  <a:spcPct val="0"/>
                </a:spcBef>
                <a:spcAft>
                  <a:spcPct val="0"/>
                </a:spcAft>
              </a:pPr>
              <a:t>12</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p:spPr>
      </p:sp>
      <p:sp>
        <p:nvSpPr>
          <p:cNvPr id="1218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Two </a:t>
            </a:r>
          </a:p>
        </p:txBody>
      </p:sp>
      <p:sp>
        <p:nvSpPr>
          <p:cNvPr id="1218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BB8ABDD-FDDD-4CC2-AF3D-4C380E43C00A}" type="slidenum">
              <a:rPr lang="en-US"/>
              <a:pPr fontAlgn="base">
                <a:spcBef>
                  <a:spcPct val="0"/>
                </a:spcBef>
                <a:spcAft>
                  <a:spcPct val="0"/>
                </a:spcAft>
              </a:pPr>
              <a:t>93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noFill/>
          <a:ln>
            <a:solidFill>
              <a:srgbClr val="000000"/>
            </a:solidFill>
            <a:miter lim="800000"/>
            <a:headEnd/>
            <a:tailEnd/>
          </a:ln>
        </p:spPr>
      </p:sp>
      <p:sp>
        <p:nvSpPr>
          <p:cNvPr id="1259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59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2B75E4-46F8-45C7-9D5B-E88BFE0D0CE3}" type="slidenum">
              <a:rPr lang="en-US"/>
              <a:pPr fontAlgn="base">
                <a:spcBef>
                  <a:spcPct val="0"/>
                </a:spcBef>
                <a:spcAft>
                  <a:spcPct val="0"/>
                </a:spcAft>
              </a:pPr>
              <a:t>96</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p:spPr>
      </p:sp>
      <p:sp>
        <p:nvSpPr>
          <p:cNvPr id="1280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80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43B72B-32E3-4498-9037-5CB522DB9918}" type="slidenum">
              <a:rPr lang="en-US"/>
              <a:pPr fontAlgn="base">
                <a:spcBef>
                  <a:spcPct val="0"/>
                </a:spcBef>
                <a:spcAft>
                  <a:spcPct val="0"/>
                </a:spcAft>
              </a:pPr>
              <a:t>97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Autophagic, contain lysosomal membrane debris, myeloid features</a:t>
            </a:r>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AE71A1-F775-4F74-8A28-66825DD370D0}" type="slidenum">
              <a:rPr lang="en-US"/>
              <a:pPr fontAlgn="base">
                <a:spcBef>
                  <a:spcPct val="0"/>
                </a:spcBef>
                <a:spcAft>
                  <a:spcPct val="0"/>
                </a:spcAft>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Paired helical filaments</a:t>
            </a:r>
          </a:p>
        </p:txBody>
      </p:sp>
      <p:sp>
        <p:nvSpPr>
          <p:cNvPr id="33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CC6151F-9DEA-4C3E-8B29-47A69653093B}" type="slidenum">
              <a:rPr lang="en-US"/>
              <a:pPr fontAlgn="base">
                <a:spcBef>
                  <a:spcPct val="0"/>
                </a:spcBef>
                <a:spcAft>
                  <a:spcPct val="0"/>
                </a:spcAft>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Patients with Pm usually present with subacute</a:t>
            </a:r>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326BFE-74E5-49DB-9B20-DA6DBFF3DCC5}" type="slidenum">
              <a:rPr lang="en-US"/>
              <a:pPr fontAlgn="base">
                <a:spcBef>
                  <a:spcPct val="0"/>
                </a:spcBef>
                <a:spcAft>
                  <a:spcPct val="0"/>
                </a:spcAft>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pathogenesis is similar to the inflammatory process in IBM</a:t>
            </a:r>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069B90-80BA-491A-98E8-79FB733E42D7}" type="slidenum">
              <a:rPr lang="en-US"/>
              <a:pPr fontAlgn="base">
                <a:spcBef>
                  <a:spcPct val="0"/>
                </a:spcBef>
                <a:spcAft>
                  <a:spcPct val="0"/>
                </a:spcAft>
              </a:pPr>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Over 5 years period there were 146 patients diagnosed as IM. 27 patients met the clinical and biopsy criteria for the diagnosis of PM</a:t>
            </a:r>
          </a:p>
        </p:txBody>
      </p:sp>
      <p:sp>
        <p:nvSpPr>
          <p:cNvPr id="48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01CBB83-29BB-44EA-B090-8EE5DB1C8063}" type="slidenum">
              <a:rPr lang="en-US"/>
              <a:pPr fontAlgn="base">
                <a:spcBef>
                  <a:spcPct val="0"/>
                </a:spcBef>
                <a:spcAft>
                  <a:spcPct val="0"/>
                </a:spcAft>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1DD601D-C74D-4B66-917C-049C33F911DB}" type="datetimeFigureOut">
              <a:rPr lang="en-US"/>
              <a:pPr>
                <a:defRPr/>
              </a:pPr>
              <a:t>3/1/2010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2EDA0B-0DB6-427C-953C-2F57C9C331D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2CEE91D-BAE0-4EB9-8361-CE0BEFD2E52D}" type="datetimeFigureOut">
              <a:rPr lang="en-US"/>
              <a:pPr>
                <a:defRPr/>
              </a:pPr>
              <a:t>3/1/2010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83119E-F17F-4EF2-A615-D8F76085147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D6C977-1F4C-450C-87C4-48997E00CCF3}" type="datetimeFigureOut">
              <a:rPr lang="en-US"/>
              <a:pPr>
                <a:defRPr/>
              </a:pPr>
              <a:t>3/1/2010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493F2A-A16D-40C2-B6DF-A1CD35BC0D9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56CCAD-D099-49C5-90EA-B6F4EB31A996}" type="datetimeFigureOut">
              <a:rPr lang="en-US"/>
              <a:pPr>
                <a:defRPr/>
              </a:pPr>
              <a:t>3/1/2010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125720-24A1-4EDA-9AA6-BF5A3CDE8C8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C7EEBB4-39F6-483D-9B5F-2DD1B4F83C69}" type="datetimeFigureOut">
              <a:rPr lang="en-US"/>
              <a:pPr>
                <a:defRPr/>
              </a:pPr>
              <a:t>3/1/2010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3FA428-7429-4701-81EF-0B50A0CE3BA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90B34D-078D-4E4A-9F59-9BCEBC4238BC}" type="datetimeFigureOut">
              <a:rPr lang="en-US"/>
              <a:pPr>
                <a:defRPr/>
              </a:pPr>
              <a:t>3/1/2010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0FCECD-3805-49E3-A619-8D2ABEAB955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3EBFF05-21C8-4AC3-94BD-C153CE297DA1}" type="datetimeFigureOut">
              <a:rPr lang="en-US"/>
              <a:pPr>
                <a:defRPr/>
              </a:pPr>
              <a:t>3/1/2010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679E268-6741-4781-A476-2C4C4675EBF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9ECFDC5-7C0D-4CB1-AF00-DC6BB1AE54E2}" type="datetimeFigureOut">
              <a:rPr lang="en-US"/>
              <a:pPr>
                <a:defRPr/>
              </a:pPr>
              <a:t>3/1/2010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14117A8-D3E2-4151-A107-68F3D74F42E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9D7F10E-1567-40F9-9844-51EFEC8877C2}" type="datetimeFigureOut">
              <a:rPr lang="en-US"/>
              <a:pPr>
                <a:defRPr/>
              </a:pPr>
              <a:t>3/1/2010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1245183-E84F-4979-A1F0-A2879662C70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B701E7-2DE0-4DCD-AE84-F6BBF69CE1FC}" type="datetimeFigureOut">
              <a:rPr lang="en-US"/>
              <a:pPr>
                <a:defRPr/>
              </a:pPr>
              <a:t>3/1/2010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572B57-BF82-4AE3-8F48-60CC469469B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B05E864-A9A1-4F7D-8895-711F30BDC1CE}" type="datetimeFigureOut">
              <a:rPr lang="en-US"/>
              <a:pPr>
                <a:defRPr/>
              </a:pPr>
              <a:t>3/1/2010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F0DF74C-7B61-41B5-A174-75787CACCB5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D934D125-873B-4A80-A55F-6B82CE86A6AB}" type="datetimeFigureOut">
              <a:rPr lang="en-US"/>
              <a:pPr>
                <a:defRPr/>
              </a:pPr>
              <a:t>3/1/2010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CDAE804-AE95-4418-BD65-F273DE6211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ndara"/>
        </a:defRPr>
      </a:lvl2pPr>
      <a:lvl3pPr algn="ctr" defTabSz="457200" rtl="0" fontAlgn="base">
        <a:spcBef>
          <a:spcPct val="0"/>
        </a:spcBef>
        <a:spcAft>
          <a:spcPct val="0"/>
        </a:spcAft>
        <a:defRPr sz="4400">
          <a:solidFill>
            <a:schemeClr val="tx1"/>
          </a:solidFill>
          <a:latin typeface="Candara"/>
        </a:defRPr>
      </a:lvl3pPr>
      <a:lvl4pPr algn="ctr" defTabSz="457200" rtl="0" fontAlgn="base">
        <a:spcBef>
          <a:spcPct val="0"/>
        </a:spcBef>
        <a:spcAft>
          <a:spcPct val="0"/>
        </a:spcAft>
        <a:defRPr sz="4400">
          <a:solidFill>
            <a:schemeClr val="tx1"/>
          </a:solidFill>
          <a:latin typeface="Candara"/>
        </a:defRPr>
      </a:lvl4pPr>
      <a:lvl5pPr algn="ctr" defTabSz="457200" rtl="0" fontAlgn="base">
        <a:spcBef>
          <a:spcPct val="0"/>
        </a:spcBef>
        <a:spcAft>
          <a:spcPct val="0"/>
        </a:spcAft>
        <a:defRPr sz="4400">
          <a:solidFill>
            <a:schemeClr val="tx1"/>
          </a:solidFill>
          <a:latin typeface="Candara"/>
        </a:defRPr>
      </a:lvl5pPr>
      <a:lvl6pPr marL="457200" algn="ctr" defTabSz="457200" rtl="0" fontAlgn="base">
        <a:spcBef>
          <a:spcPct val="0"/>
        </a:spcBef>
        <a:spcAft>
          <a:spcPct val="0"/>
        </a:spcAft>
        <a:defRPr sz="4400">
          <a:solidFill>
            <a:schemeClr val="tx1"/>
          </a:solidFill>
          <a:latin typeface="Candara"/>
        </a:defRPr>
      </a:lvl6pPr>
      <a:lvl7pPr marL="914400" algn="ctr" defTabSz="457200" rtl="0" fontAlgn="base">
        <a:spcBef>
          <a:spcPct val="0"/>
        </a:spcBef>
        <a:spcAft>
          <a:spcPct val="0"/>
        </a:spcAft>
        <a:defRPr sz="4400">
          <a:solidFill>
            <a:schemeClr val="tx1"/>
          </a:solidFill>
          <a:latin typeface="Candara"/>
        </a:defRPr>
      </a:lvl7pPr>
      <a:lvl8pPr marL="1371600" algn="ctr" defTabSz="457200" rtl="0" fontAlgn="base">
        <a:spcBef>
          <a:spcPct val="0"/>
        </a:spcBef>
        <a:spcAft>
          <a:spcPct val="0"/>
        </a:spcAft>
        <a:defRPr sz="4400">
          <a:solidFill>
            <a:schemeClr val="tx1"/>
          </a:solidFill>
          <a:latin typeface="Candara"/>
        </a:defRPr>
      </a:lvl8pPr>
      <a:lvl9pPr marL="1828800" algn="ctr" defTabSz="457200" rtl="0" fontAlgn="base">
        <a:spcBef>
          <a:spcPct val="0"/>
        </a:spcBef>
        <a:spcAft>
          <a:spcPct val="0"/>
        </a:spcAft>
        <a:defRPr sz="4400">
          <a:solidFill>
            <a:schemeClr val="tx1"/>
          </a:solidFill>
          <a:latin typeface="Candara"/>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25562"/>
          </a:xfrm>
        </p:spPr>
        <p:txBody>
          <a:bodyPr/>
          <a:lstStyle/>
          <a:p>
            <a:r>
              <a:rPr lang="en-US" dirty="0" smtClean="0"/>
              <a:t>Clinical and pathological classification  of inflammatory myopathy</a:t>
            </a:r>
            <a:endParaRPr lang="en-US" dirty="0"/>
          </a:p>
        </p:txBody>
      </p:sp>
      <p:sp>
        <p:nvSpPr>
          <p:cNvPr id="3" name="Content Placeholder 2"/>
          <p:cNvSpPr>
            <a:spLocks noGrp="1"/>
          </p:cNvSpPr>
          <p:nvPr>
            <p:ph idx="1"/>
          </p:nvPr>
        </p:nvSpPr>
        <p:spPr>
          <a:xfrm>
            <a:off x="3733800" y="4572000"/>
            <a:ext cx="4953000" cy="1554163"/>
          </a:xfrm>
        </p:spPr>
        <p:txBody>
          <a:bodyPr/>
          <a:lstStyle/>
          <a:p>
            <a:r>
              <a:rPr lang="en-US" dirty="0" smtClean="0"/>
              <a:t>Nizar Chahin, M.D.</a:t>
            </a:r>
          </a:p>
          <a:p>
            <a:r>
              <a:rPr lang="en-US" dirty="0" smtClean="0"/>
              <a:t>Neuromuscular section</a:t>
            </a:r>
          </a:p>
          <a:p>
            <a:r>
              <a:rPr lang="en-US" dirty="0" smtClean="0"/>
              <a:t>UNC, Chapel Hill, NC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smtClean="0"/>
              <a:t>IBM muscle pathology</a:t>
            </a:r>
          </a:p>
        </p:txBody>
      </p:sp>
      <p:sp>
        <p:nvSpPr>
          <p:cNvPr id="25602" name="Content Placeholder 2"/>
          <p:cNvSpPr>
            <a:spLocks noGrp="1"/>
          </p:cNvSpPr>
          <p:nvPr>
            <p:ph idx="1"/>
          </p:nvPr>
        </p:nvSpPr>
        <p:spPr/>
        <p:txBody>
          <a:bodyPr/>
          <a:lstStyle/>
          <a:p>
            <a:pPr>
              <a:spcAft>
                <a:spcPct val="20000"/>
              </a:spcAft>
            </a:pPr>
            <a:r>
              <a:rPr lang="en-US" sz="2800" dirty="0" smtClean="0">
                <a:ea typeface="Candara"/>
                <a:cs typeface="Candara"/>
              </a:rPr>
              <a:t>Invasion of non-necrotic fibers by mononuclear cells CD8+</a:t>
            </a:r>
            <a:endParaRPr lang="en-US" dirty="0" smtClean="0">
              <a:ea typeface="Candara"/>
              <a:cs typeface="Candara"/>
            </a:endParaRPr>
          </a:p>
          <a:p>
            <a:pPr>
              <a:spcAft>
                <a:spcPct val="20000"/>
              </a:spcAft>
            </a:pPr>
            <a:r>
              <a:rPr lang="en-US" sz="2800" dirty="0" smtClean="0">
                <a:ea typeface="Candara"/>
                <a:cs typeface="Candara"/>
              </a:rPr>
              <a:t>Vacuolated muscle fibers</a:t>
            </a:r>
          </a:p>
          <a:p>
            <a:pPr>
              <a:spcAft>
                <a:spcPct val="20000"/>
              </a:spcAft>
            </a:pPr>
            <a:r>
              <a:rPr lang="en-US" sz="2800" dirty="0" smtClean="0">
                <a:ea typeface="Candara"/>
                <a:cs typeface="Candara"/>
              </a:rPr>
              <a:t>Intracellular congophilic deposits, or demonstration of 15-18 nm paired helical filaments by EM</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smtClean="0"/>
              <a:t>IBM muscle pathology</a:t>
            </a:r>
          </a:p>
        </p:txBody>
      </p:sp>
      <p:sp>
        <p:nvSpPr>
          <p:cNvPr id="27650" name="Content Placeholder 2"/>
          <p:cNvSpPr>
            <a:spLocks noGrp="1"/>
          </p:cNvSpPr>
          <p:nvPr>
            <p:ph idx="1"/>
          </p:nvPr>
        </p:nvSpPr>
        <p:spPr>
          <a:xfrm>
            <a:off x="457200" y="1981200"/>
            <a:ext cx="8229600" cy="4144963"/>
          </a:xfrm>
        </p:spPr>
        <p:txBody>
          <a:bodyPr/>
          <a:lstStyle/>
          <a:p>
            <a:pPr>
              <a:spcAft>
                <a:spcPct val="30000"/>
              </a:spcAft>
            </a:pPr>
            <a:r>
              <a:rPr lang="en-US" dirty="0" smtClean="0"/>
              <a:t>Groups of atrophic fibers</a:t>
            </a:r>
          </a:p>
          <a:p>
            <a:pPr>
              <a:spcAft>
                <a:spcPct val="30000"/>
              </a:spcAft>
            </a:pPr>
            <a:r>
              <a:rPr lang="en-US" dirty="0" smtClean="0"/>
              <a:t>Mitochondrial abnormalities (ragged red and cytochrome c oxidase (COX)-negative fibers) </a:t>
            </a:r>
          </a:p>
          <a:p>
            <a:endParaRPr 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609600"/>
          </a:xfrm>
        </p:spPr>
        <p:txBody>
          <a:bodyPr rtlCol="0">
            <a:normAutofit fontScale="90000"/>
          </a:bodyPr>
          <a:lstStyle/>
          <a:p>
            <a:pPr fontAlgn="auto">
              <a:spcAft>
                <a:spcPts val="0"/>
              </a:spcAft>
              <a:defRPr/>
            </a:pPr>
            <a:r>
              <a:rPr lang="en-US" dirty="0" smtClean="0"/>
              <a:t>       IBM muscle pathology           </a:t>
            </a:r>
            <a:endParaRPr lang="en-US" dirty="0"/>
          </a:p>
        </p:txBody>
      </p:sp>
      <p:pic>
        <p:nvPicPr>
          <p:cNvPr id="28674" name="Picture 4" descr="Image28"/>
          <p:cNvPicPr>
            <a:picLocks noChangeAspect="1" noChangeArrowheads="1"/>
          </p:cNvPicPr>
          <p:nvPr/>
        </p:nvPicPr>
        <p:blipFill>
          <a:blip r:embed="rId3"/>
          <a:srcRect l="4340" r="4984"/>
          <a:stretch>
            <a:fillRect/>
          </a:stretch>
        </p:blipFill>
        <p:spPr bwMode="auto">
          <a:xfrm>
            <a:off x="381000" y="609600"/>
            <a:ext cx="4191000" cy="3479800"/>
          </a:xfrm>
          <a:prstGeom prst="rect">
            <a:avLst/>
          </a:prstGeom>
          <a:noFill/>
          <a:ln w="9525">
            <a:noFill/>
            <a:miter lim="800000"/>
            <a:headEnd/>
            <a:tailEnd/>
          </a:ln>
        </p:spPr>
      </p:pic>
      <p:pic>
        <p:nvPicPr>
          <p:cNvPr id="28675" name="Picture 5" descr="Image29"/>
          <p:cNvPicPr>
            <a:picLocks noChangeAspect="1" noChangeArrowheads="1"/>
          </p:cNvPicPr>
          <p:nvPr/>
        </p:nvPicPr>
        <p:blipFill>
          <a:blip r:embed="rId4"/>
          <a:srcRect r="10158"/>
          <a:stretch>
            <a:fillRect/>
          </a:stretch>
        </p:blipFill>
        <p:spPr bwMode="auto">
          <a:xfrm>
            <a:off x="4724400" y="631825"/>
            <a:ext cx="4125913" cy="3457575"/>
          </a:xfrm>
          <a:prstGeom prst="rect">
            <a:avLst/>
          </a:prstGeom>
          <a:noFill/>
          <a:ln w="9525">
            <a:noFill/>
            <a:miter lim="800000"/>
            <a:headEnd/>
            <a:tailEnd/>
          </a:ln>
        </p:spPr>
      </p:pic>
      <p:pic>
        <p:nvPicPr>
          <p:cNvPr id="28676" name="Picture 6" descr="IBM contro 20623 SMI 31"/>
          <p:cNvPicPr>
            <a:picLocks noChangeAspect="1" noChangeArrowheads="1"/>
          </p:cNvPicPr>
          <p:nvPr/>
        </p:nvPicPr>
        <p:blipFill>
          <a:blip r:embed="rId5">
            <a:lum contrast="18000"/>
          </a:blip>
          <a:srcRect l="18823" t="22614" r="29247" b="38351"/>
          <a:stretch>
            <a:fillRect/>
          </a:stretch>
        </p:blipFill>
        <p:spPr bwMode="auto">
          <a:xfrm>
            <a:off x="381000" y="4319588"/>
            <a:ext cx="4171950" cy="2360612"/>
          </a:xfrm>
          <a:prstGeom prst="rect">
            <a:avLst/>
          </a:prstGeom>
          <a:noFill/>
          <a:ln w="9525">
            <a:noFill/>
            <a:miter lim="800000"/>
            <a:headEnd/>
            <a:tailEnd/>
          </a:ln>
        </p:spPr>
      </p:pic>
      <p:pic>
        <p:nvPicPr>
          <p:cNvPr id="28677" name="Picture 7" descr="use me"/>
          <p:cNvPicPr>
            <a:picLocks noChangeAspect="1" noChangeArrowheads="1"/>
          </p:cNvPicPr>
          <p:nvPr/>
        </p:nvPicPr>
        <p:blipFill>
          <a:blip r:embed="rId6"/>
          <a:srcRect/>
          <a:stretch>
            <a:fillRect/>
          </a:stretch>
        </p:blipFill>
        <p:spPr bwMode="auto">
          <a:xfrm>
            <a:off x="4724400" y="4265613"/>
            <a:ext cx="4125913" cy="2382837"/>
          </a:xfrm>
          <a:prstGeom prst="rect">
            <a:avLst/>
          </a:prstGeom>
          <a:noFill/>
          <a:ln w="9525">
            <a:noFill/>
            <a:miter lim="800000"/>
            <a:headEnd/>
            <a:tailEnd/>
          </a:ln>
        </p:spPr>
      </p:pic>
      <p:sp>
        <p:nvSpPr>
          <p:cNvPr id="28678" name="TextBox 7"/>
          <p:cNvSpPr txBox="1">
            <a:spLocks noChangeArrowheads="1"/>
          </p:cNvSpPr>
          <p:nvPr/>
        </p:nvSpPr>
        <p:spPr bwMode="auto">
          <a:xfrm>
            <a:off x="533400" y="6096000"/>
            <a:ext cx="1066800" cy="369888"/>
          </a:xfrm>
          <a:prstGeom prst="rect">
            <a:avLst/>
          </a:prstGeom>
          <a:noFill/>
          <a:ln w="9525">
            <a:noFill/>
            <a:miter lim="800000"/>
            <a:headEnd/>
            <a:tailEnd/>
          </a:ln>
        </p:spPr>
        <p:txBody>
          <a:bodyPr>
            <a:spAutoFit/>
          </a:bodyPr>
          <a:lstStyle/>
          <a:p>
            <a:r>
              <a:rPr lang="en-US">
                <a:latin typeface="Candara"/>
              </a:rPr>
              <a:t>SMI-31</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742950"/>
          </a:xfrm>
        </p:spPr>
        <p:txBody>
          <a:bodyPr rtlCol="0">
            <a:normAutofit fontScale="90000"/>
          </a:bodyPr>
          <a:lstStyle/>
          <a:p>
            <a:pPr fontAlgn="auto">
              <a:spcAft>
                <a:spcPts val="0"/>
              </a:spcAft>
              <a:defRPr/>
            </a:pPr>
            <a:r>
              <a:rPr lang="en-US" dirty="0" smtClean="0"/>
              <a:t>Vacuoles</a:t>
            </a:r>
            <a:endParaRPr lang="en-US" dirty="0"/>
          </a:p>
        </p:txBody>
      </p:sp>
      <p:pic>
        <p:nvPicPr>
          <p:cNvPr id="30722" name="Picture 4" descr="EM1"/>
          <p:cNvPicPr>
            <a:picLocks noChangeAspect="1" noChangeArrowheads="1"/>
          </p:cNvPicPr>
          <p:nvPr/>
        </p:nvPicPr>
        <p:blipFill>
          <a:blip r:embed="rId3">
            <a:lum contrast="-6000"/>
          </a:blip>
          <a:srcRect b="20364"/>
          <a:stretch>
            <a:fillRect/>
          </a:stretch>
        </p:blipFill>
        <p:spPr bwMode="auto">
          <a:xfrm>
            <a:off x="228600" y="1952625"/>
            <a:ext cx="4229100" cy="3703638"/>
          </a:xfrm>
          <a:prstGeom prst="rect">
            <a:avLst/>
          </a:prstGeom>
          <a:noFill/>
          <a:ln w="9525">
            <a:noFill/>
            <a:miter lim="800000"/>
            <a:headEnd/>
            <a:tailEnd/>
          </a:ln>
        </p:spPr>
      </p:pic>
      <p:pic>
        <p:nvPicPr>
          <p:cNvPr id="30723" name="Picture 5" descr="EM3"/>
          <p:cNvPicPr>
            <a:picLocks noChangeAspect="1" noChangeArrowheads="1"/>
          </p:cNvPicPr>
          <p:nvPr/>
        </p:nvPicPr>
        <p:blipFill>
          <a:blip r:embed="rId4">
            <a:lum bright="12000" contrast="-18000"/>
          </a:blip>
          <a:srcRect t="14740" b="24150"/>
          <a:stretch>
            <a:fillRect/>
          </a:stretch>
        </p:blipFill>
        <p:spPr bwMode="auto">
          <a:xfrm>
            <a:off x="4495800" y="1981200"/>
            <a:ext cx="4419600" cy="369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06413"/>
          </a:xfrm>
        </p:spPr>
        <p:txBody>
          <a:bodyPr rtlCol="0">
            <a:normAutofit fontScale="90000"/>
          </a:bodyPr>
          <a:lstStyle/>
          <a:p>
            <a:pPr fontAlgn="auto">
              <a:spcAft>
                <a:spcPts val="0"/>
              </a:spcAft>
              <a:defRPr/>
            </a:pPr>
            <a:r>
              <a:rPr lang="en-US" dirty="0" smtClean="0"/>
              <a:t>Inclusions</a:t>
            </a:r>
            <a:endParaRPr lang="en-US" dirty="0"/>
          </a:p>
        </p:txBody>
      </p:sp>
      <p:pic>
        <p:nvPicPr>
          <p:cNvPr id="32770" name="Picture 4" descr="EM2"/>
          <p:cNvPicPr>
            <a:picLocks noChangeAspect="1" noChangeArrowheads="1"/>
          </p:cNvPicPr>
          <p:nvPr/>
        </p:nvPicPr>
        <p:blipFill>
          <a:blip r:embed="rId3"/>
          <a:srcRect l="2081" r="3120" b="4555"/>
          <a:stretch>
            <a:fillRect/>
          </a:stretch>
        </p:blipFill>
        <p:spPr bwMode="auto">
          <a:xfrm>
            <a:off x="914400" y="609601"/>
            <a:ext cx="7086600" cy="3259137"/>
          </a:xfrm>
          <a:prstGeom prst="rect">
            <a:avLst/>
          </a:prstGeom>
          <a:noFill/>
          <a:ln w="9525">
            <a:noFill/>
            <a:miter lim="800000"/>
            <a:headEnd/>
            <a:tailEnd/>
          </a:ln>
        </p:spPr>
      </p:pic>
      <p:pic>
        <p:nvPicPr>
          <p:cNvPr id="32771" name="Picture 5" descr="EM6"/>
          <p:cNvPicPr>
            <a:picLocks noChangeAspect="1" noChangeArrowheads="1"/>
          </p:cNvPicPr>
          <p:nvPr/>
        </p:nvPicPr>
        <p:blipFill>
          <a:blip r:embed="rId4"/>
          <a:srcRect t="2594"/>
          <a:stretch>
            <a:fillRect/>
          </a:stretch>
        </p:blipFill>
        <p:spPr bwMode="auto">
          <a:xfrm>
            <a:off x="914400" y="3868738"/>
            <a:ext cx="7086600" cy="272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dirty="0" smtClean="0"/>
              <a:t>PM</a:t>
            </a:r>
          </a:p>
        </p:txBody>
      </p:sp>
      <p:sp>
        <p:nvSpPr>
          <p:cNvPr id="34818" name="Content Placeholder 2"/>
          <p:cNvSpPr>
            <a:spLocks noGrp="1"/>
          </p:cNvSpPr>
          <p:nvPr>
            <p:ph idx="1"/>
          </p:nvPr>
        </p:nvSpPr>
        <p:spPr/>
        <p:txBody>
          <a:bodyPr/>
          <a:lstStyle/>
          <a:p>
            <a:pPr>
              <a:spcAft>
                <a:spcPct val="20000"/>
              </a:spcAft>
            </a:pPr>
            <a:r>
              <a:rPr lang="en-US" dirty="0" smtClean="0"/>
              <a:t>Rare</a:t>
            </a:r>
          </a:p>
          <a:p>
            <a:pPr>
              <a:spcAft>
                <a:spcPct val="20000"/>
              </a:spcAft>
            </a:pPr>
            <a:r>
              <a:rPr lang="en-US" dirty="0" smtClean="0"/>
              <a:t>Subacute predominantly symmetric proximal muscle weakness</a:t>
            </a:r>
          </a:p>
          <a:p>
            <a:pPr>
              <a:spcAft>
                <a:spcPct val="20000"/>
              </a:spcAft>
            </a:pPr>
            <a:r>
              <a:rPr lang="en-US" dirty="0" smtClean="0"/>
              <a:t>Younger age than IBM</a:t>
            </a:r>
          </a:p>
          <a:p>
            <a:pPr>
              <a:spcAft>
                <a:spcPct val="20000"/>
              </a:spcAft>
            </a:pPr>
            <a:r>
              <a:rPr lang="en-US" dirty="0" smtClean="0"/>
              <a:t>Female</a:t>
            </a:r>
          </a:p>
          <a:p>
            <a:pPr>
              <a:spcAft>
                <a:spcPct val="20000"/>
              </a:spcAft>
            </a:pPr>
            <a:r>
              <a:rPr lang="en-US" dirty="0" smtClean="0"/>
              <a:t>CK elevated, occasionally up to 50 times the normal, rarely can be normal</a:t>
            </a:r>
          </a:p>
          <a:p>
            <a:pPr>
              <a:spcAft>
                <a:spcPct val="20000"/>
              </a:spcAft>
            </a:pPr>
            <a:endParaRPr lang="en-US" dirty="0" smtClean="0">
              <a:latin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r>
              <a:rPr lang="en-US" dirty="0" smtClean="0"/>
              <a:t>PM Pathogenesis</a:t>
            </a:r>
          </a:p>
        </p:txBody>
      </p:sp>
      <p:sp>
        <p:nvSpPr>
          <p:cNvPr id="36866" name="Content Placeholder 2"/>
          <p:cNvSpPr>
            <a:spLocks noGrp="1"/>
          </p:cNvSpPr>
          <p:nvPr>
            <p:ph idx="1"/>
          </p:nvPr>
        </p:nvSpPr>
        <p:spPr/>
        <p:txBody>
          <a:bodyPr/>
          <a:lstStyle/>
          <a:p>
            <a:r>
              <a:rPr lang="en-US" dirty="0" smtClean="0"/>
              <a:t>CD8+ cytotoxic T cell invasion of none necrotic muscle fibers</a:t>
            </a:r>
          </a:p>
          <a:p>
            <a:r>
              <a:rPr lang="en-US" dirty="0" smtClean="0"/>
              <a:t>Abundance of immunoglobulin gene transcripts by DNA microarray studies</a:t>
            </a:r>
          </a:p>
          <a:p>
            <a:r>
              <a:rPr lang="en-US" dirty="0" smtClean="0"/>
              <a:t>Abundance of plasma cells and  myeloid dendritic cells</a:t>
            </a:r>
          </a:p>
          <a:p>
            <a:r>
              <a:rPr lang="en-US" dirty="0" smtClean="0"/>
              <a:t>Clonal expansion of T cell with restricted CDR3</a:t>
            </a:r>
          </a:p>
          <a:p>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smtClean="0"/>
              <a:t>PM muscle pathology</a:t>
            </a:r>
          </a:p>
        </p:txBody>
      </p:sp>
      <p:sp>
        <p:nvSpPr>
          <p:cNvPr id="38914" name="Content Placeholder 2"/>
          <p:cNvSpPr>
            <a:spLocks noGrp="1"/>
          </p:cNvSpPr>
          <p:nvPr>
            <p:ph idx="1"/>
          </p:nvPr>
        </p:nvSpPr>
        <p:spPr/>
        <p:txBody>
          <a:bodyPr/>
          <a:lstStyle/>
          <a:p>
            <a:pPr>
              <a:spcAft>
                <a:spcPct val="20000"/>
              </a:spcAft>
            </a:pPr>
            <a:r>
              <a:rPr lang="en-US" smtClean="0"/>
              <a:t>Inflammatory exudate in muscle with or without invasion of nonnecrotic fibers by mononuclear cells </a:t>
            </a:r>
          </a:p>
          <a:p>
            <a:pPr>
              <a:spcAft>
                <a:spcPct val="20000"/>
              </a:spcAft>
            </a:pPr>
            <a:r>
              <a:rPr lang="en-US" smtClean="0"/>
              <a:t>Absence of pathologic features of IBM and DM </a:t>
            </a:r>
          </a:p>
          <a:p>
            <a:endParaRPr lang="en-US"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smtClean="0"/>
              <a:t>PM pathology</a:t>
            </a:r>
          </a:p>
        </p:txBody>
      </p:sp>
      <p:pic>
        <p:nvPicPr>
          <p:cNvPr id="39938" name="Picture 5"/>
          <p:cNvPicPr>
            <a:picLocks noChangeAspect="1" noChangeArrowheads="1"/>
          </p:cNvPicPr>
          <p:nvPr/>
        </p:nvPicPr>
        <p:blipFill>
          <a:blip r:embed="rId2"/>
          <a:srcRect/>
          <a:stretch>
            <a:fillRect/>
          </a:stretch>
        </p:blipFill>
        <p:spPr bwMode="auto">
          <a:xfrm>
            <a:off x="457200" y="2438400"/>
            <a:ext cx="4087813" cy="3062288"/>
          </a:xfrm>
          <a:prstGeom prst="rect">
            <a:avLst/>
          </a:prstGeom>
          <a:noFill/>
          <a:ln w="9525">
            <a:noFill/>
            <a:miter lim="800000"/>
            <a:headEnd/>
            <a:tailEnd/>
          </a:ln>
        </p:spPr>
      </p:pic>
      <p:pic>
        <p:nvPicPr>
          <p:cNvPr id="39939" name="Picture 6" descr="Image4"/>
          <p:cNvPicPr>
            <a:picLocks noChangeAspect="1" noChangeArrowheads="1"/>
          </p:cNvPicPr>
          <p:nvPr/>
        </p:nvPicPr>
        <p:blipFill>
          <a:blip r:embed="rId3"/>
          <a:srcRect/>
          <a:stretch>
            <a:fillRect/>
          </a:stretch>
        </p:blipFill>
        <p:spPr bwMode="auto">
          <a:xfrm>
            <a:off x="4683125" y="2438400"/>
            <a:ext cx="4067175" cy="3062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5400" dirty="0" smtClean="0"/>
              <a:t>PM, IBM and PM/IBM cases, 1998-2003</a:t>
            </a:r>
            <a:endParaRPr lang="en-US" dirty="0"/>
          </a:p>
        </p:txBody>
      </p:sp>
      <p:sp>
        <p:nvSpPr>
          <p:cNvPr id="3" name="Content Placeholder 2"/>
          <p:cNvSpPr>
            <a:spLocks noGrp="1"/>
          </p:cNvSpPr>
          <p:nvPr>
            <p:ph idx="1"/>
          </p:nvPr>
        </p:nvSpPr>
        <p:spPr/>
        <p:txBody>
          <a:bodyPr rtlCol="0">
            <a:normAutofit lnSpcReduction="10000"/>
          </a:bodyPr>
          <a:lstStyle/>
          <a:p>
            <a:pPr lvl="1" fontAlgn="auto">
              <a:spcAft>
                <a:spcPct val="30000"/>
              </a:spcAft>
              <a:buFont typeface="Arial"/>
              <a:buChar char="–"/>
              <a:defRPr/>
            </a:pPr>
            <a:r>
              <a:rPr lang="en-US" sz="3200" dirty="0" smtClean="0"/>
              <a:t>Pts initially diagnosed as PM, IBM, or PM/IBM: 146</a:t>
            </a:r>
          </a:p>
          <a:p>
            <a:pPr lvl="1" fontAlgn="auto">
              <a:spcAft>
                <a:spcPct val="30000"/>
              </a:spcAft>
              <a:buFont typeface="Arial"/>
              <a:buChar char="–"/>
              <a:defRPr/>
            </a:pPr>
            <a:r>
              <a:rPr lang="en-US" sz="3200" dirty="0" smtClean="0"/>
              <a:t>Pts available for follow-up: 107</a:t>
            </a:r>
          </a:p>
          <a:p>
            <a:pPr lvl="2" fontAlgn="auto">
              <a:spcAft>
                <a:spcPct val="30000"/>
              </a:spcAft>
              <a:buFont typeface="Arial"/>
              <a:buChar char="•"/>
              <a:defRPr/>
            </a:pPr>
            <a:r>
              <a:rPr lang="en-US" sz="3200" dirty="0" smtClean="0"/>
              <a:t>PM by clinical and biopsy criteria: 27</a:t>
            </a:r>
          </a:p>
          <a:p>
            <a:pPr lvl="2" fontAlgn="auto">
              <a:spcAft>
                <a:spcPct val="30000"/>
              </a:spcAft>
              <a:buFont typeface="Arial"/>
              <a:buChar char="•"/>
              <a:defRPr/>
            </a:pPr>
            <a:r>
              <a:rPr lang="en-US" sz="3200" dirty="0" smtClean="0"/>
              <a:t>IBM by clinical and biopsy criteria: 64</a:t>
            </a:r>
          </a:p>
          <a:p>
            <a:pPr lvl="2" fontAlgn="auto">
              <a:spcAft>
                <a:spcPct val="30000"/>
              </a:spcAft>
              <a:buFont typeface="Arial"/>
              <a:buChar char="•"/>
              <a:defRPr/>
            </a:pPr>
            <a:r>
              <a:rPr lang="en-US" sz="3200" dirty="0" smtClean="0"/>
              <a:t>PM/IBM: PM by biopsy criteria but IBM clinically: 16</a:t>
            </a:r>
          </a:p>
          <a:p>
            <a:pPr fontAlgn="auto">
              <a:spcAft>
                <a:spcPts val="0"/>
              </a:spcAft>
              <a:buFont typeface="Arial"/>
              <a:buChar char="•"/>
              <a:defRPr/>
            </a:pP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it important to classify IM?</a:t>
            </a:r>
            <a:endParaRPr lang="en-US" dirty="0"/>
          </a:p>
        </p:txBody>
      </p:sp>
      <p:sp>
        <p:nvSpPr>
          <p:cNvPr id="3" name="Content Placeholder 2"/>
          <p:cNvSpPr>
            <a:spLocks noGrp="1"/>
          </p:cNvSpPr>
          <p:nvPr>
            <p:ph idx="1"/>
          </p:nvPr>
        </p:nvSpPr>
        <p:spPr>
          <a:xfrm>
            <a:off x="228600" y="1905000"/>
            <a:ext cx="8686800" cy="4221163"/>
          </a:xfrm>
        </p:spPr>
        <p:txBody>
          <a:bodyPr/>
          <a:lstStyle/>
          <a:p>
            <a:r>
              <a:rPr lang="en-US" dirty="0" smtClean="0"/>
              <a:t>Some do not respond to immunotherapy (IBM)</a:t>
            </a:r>
          </a:p>
          <a:p>
            <a:r>
              <a:rPr lang="en-US" dirty="0" smtClean="0"/>
              <a:t>Some are associated with cancer (DM)</a:t>
            </a:r>
          </a:p>
          <a:p>
            <a:r>
              <a:rPr lang="en-US" dirty="0" smtClean="0"/>
              <a:t>Some are more refractory to immunotherapy (anti-SRP associated myopathy)</a:t>
            </a:r>
          </a:p>
          <a:p>
            <a:r>
              <a:rPr lang="en-US" dirty="0" smtClean="0"/>
              <a:t>Some are associated with interstitial lung disease, antisynthetase syndrome (ASS)</a:t>
            </a:r>
          </a:p>
          <a:p>
            <a:endParaRPr lang="en-US" dirty="0" smtClean="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rtlCol="0">
            <a:normAutofit fontScale="90000"/>
          </a:bodyPr>
          <a:lstStyle/>
          <a:p>
            <a:pPr fontAlgn="auto">
              <a:spcAft>
                <a:spcPts val="0"/>
              </a:spcAft>
              <a:defRPr/>
            </a:pPr>
            <a:r>
              <a:rPr lang="en-US" sz="5400" dirty="0" smtClean="0"/>
              <a:t>Demographics</a:t>
            </a:r>
            <a:endParaRPr lang="en-US" dirty="0"/>
          </a:p>
        </p:txBody>
      </p:sp>
      <p:graphicFrame>
        <p:nvGraphicFramePr>
          <p:cNvPr id="4" name="Content Placeholder 3"/>
          <p:cNvGraphicFramePr>
            <a:graphicFrameLocks noGrp="1"/>
          </p:cNvGraphicFramePr>
          <p:nvPr>
            <p:ph idx="1"/>
          </p:nvPr>
        </p:nvGraphicFramePr>
        <p:xfrm>
          <a:off x="457200" y="1066800"/>
          <a:ext cx="8229600" cy="5212080"/>
        </p:xfrm>
        <a:graphic>
          <a:graphicData uri="http://schemas.openxmlformats.org/drawingml/2006/table">
            <a:tbl>
              <a:tblPr/>
              <a:tblGrid>
                <a:gridCol w="2057400"/>
                <a:gridCol w="1981200"/>
                <a:gridCol w="2133600"/>
                <a:gridCol w="2057400"/>
              </a:tblGrid>
              <a:tr h="1222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Times New Roman" pitchFamily="18" charset="0"/>
                        </a:rPr>
                        <a:t>PM</a:t>
                      </a:r>
                      <a:endParaRPr kumimoji="0" lang="en-US" sz="2000" b="0" i="0" u="none" strike="noStrike" cap="none" normalizeH="0" baseline="0" smtClean="0">
                        <a:ln>
                          <a:noFill/>
                        </a:ln>
                        <a:solidFill>
                          <a:schemeClr val="bg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Times New Roman" pitchFamily="18" charset="0"/>
                        </a:rPr>
                        <a:t>IBM</a:t>
                      </a:r>
                      <a:endParaRPr kumimoji="0" lang="en-US" sz="2000" b="0" i="0" u="none" strike="noStrike" cap="none" normalizeH="0" baseline="0" smtClean="0">
                        <a:ln>
                          <a:noFill/>
                        </a:ln>
                        <a:solidFill>
                          <a:schemeClr val="bg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Arial" charset="0"/>
                          <a:cs typeface="Times New Roman" pitchFamily="18" charset="0"/>
                        </a:rPr>
                        <a:t>PM/IBM</a:t>
                      </a:r>
                      <a:endParaRPr kumimoji="0" lang="en-US" sz="2000" b="0"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ndara"/>
                          <a:cs typeface="Times New Roman" pitchFamily="18" charset="0"/>
                        </a:rPr>
                        <a:t>No of patients</a:t>
                      </a:r>
                      <a:endParaRPr kumimoji="0" lang="en-US" sz="2000" b="0" i="0" u="none" strike="noStrike" cap="none" normalizeH="0" baseline="0" smtClean="0">
                        <a:ln>
                          <a:noFill/>
                        </a:ln>
                        <a:solidFill>
                          <a:schemeClr val="tx1"/>
                        </a:solidFill>
                        <a:effectLst/>
                        <a:latin typeface="Candara"/>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27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64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ndara"/>
                          <a:cs typeface="Times New Roman" pitchFamily="18" charset="0"/>
                        </a:rPr>
                        <a:t>Age at time of biopsy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ndara"/>
                          <a:cs typeface="Times New Roman" pitchFamily="18" charset="0"/>
                        </a:rPr>
                        <a:t>Range</a:t>
                      </a:r>
                      <a:endParaRPr kumimoji="0" lang="en-US" sz="2000" b="0" i="0" u="none" strike="noStrike" cap="none" normalizeH="0" baseline="0" smtClean="0">
                        <a:ln>
                          <a:noFill/>
                        </a:ln>
                        <a:solidFill>
                          <a:schemeClr val="tx1"/>
                        </a:solidFill>
                        <a:effectLst/>
                        <a:latin typeface="Candara"/>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56.1 ± 10.9</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(28-75)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66.7 ± 8.9</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(39-85)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68.6 ± 11.3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(45-86)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ndara"/>
                          <a:cs typeface="Times New Roman" pitchFamily="18" charset="0"/>
                        </a:rPr>
                        <a:t>M:F</a:t>
                      </a:r>
                      <a:endParaRPr kumimoji="0" lang="en-US" sz="2000" b="0" i="0" u="none" strike="noStrike" cap="none" normalizeH="0" baseline="0" smtClean="0">
                        <a:ln>
                          <a:noFill/>
                        </a:ln>
                        <a:solidFill>
                          <a:schemeClr val="tx1"/>
                        </a:solidFill>
                        <a:effectLst/>
                        <a:latin typeface="Candara"/>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8:19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42:22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5:11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ndara"/>
                          <a:cs typeface="Times New Roman" pitchFamily="18" charset="0"/>
                        </a:rPr>
                        <a:t>No. of pts who received immunotherapy before biopsy</a:t>
                      </a:r>
                      <a:endParaRPr kumimoji="0" lang="en-US" sz="2000" b="0" i="0" u="none" strike="noStrike" cap="none" normalizeH="0" baseline="0" smtClean="0">
                        <a:ln>
                          <a:noFill/>
                        </a:ln>
                        <a:solidFill>
                          <a:schemeClr val="tx1"/>
                        </a:solidFill>
                        <a:effectLst/>
                        <a:latin typeface="Candara"/>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ndara"/>
                          <a:cs typeface="Times New Roman" pitchFamily="18" charset="0"/>
                        </a:rPr>
                        <a:t>Followup after biopsy, yrs</a:t>
                      </a:r>
                      <a:endParaRPr kumimoji="0" lang="en-US" sz="2000" b="0" i="0" u="none" strike="noStrike" cap="none" normalizeH="0" baseline="0" smtClean="0">
                        <a:ln>
                          <a:noFill/>
                        </a:ln>
                        <a:solidFill>
                          <a:schemeClr val="tx1"/>
                        </a:solidFill>
                        <a:effectLst/>
                        <a:latin typeface="Candara"/>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3.3 ± 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3.3 ± 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5.4 ± 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r>
              <a:tr h="549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ndara"/>
                          <a:cs typeface="Times New Roman" pitchFamily="18" charset="0"/>
                        </a:rPr>
                        <a:t>Disease duration at last followup, yrs</a:t>
                      </a:r>
                      <a:endParaRPr kumimoji="0" lang="en-US" sz="2000" b="0" i="0" u="none" strike="noStrike" cap="none" normalizeH="0" baseline="0" smtClean="0">
                        <a:ln>
                          <a:noFill/>
                        </a:ln>
                        <a:solidFill>
                          <a:schemeClr val="tx1"/>
                        </a:solidFill>
                        <a:effectLst/>
                        <a:latin typeface="Candara"/>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5.9 ± 4.4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8.5 ± 5.1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9.6 ± 4.4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457200" y="0"/>
            <a:ext cx="8229600" cy="838200"/>
          </a:xfrm>
        </p:spPr>
        <p:txBody>
          <a:bodyPr/>
          <a:lstStyle/>
          <a:p>
            <a:r>
              <a:rPr lang="en-US" sz="4800" smtClean="0"/>
              <a:t>Demographics</a:t>
            </a:r>
            <a:endParaRPr lang="en-US" smtClean="0"/>
          </a:p>
        </p:txBody>
      </p:sp>
      <p:graphicFrame>
        <p:nvGraphicFramePr>
          <p:cNvPr id="5" name="Content Placeholder 3"/>
          <p:cNvGraphicFramePr>
            <a:graphicFrameLocks noGrp="1"/>
          </p:cNvGraphicFramePr>
          <p:nvPr>
            <p:ph idx="1"/>
          </p:nvPr>
        </p:nvGraphicFramePr>
        <p:xfrm>
          <a:off x="457200" y="1143000"/>
          <a:ext cx="8229600" cy="5212080"/>
        </p:xfrm>
        <a:graphic>
          <a:graphicData uri="http://schemas.openxmlformats.org/drawingml/2006/table">
            <a:tbl>
              <a:tblPr/>
              <a:tblGrid>
                <a:gridCol w="2057400"/>
                <a:gridCol w="1981200"/>
                <a:gridCol w="2133600"/>
                <a:gridCol w="2057400"/>
              </a:tblGrid>
              <a:tr h="3619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Times New Roman" pitchFamily="18" charset="0"/>
                        </a:rPr>
                        <a:t>PM</a:t>
                      </a:r>
                      <a:endParaRPr kumimoji="0" lang="en-US" sz="2000" b="0" i="0" u="none" strike="noStrike" cap="none" normalizeH="0" baseline="0" smtClean="0">
                        <a:ln>
                          <a:noFill/>
                        </a:ln>
                        <a:solidFill>
                          <a:schemeClr val="bg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Times New Roman" pitchFamily="18" charset="0"/>
                        </a:rPr>
                        <a:t>IBM</a:t>
                      </a:r>
                      <a:endParaRPr kumimoji="0" lang="en-US" sz="2000" b="0" i="0" u="none" strike="noStrike" cap="none" normalizeH="0" baseline="0" smtClean="0">
                        <a:ln>
                          <a:noFill/>
                        </a:ln>
                        <a:solidFill>
                          <a:schemeClr val="bg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Times New Roman" pitchFamily="18" charset="0"/>
                        </a:rPr>
                        <a:t>PM/IBM</a:t>
                      </a:r>
                      <a:endParaRPr kumimoji="0" lang="en-US" sz="2000" b="0" i="0" u="none" strike="noStrike" cap="none" normalizeH="0" baseline="0" smtClean="0">
                        <a:ln>
                          <a:noFill/>
                        </a:ln>
                        <a:solidFill>
                          <a:schemeClr val="bg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61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ndara"/>
                          <a:cs typeface="Times New Roman" pitchFamily="18" charset="0"/>
                        </a:rPr>
                        <a:t>No of patients</a:t>
                      </a:r>
                      <a:endParaRPr kumimoji="0" lang="en-US" sz="2000" b="0" i="0" u="none" strike="noStrike" cap="none" normalizeH="0" baseline="0" smtClean="0">
                        <a:ln>
                          <a:noFill/>
                        </a:ln>
                        <a:solidFill>
                          <a:schemeClr val="tx1"/>
                        </a:solidFill>
                        <a:effectLst/>
                        <a:latin typeface="Candara"/>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27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64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r>
              <a:tr h="917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ndara"/>
                          <a:cs typeface="Times New Roman" pitchFamily="18" charset="0"/>
                        </a:rPr>
                        <a:t>Age at time of biopsy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ndara"/>
                          <a:cs typeface="Times New Roman" pitchFamily="18" charset="0"/>
                        </a:rPr>
                        <a:t>Range</a:t>
                      </a:r>
                      <a:endParaRPr kumimoji="0" lang="en-US" sz="2000" b="0" i="0" u="none" strike="noStrike" cap="none" normalizeH="0" baseline="0" smtClean="0">
                        <a:ln>
                          <a:noFill/>
                        </a:ln>
                        <a:solidFill>
                          <a:schemeClr val="tx1"/>
                        </a:solidFill>
                        <a:effectLst/>
                        <a:latin typeface="Candara"/>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56.1 ± 10.9</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(28-75)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66.7 ± 8.9</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(39-85)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68.6 ± 11.3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(45-86)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r>
              <a:tr h="361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ndara"/>
                          <a:cs typeface="Times New Roman" pitchFamily="18" charset="0"/>
                        </a:rPr>
                        <a:t>M:F</a:t>
                      </a:r>
                      <a:endParaRPr kumimoji="0" lang="en-US" sz="2000" b="0" i="0" u="none" strike="noStrike" cap="none" normalizeH="0" baseline="0" smtClean="0">
                        <a:ln>
                          <a:noFill/>
                        </a:ln>
                        <a:solidFill>
                          <a:schemeClr val="tx1"/>
                        </a:solidFill>
                        <a:effectLst/>
                        <a:latin typeface="Candara"/>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8:19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42:22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5:11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r>
              <a:tr h="1195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ndara"/>
                          <a:cs typeface="Times New Roman" pitchFamily="18" charset="0"/>
                        </a:rPr>
                        <a:t>No. of pts who received immunotherapy before biopsy</a:t>
                      </a:r>
                      <a:endParaRPr kumimoji="0" lang="en-US" sz="2000" b="0" i="0" u="none" strike="noStrike" cap="none" normalizeH="0" baseline="0" smtClean="0">
                        <a:ln>
                          <a:noFill/>
                        </a:ln>
                        <a:solidFill>
                          <a:schemeClr val="tx1"/>
                        </a:solidFill>
                        <a:effectLst/>
                        <a:latin typeface="Candara"/>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r>
              <a:tr h="639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ndara"/>
                          <a:cs typeface="Times New Roman" pitchFamily="18" charset="0"/>
                        </a:rPr>
                        <a:t>Followup after biopsy, yrs</a:t>
                      </a:r>
                      <a:endParaRPr kumimoji="0" lang="en-US" sz="2000" b="0" i="0" u="none" strike="noStrike" cap="none" normalizeH="0" baseline="0" smtClean="0">
                        <a:ln>
                          <a:noFill/>
                        </a:ln>
                        <a:solidFill>
                          <a:schemeClr val="tx1"/>
                        </a:solidFill>
                        <a:effectLst/>
                        <a:latin typeface="Candara"/>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3.3 ± 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3.3 ± 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5.4 ± 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r>
              <a:tr h="917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ndara"/>
                          <a:cs typeface="Times New Roman" pitchFamily="18" charset="0"/>
                        </a:rPr>
                        <a:t>Disease duration at last followup, yrs</a:t>
                      </a:r>
                      <a:endParaRPr kumimoji="0" lang="en-US" sz="2000" b="0" i="0" u="none" strike="noStrike" cap="none" normalizeH="0" baseline="0" smtClean="0">
                        <a:ln>
                          <a:noFill/>
                        </a:ln>
                        <a:solidFill>
                          <a:schemeClr val="tx1"/>
                        </a:solidFill>
                        <a:effectLst/>
                        <a:latin typeface="Candara"/>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5.9 ± 4.4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8.5 ± 5.1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9.6 ± 4.4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r>
            </a:tbl>
          </a:graphicData>
        </a:graphic>
      </p:graphicFrame>
      <p:sp>
        <p:nvSpPr>
          <p:cNvPr id="8" name="Connector 7"/>
          <p:cNvSpPr/>
          <p:nvPr/>
        </p:nvSpPr>
        <p:spPr>
          <a:xfrm>
            <a:off x="2724150" y="1905000"/>
            <a:ext cx="704850" cy="457200"/>
          </a:xfrm>
          <a:prstGeom prst="flowChartConnector">
            <a:avLst/>
          </a:prstGeom>
          <a:no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Connector 8"/>
          <p:cNvSpPr/>
          <p:nvPr/>
        </p:nvSpPr>
        <p:spPr>
          <a:xfrm>
            <a:off x="3429000" y="2895600"/>
            <a:ext cx="457200" cy="457200"/>
          </a:xfrm>
          <a:prstGeom prst="flowChartConnector">
            <a:avLst/>
          </a:prstGeom>
          <a:no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Connector 11"/>
          <p:cNvSpPr/>
          <p:nvPr/>
        </p:nvSpPr>
        <p:spPr>
          <a:xfrm flipH="1">
            <a:off x="5105400" y="2895600"/>
            <a:ext cx="457200" cy="457200"/>
          </a:xfrm>
          <a:prstGeom prst="flowChartConnector">
            <a:avLst/>
          </a:prstGeom>
          <a:no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Connector 12"/>
          <p:cNvSpPr/>
          <p:nvPr/>
        </p:nvSpPr>
        <p:spPr>
          <a:xfrm>
            <a:off x="6934200" y="5334000"/>
            <a:ext cx="685800" cy="457200"/>
          </a:xfrm>
          <a:prstGeom prst="flowChartConnector">
            <a:avLst/>
          </a:prstGeom>
          <a:no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Connector 13"/>
          <p:cNvSpPr/>
          <p:nvPr/>
        </p:nvSpPr>
        <p:spPr>
          <a:xfrm>
            <a:off x="4876800" y="5334000"/>
            <a:ext cx="685800" cy="457200"/>
          </a:xfrm>
          <a:prstGeom prst="flowChartConnector">
            <a:avLst/>
          </a:prstGeom>
          <a:no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smtClean="0"/>
              <a:t>PM/IBM patients</a:t>
            </a:r>
          </a:p>
        </p:txBody>
      </p:sp>
      <p:sp>
        <p:nvSpPr>
          <p:cNvPr id="49154" name="Content Placeholder 2"/>
          <p:cNvSpPr>
            <a:spLocks noGrp="1"/>
          </p:cNvSpPr>
          <p:nvPr>
            <p:ph idx="1"/>
          </p:nvPr>
        </p:nvSpPr>
        <p:spPr/>
        <p:txBody>
          <a:bodyPr/>
          <a:lstStyle/>
          <a:p>
            <a:pPr>
              <a:lnSpc>
                <a:spcPct val="80000"/>
              </a:lnSpc>
              <a:spcAft>
                <a:spcPct val="20000"/>
              </a:spcAft>
            </a:pPr>
            <a:r>
              <a:rPr lang="en-US" sz="2400" dirty="0" smtClean="0"/>
              <a:t>16 of 43 (37%) pts with biopsy features of PM had clinical features of IBM</a:t>
            </a:r>
          </a:p>
          <a:p>
            <a:pPr>
              <a:lnSpc>
                <a:spcPct val="80000"/>
              </a:lnSpc>
              <a:spcAft>
                <a:spcPct val="20000"/>
              </a:spcAft>
            </a:pPr>
            <a:r>
              <a:rPr lang="en-US" sz="2400" dirty="0" smtClean="0"/>
              <a:t>Conversely,16 of 80 (20%) pts with clinical features of IBM lack canonical histological markers of IBM</a:t>
            </a:r>
          </a:p>
          <a:p>
            <a:pPr>
              <a:lnSpc>
                <a:spcPct val="80000"/>
              </a:lnSpc>
              <a:spcAft>
                <a:spcPct val="20000"/>
              </a:spcAft>
            </a:pPr>
            <a:r>
              <a:rPr lang="en-US" sz="2400" dirty="0" smtClean="0"/>
              <a:t>Females were significantly over-represented </a:t>
            </a:r>
          </a:p>
          <a:p>
            <a:pPr>
              <a:lnSpc>
                <a:spcPct val="80000"/>
              </a:lnSpc>
              <a:spcAft>
                <a:spcPct val="20000"/>
              </a:spcAft>
            </a:pPr>
            <a:r>
              <a:rPr lang="en-US" sz="2400" dirty="0" smtClean="0"/>
              <a:t>Repeat biopsies in 3 pts 1, 4 and 6 yrs after first biopsy still lacked canonical IBM features in either proximal or distal muscles</a:t>
            </a:r>
          </a:p>
          <a:p>
            <a:pPr>
              <a:buFont typeface="Arial" charset="0"/>
              <a:buNone/>
            </a:pPr>
            <a:endParaRPr lang="en-US"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US" smtClean="0"/>
              <a:t>Serum CK levels</a:t>
            </a:r>
          </a:p>
        </p:txBody>
      </p:sp>
      <p:graphicFrame>
        <p:nvGraphicFramePr>
          <p:cNvPr id="4" name="Content Placeholder 3"/>
          <p:cNvGraphicFramePr>
            <a:graphicFrameLocks noGrp="1"/>
          </p:cNvGraphicFramePr>
          <p:nvPr>
            <p:ph idx="1"/>
          </p:nvPr>
        </p:nvGraphicFramePr>
        <p:xfrm>
          <a:off x="457200" y="2274888"/>
          <a:ext cx="8229600" cy="2651760"/>
        </p:xfrm>
        <a:graphic>
          <a:graphicData uri="http://schemas.openxmlformats.org/drawingml/2006/table">
            <a:tbl>
              <a:tblPr/>
              <a:tblGrid>
                <a:gridCol w="2057400"/>
                <a:gridCol w="2209800"/>
                <a:gridCol w="1905000"/>
                <a:gridCol w="2057400"/>
              </a:tblGrid>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bg1"/>
                          </a:solidFill>
                          <a:effectLst/>
                          <a:latin typeface="Candara"/>
                          <a:cs typeface="Times New Roman" pitchFamily="18" charset="0"/>
                        </a:rPr>
                        <a:t>PM (27)</a:t>
                      </a:r>
                      <a:endParaRPr kumimoji="0" lang="en-US" sz="2400" b="0" i="0" u="none" strike="noStrike" cap="none" normalizeH="0" baseline="0" smtClean="0">
                        <a:ln>
                          <a:noFill/>
                        </a:ln>
                        <a:solidFill>
                          <a:schemeClr val="bg1"/>
                        </a:solidFill>
                        <a:effectLst/>
                        <a:latin typeface="Candara"/>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bg1"/>
                          </a:solidFill>
                          <a:effectLst/>
                          <a:latin typeface="Candara"/>
                          <a:cs typeface="Times New Roman" pitchFamily="18" charset="0"/>
                        </a:rPr>
                        <a:t>IBM (64)</a:t>
                      </a:r>
                      <a:endParaRPr kumimoji="0" lang="en-US" sz="2400" b="0" i="0" u="none" strike="noStrike" cap="none" normalizeH="0" baseline="0" smtClean="0">
                        <a:ln>
                          <a:noFill/>
                        </a:ln>
                        <a:solidFill>
                          <a:schemeClr val="bg1"/>
                        </a:solidFill>
                        <a:effectLst/>
                        <a:latin typeface="Candara"/>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bg1"/>
                          </a:solidFill>
                          <a:effectLst/>
                          <a:latin typeface="Candara"/>
                          <a:cs typeface="Times New Roman" pitchFamily="18" charset="0"/>
                        </a:rPr>
                        <a:t>PM/IBM (16)</a:t>
                      </a:r>
                      <a:endParaRPr kumimoji="0" lang="en-US" sz="2400" b="0" i="0" u="none" strike="noStrike" cap="none" normalizeH="0" baseline="0" smtClean="0">
                        <a:ln>
                          <a:noFill/>
                        </a:ln>
                        <a:solidFill>
                          <a:schemeClr val="bg1"/>
                        </a:solidFill>
                        <a:effectLst/>
                        <a:latin typeface="Candara"/>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Candara"/>
                          <a:cs typeface="Times New Roman" pitchFamily="18" charset="0"/>
                        </a:rPr>
                        <a:t>Mean ± SD</a:t>
                      </a:r>
                      <a:endParaRPr kumimoji="0" lang="en-US" sz="2400" b="0" i="0" u="none" strike="noStrike" cap="none" normalizeH="0" baseline="0" smtClean="0">
                        <a:ln>
                          <a:noFill/>
                        </a:ln>
                        <a:solidFill>
                          <a:schemeClr val="tx1"/>
                        </a:solidFill>
                        <a:effectLst/>
                        <a:latin typeface="Candara"/>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2,199 ±  3078</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546 ± 571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570 ± 383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Candara"/>
                          <a:cs typeface="Times New Roman" pitchFamily="18" charset="0"/>
                        </a:rPr>
                        <a:t>Range</a:t>
                      </a:r>
                      <a:endParaRPr kumimoji="0" lang="en-US" sz="2400" b="0" i="0" u="none" strike="noStrike" cap="none" normalizeH="0" baseline="0" smtClean="0">
                        <a:ln>
                          <a:noFill/>
                        </a:ln>
                        <a:solidFill>
                          <a:schemeClr val="tx1"/>
                        </a:solidFill>
                        <a:effectLst/>
                        <a:latin typeface="Candara"/>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50 - 13,254</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67 - 3,883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200 - 1,490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Candara"/>
                          <a:cs typeface="Times New Roman" pitchFamily="18" charset="0"/>
                        </a:rPr>
                        <a:t>Median</a:t>
                      </a:r>
                      <a:endParaRPr kumimoji="0" lang="en-US" sz="2400" b="0" i="0" u="none" strike="noStrike" cap="none" normalizeH="0" baseline="0" smtClean="0">
                        <a:ln>
                          <a:noFill/>
                        </a:ln>
                        <a:solidFill>
                          <a:schemeClr val="tx1"/>
                        </a:solidFill>
                        <a:effectLst/>
                        <a:latin typeface="Candara"/>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1015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402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428</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Candara"/>
                          <a:cs typeface="Times New Roman" pitchFamily="18" charset="0"/>
                        </a:rPr>
                        <a:t>Pts with normal CK</a:t>
                      </a:r>
                      <a:endParaRPr kumimoji="0" lang="en-US" sz="2400" b="0" i="0" u="none" strike="noStrike" cap="none" normalizeH="0" baseline="0" smtClean="0">
                        <a:ln>
                          <a:noFill/>
                        </a:ln>
                        <a:solidFill>
                          <a:schemeClr val="tx1"/>
                        </a:solidFill>
                        <a:effectLst/>
                        <a:latin typeface="Candara"/>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4/27</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17/63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1/16</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r>
            </a:tbl>
          </a:graphicData>
        </a:graphic>
      </p:graphicFrame>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smtClean="0"/>
              <a:t>Serum CK levels</a:t>
            </a:r>
          </a:p>
        </p:txBody>
      </p:sp>
      <p:graphicFrame>
        <p:nvGraphicFramePr>
          <p:cNvPr id="4" name="Content Placeholder 3"/>
          <p:cNvGraphicFramePr>
            <a:graphicFrameLocks noGrp="1"/>
          </p:cNvGraphicFramePr>
          <p:nvPr>
            <p:ph idx="1"/>
          </p:nvPr>
        </p:nvGraphicFramePr>
        <p:xfrm>
          <a:off x="457200" y="2274888"/>
          <a:ext cx="8229600" cy="2651760"/>
        </p:xfrm>
        <a:graphic>
          <a:graphicData uri="http://schemas.openxmlformats.org/drawingml/2006/table">
            <a:tbl>
              <a:tblPr/>
              <a:tblGrid>
                <a:gridCol w="2057400"/>
                <a:gridCol w="2209800"/>
                <a:gridCol w="1905000"/>
                <a:gridCol w="2057400"/>
              </a:tblGrid>
              <a:tr h="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Candara"/>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bg1"/>
                          </a:solidFill>
                          <a:effectLst/>
                          <a:latin typeface="Candara"/>
                          <a:cs typeface="Times New Roman" pitchFamily="18" charset="0"/>
                        </a:rPr>
                        <a:t>PM (27)</a:t>
                      </a:r>
                      <a:endParaRPr kumimoji="0" lang="en-US" sz="2400" b="0" i="0" u="none" strike="noStrike" cap="none" normalizeH="0" baseline="0" smtClean="0">
                        <a:ln>
                          <a:noFill/>
                        </a:ln>
                        <a:solidFill>
                          <a:schemeClr val="bg1"/>
                        </a:solidFill>
                        <a:effectLst/>
                        <a:latin typeface="Candara"/>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bg1"/>
                          </a:solidFill>
                          <a:effectLst/>
                          <a:latin typeface="Candara"/>
                          <a:cs typeface="Times New Roman" pitchFamily="18" charset="0"/>
                        </a:rPr>
                        <a:t>IBM (64)</a:t>
                      </a:r>
                      <a:endParaRPr kumimoji="0" lang="en-US" sz="2400" b="0" i="0" u="none" strike="noStrike" cap="none" normalizeH="0" baseline="0" smtClean="0">
                        <a:ln>
                          <a:noFill/>
                        </a:ln>
                        <a:solidFill>
                          <a:schemeClr val="bg1"/>
                        </a:solidFill>
                        <a:effectLst/>
                        <a:latin typeface="Candara"/>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bg1"/>
                          </a:solidFill>
                          <a:effectLst/>
                          <a:latin typeface="Candara"/>
                          <a:cs typeface="Times New Roman" pitchFamily="18" charset="0"/>
                        </a:rPr>
                        <a:t>PM/IBM (16)</a:t>
                      </a:r>
                      <a:endParaRPr kumimoji="0" lang="en-US" sz="2400" b="0" i="0" u="none" strike="noStrike" cap="none" normalizeH="0" baseline="0" smtClean="0">
                        <a:ln>
                          <a:noFill/>
                        </a:ln>
                        <a:solidFill>
                          <a:schemeClr val="bg1"/>
                        </a:solidFill>
                        <a:effectLst/>
                        <a:latin typeface="Candara"/>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Candara"/>
                          <a:cs typeface="Times New Roman" pitchFamily="18" charset="0"/>
                        </a:rPr>
                        <a:t>Mean ± SD</a:t>
                      </a:r>
                      <a:endParaRPr kumimoji="0" lang="en-US" sz="2400" b="0" i="0" u="none" strike="noStrike" cap="none" normalizeH="0" baseline="0" smtClean="0">
                        <a:ln>
                          <a:noFill/>
                        </a:ln>
                        <a:solidFill>
                          <a:schemeClr val="tx1"/>
                        </a:solidFill>
                        <a:effectLst/>
                        <a:latin typeface="Candara"/>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2,199 ±  3078</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546 ± 571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570 ± 383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Candara"/>
                          <a:cs typeface="Times New Roman" pitchFamily="18" charset="0"/>
                        </a:rPr>
                        <a:t>Range</a:t>
                      </a:r>
                      <a:endParaRPr kumimoji="0" lang="en-US" sz="2400" b="0" i="0" u="none" strike="noStrike" cap="none" normalizeH="0" baseline="0" smtClean="0">
                        <a:ln>
                          <a:noFill/>
                        </a:ln>
                        <a:solidFill>
                          <a:schemeClr val="tx1"/>
                        </a:solidFill>
                        <a:effectLst/>
                        <a:latin typeface="Candara"/>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50 - 13,254</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67 - 3,883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200 - 1,490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Candara"/>
                          <a:cs typeface="Times New Roman" pitchFamily="18" charset="0"/>
                        </a:rPr>
                        <a:t>Median</a:t>
                      </a:r>
                      <a:endParaRPr kumimoji="0" lang="en-US" sz="2400" b="0" i="0" u="none" strike="noStrike" cap="none" normalizeH="0" baseline="0" smtClean="0">
                        <a:ln>
                          <a:noFill/>
                        </a:ln>
                        <a:solidFill>
                          <a:schemeClr val="tx1"/>
                        </a:solidFill>
                        <a:effectLst/>
                        <a:latin typeface="Candara"/>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1015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402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428</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Candara"/>
                          <a:cs typeface="Times New Roman" pitchFamily="18" charset="0"/>
                        </a:rPr>
                        <a:t>Pts with normal CK</a:t>
                      </a:r>
                      <a:endParaRPr kumimoji="0" lang="en-US" sz="2400" b="0" i="0" u="none" strike="noStrike" cap="none" normalizeH="0" baseline="0" smtClean="0">
                        <a:ln>
                          <a:noFill/>
                        </a:ln>
                        <a:solidFill>
                          <a:schemeClr val="tx1"/>
                        </a:solidFill>
                        <a:effectLst/>
                        <a:latin typeface="Candara"/>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4/27</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17/63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1/16</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r>
            </a:tbl>
          </a:graphicData>
        </a:graphic>
      </p:graphicFrame>
      <p:sp>
        <p:nvSpPr>
          <p:cNvPr id="6" name="Oval 5"/>
          <p:cNvSpPr/>
          <p:nvPr/>
        </p:nvSpPr>
        <p:spPr>
          <a:xfrm>
            <a:off x="2438400" y="2667000"/>
            <a:ext cx="1066800" cy="609600"/>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152400" y="228600"/>
            <a:ext cx="8991600" cy="533400"/>
          </a:xfrm>
        </p:spPr>
        <p:txBody>
          <a:bodyPr/>
          <a:lstStyle/>
          <a:p>
            <a:r>
              <a:rPr lang="en-US" sz="3200" smtClean="0">
                <a:cs typeface="Times New Roman" pitchFamily="18" charset="0"/>
              </a:rPr>
              <a:t>Association with other autoimmune diseases</a:t>
            </a:r>
          </a:p>
        </p:txBody>
      </p:sp>
      <p:graphicFrame>
        <p:nvGraphicFramePr>
          <p:cNvPr id="4" name="Content Placeholder 3"/>
          <p:cNvGraphicFramePr>
            <a:graphicFrameLocks noGrp="1"/>
          </p:cNvGraphicFramePr>
          <p:nvPr>
            <p:ph idx="1"/>
          </p:nvPr>
        </p:nvGraphicFramePr>
        <p:xfrm>
          <a:off x="457200" y="990600"/>
          <a:ext cx="8229600" cy="5303520"/>
        </p:xfrm>
        <a:graphic>
          <a:graphicData uri="http://schemas.openxmlformats.org/drawingml/2006/table">
            <a:tbl>
              <a:tblPr firstRow="1" bandRow="1">
                <a:tableStyleId>{5C22544A-7EE6-4342-B048-85BDC9FD1C3A}</a:tableStyleId>
              </a:tblPr>
              <a:tblGrid>
                <a:gridCol w="2286000"/>
                <a:gridCol w="1828800"/>
                <a:gridCol w="2057400"/>
                <a:gridCol w="2057400"/>
              </a:tblGrid>
              <a:tr h="36777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a:cs typeface="Times New Roman"/>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effectLst/>
                          <a:latin typeface="Times New Roman"/>
                          <a:cs typeface="Times New Roman"/>
                        </a:rPr>
                        <a:t>PM (27)</a:t>
                      </a:r>
                      <a:endParaRPr kumimoji="0" lang="en-US" sz="2000" b="0" i="0" u="none" strike="noStrike" cap="none" normalizeH="0" baseline="0">
                        <a:ln>
                          <a:noFill/>
                        </a:ln>
                        <a:solidFill>
                          <a:schemeClr val="tx1"/>
                        </a:solidFill>
                        <a:effectLst/>
                        <a:latin typeface="Times New Roman"/>
                        <a:cs typeface="Times New Roman"/>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effectLst/>
                          <a:latin typeface="Times New Roman"/>
                          <a:cs typeface="Times New Roman"/>
                        </a:rPr>
                        <a:t>IBM (64)</a:t>
                      </a:r>
                      <a:endParaRPr kumimoji="0" lang="en-US" sz="2000" b="0" i="0" u="none" strike="noStrike" cap="none" normalizeH="0" baseline="0">
                        <a:ln>
                          <a:noFill/>
                        </a:ln>
                        <a:solidFill>
                          <a:schemeClr val="tx1"/>
                        </a:solidFill>
                        <a:effectLst/>
                        <a:latin typeface="Times New Roman"/>
                        <a:cs typeface="Times New Roman"/>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effectLst/>
                          <a:latin typeface="Times New Roman"/>
                          <a:cs typeface="Times New Roman"/>
                        </a:rPr>
                        <a:t>PM/IBM (16)</a:t>
                      </a:r>
                      <a:endParaRPr kumimoji="0" lang="en-US" sz="2000" b="0" i="0" u="none" strike="noStrike" cap="none" normalizeH="0" baseline="0">
                        <a:ln>
                          <a:noFill/>
                        </a:ln>
                        <a:solidFill>
                          <a:schemeClr val="tx1"/>
                        </a:solidFill>
                        <a:effectLst/>
                        <a:latin typeface="Times New Roman"/>
                        <a:cs typeface="Times New Roman"/>
                      </a:endParaRPr>
                    </a:p>
                  </a:txBody>
                  <a:tcPr horzOverflow="overflow"/>
                </a:tc>
              </a:tr>
              <a:tr h="9335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Times New Roman"/>
                        </a:rPr>
                        <a:t>Total with other autoimmune </a:t>
                      </a:r>
                      <a:r>
                        <a:rPr kumimoji="0" lang="en-US" sz="2000" u="none" strike="noStrike" cap="none" normalizeH="0" baseline="0" dirty="0" smtClean="0">
                          <a:ln>
                            <a:noFill/>
                          </a:ln>
                          <a:effectLst/>
                          <a:latin typeface="+mn-lt"/>
                          <a:cs typeface="Times New Roman"/>
                        </a:rPr>
                        <a:t>disease</a:t>
                      </a:r>
                      <a:endParaRPr kumimoji="0" lang="en-US" sz="2000" b="0" i="0" u="none" strike="noStrike" cap="none" normalizeH="0" baseline="0" dirty="0">
                        <a:ln>
                          <a:noFill/>
                        </a:ln>
                        <a:solidFill>
                          <a:schemeClr val="tx1"/>
                        </a:solidFill>
                        <a:effectLst/>
                        <a:latin typeface="+mn-lt"/>
                        <a:cs typeface="Times New Roman"/>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effectLst/>
                          <a:latin typeface="Times New Roman"/>
                          <a:cs typeface="Times New Roman"/>
                        </a:rPr>
                        <a:t>4</a:t>
                      </a:r>
                      <a:endParaRPr kumimoji="0" lang="en-US" sz="2000" b="0" i="0" u="none" strike="noStrike" cap="none" normalizeH="0" baseline="0">
                        <a:ln>
                          <a:noFill/>
                        </a:ln>
                        <a:solidFill>
                          <a:schemeClr val="tx1"/>
                        </a:solidFill>
                        <a:effectLst/>
                        <a:latin typeface="Times New Roman"/>
                        <a:cs typeface="Times New Roman"/>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effectLst/>
                          <a:latin typeface="Times New Roman"/>
                          <a:cs typeface="Times New Roman"/>
                        </a:rPr>
                        <a:t>8</a:t>
                      </a:r>
                      <a:endParaRPr kumimoji="0" lang="en-US" sz="2000" b="0" i="0" u="none" strike="noStrike" cap="none" normalizeH="0" baseline="0">
                        <a:ln>
                          <a:noFill/>
                        </a:ln>
                        <a:solidFill>
                          <a:schemeClr val="tx1"/>
                        </a:solidFill>
                        <a:effectLst/>
                        <a:latin typeface="Times New Roman"/>
                        <a:cs typeface="Times New Roman"/>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effectLst/>
                          <a:latin typeface="Times New Roman"/>
                          <a:cs typeface="Times New Roman"/>
                        </a:rPr>
                        <a:t>1</a:t>
                      </a:r>
                      <a:endParaRPr kumimoji="0" lang="en-US" sz="2000" b="0" i="0" u="none" strike="noStrike" cap="none" normalizeH="0" baseline="0">
                        <a:ln>
                          <a:noFill/>
                        </a:ln>
                        <a:solidFill>
                          <a:schemeClr val="tx1"/>
                        </a:solidFill>
                        <a:effectLst/>
                        <a:latin typeface="Times New Roman"/>
                        <a:cs typeface="Times New Roman"/>
                      </a:endParaRPr>
                    </a:p>
                  </a:txBody>
                  <a:tcPr horzOverflow="overflow"/>
                </a:tc>
              </a:tr>
              <a:tr h="6506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effectLst/>
                          <a:latin typeface="+mn-lt"/>
                          <a:cs typeface="Times New Roman"/>
                        </a:rPr>
                        <a:t>Hashimoto’s thyroiditis</a:t>
                      </a:r>
                      <a:endParaRPr kumimoji="0" lang="en-US" sz="2000" b="0" i="0" u="none" strike="noStrike" cap="none" normalizeH="0" baseline="0">
                        <a:ln>
                          <a:noFill/>
                        </a:ln>
                        <a:solidFill>
                          <a:schemeClr val="tx1"/>
                        </a:solidFill>
                        <a:effectLst/>
                        <a:latin typeface="+mn-lt"/>
                        <a:cs typeface="Times New Roman"/>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effectLst/>
                          <a:latin typeface="Times New Roman"/>
                          <a:cs typeface="Times New Roman"/>
                        </a:rPr>
                        <a:t>1</a:t>
                      </a:r>
                      <a:endParaRPr kumimoji="0" lang="en-US" sz="2000" b="0" i="0" u="none" strike="noStrike" cap="none" normalizeH="0" baseline="0">
                        <a:ln>
                          <a:noFill/>
                        </a:ln>
                        <a:solidFill>
                          <a:schemeClr val="tx1"/>
                        </a:solidFill>
                        <a:effectLst/>
                        <a:latin typeface="Times New Roman"/>
                        <a:cs typeface="Times New Roman"/>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effectLst/>
                          <a:latin typeface="Times New Roman"/>
                          <a:cs typeface="Times New Roman"/>
                        </a:rPr>
                        <a:t>2</a:t>
                      </a:r>
                      <a:endParaRPr kumimoji="0" lang="en-US" sz="2000" b="0" i="0" u="none" strike="noStrike" cap="none" normalizeH="0" baseline="0" dirty="0">
                        <a:ln>
                          <a:noFill/>
                        </a:ln>
                        <a:solidFill>
                          <a:schemeClr val="tx1"/>
                        </a:solidFill>
                        <a:effectLst/>
                        <a:latin typeface="Times New Roman"/>
                        <a:cs typeface="Times New Roman"/>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effectLst/>
                          <a:latin typeface="Times New Roman"/>
                          <a:cs typeface="Times New Roman"/>
                        </a:rPr>
                        <a:t>-</a:t>
                      </a:r>
                      <a:endParaRPr kumimoji="0" lang="en-US" sz="2000" b="0" i="0" u="none" strike="noStrike" cap="none" normalizeH="0" baseline="0">
                        <a:ln>
                          <a:noFill/>
                        </a:ln>
                        <a:solidFill>
                          <a:schemeClr val="tx1"/>
                        </a:solidFill>
                        <a:effectLst/>
                        <a:latin typeface="Times New Roman"/>
                        <a:cs typeface="Times New Roman"/>
                      </a:endParaRPr>
                    </a:p>
                  </a:txBody>
                  <a:tcPr horzOverflow="overflow"/>
                </a:tc>
              </a:tr>
              <a:tr h="3677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effectLst/>
                          <a:latin typeface="+mn-lt"/>
                          <a:cs typeface="Times New Roman"/>
                        </a:rPr>
                        <a:t>Celiac disease</a:t>
                      </a:r>
                      <a:endParaRPr kumimoji="0" lang="en-US" sz="2000" b="0" i="0" u="none" strike="noStrike" cap="none" normalizeH="0" baseline="0">
                        <a:ln>
                          <a:noFill/>
                        </a:ln>
                        <a:solidFill>
                          <a:schemeClr val="tx1"/>
                        </a:solidFill>
                        <a:effectLst/>
                        <a:latin typeface="+mn-lt"/>
                        <a:cs typeface="Times New Roman"/>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effectLst/>
                          <a:latin typeface="Times New Roman"/>
                          <a:cs typeface="Times New Roman"/>
                        </a:rPr>
                        <a:t>-</a:t>
                      </a:r>
                      <a:endParaRPr kumimoji="0" lang="en-US" sz="2000" b="0" i="0" u="none" strike="noStrike" cap="none" normalizeH="0" baseline="0">
                        <a:ln>
                          <a:noFill/>
                        </a:ln>
                        <a:solidFill>
                          <a:schemeClr val="tx1"/>
                        </a:solidFill>
                        <a:effectLst/>
                        <a:latin typeface="Times New Roman"/>
                        <a:cs typeface="Times New Roman"/>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effectLst/>
                          <a:latin typeface="Times New Roman"/>
                          <a:cs typeface="Times New Roman"/>
                        </a:rPr>
                        <a:t>2</a:t>
                      </a:r>
                      <a:endParaRPr kumimoji="0" lang="en-US" sz="2000" b="0" i="0" u="none" strike="noStrike" cap="none" normalizeH="0" baseline="0" dirty="0">
                        <a:ln>
                          <a:noFill/>
                        </a:ln>
                        <a:solidFill>
                          <a:schemeClr val="tx1"/>
                        </a:solidFill>
                        <a:effectLst/>
                        <a:latin typeface="Times New Roman"/>
                        <a:cs typeface="Times New Roman"/>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effectLst/>
                          <a:latin typeface="Times New Roman"/>
                          <a:cs typeface="Times New Roman"/>
                        </a:rPr>
                        <a:t>-</a:t>
                      </a:r>
                      <a:endParaRPr kumimoji="0" lang="en-US" sz="2000" b="0" i="0" u="none" strike="noStrike" cap="none" normalizeH="0" baseline="0">
                        <a:ln>
                          <a:noFill/>
                        </a:ln>
                        <a:solidFill>
                          <a:schemeClr val="tx1"/>
                        </a:solidFill>
                        <a:effectLst/>
                        <a:latin typeface="Times New Roman"/>
                        <a:cs typeface="Times New Roman"/>
                      </a:endParaRPr>
                    </a:p>
                  </a:txBody>
                  <a:tcPr horzOverflow="overflow"/>
                </a:tc>
              </a:tr>
              <a:tr h="9335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Times New Roman"/>
                        </a:rPr>
                        <a:t>Idiopathic thrombocytopenic </a:t>
                      </a:r>
                      <a:r>
                        <a:rPr kumimoji="0" lang="en-US" sz="2000" u="none" strike="noStrike" cap="none" normalizeH="0" baseline="0" dirty="0" err="1">
                          <a:ln>
                            <a:noFill/>
                          </a:ln>
                          <a:effectLst/>
                          <a:latin typeface="+mn-lt"/>
                          <a:cs typeface="Times New Roman"/>
                        </a:rPr>
                        <a:t>purpura</a:t>
                      </a:r>
                      <a:endParaRPr kumimoji="0" lang="en-US" sz="2000" b="0" i="0" u="none" strike="noStrike" cap="none" normalizeH="0" baseline="0" dirty="0">
                        <a:ln>
                          <a:noFill/>
                        </a:ln>
                        <a:solidFill>
                          <a:schemeClr val="tx1"/>
                        </a:solidFill>
                        <a:effectLst/>
                        <a:latin typeface="+mn-lt"/>
                        <a:cs typeface="Times New Roman"/>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effectLst/>
                          <a:latin typeface="Times New Roman"/>
                          <a:cs typeface="Times New Roman"/>
                        </a:rPr>
                        <a:t>-</a:t>
                      </a:r>
                      <a:endParaRPr kumimoji="0" lang="en-US" sz="2000" b="0" i="0" u="none" strike="noStrike" cap="none" normalizeH="0" baseline="0">
                        <a:ln>
                          <a:noFill/>
                        </a:ln>
                        <a:solidFill>
                          <a:schemeClr val="tx1"/>
                        </a:solidFill>
                        <a:effectLst/>
                        <a:latin typeface="Times New Roman"/>
                        <a:cs typeface="Times New Roman"/>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effectLst/>
                          <a:latin typeface="Times New Roman"/>
                          <a:cs typeface="Times New Roman"/>
                        </a:rPr>
                        <a:t>-</a:t>
                      </a:r>
                      <a:endParaRPr kumimoji="0" lang="en-US" sz="2000" b="0" i="0" u="none" strike="noStrike" cap="none" normalizeH="0" baseline="0">
                        <a:ln>
                          <a:noFill/>
                        </a:ln>
                        <a:solidFill>
                          <a:schemeClr val="tx1"/>
                        </a:solidFill>
                        <a:effectLst/>
                        <a:latin typeface="Times New Roman"/>
                        <a:cs typeface="Times New Roman"/>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effectLst/>
                          <a:latin typeface="Times New Roman"/>
                          <a:cs typeface="Times New Roman"/>
                        </a:rPr>
                        <a:t>1</a:t>
                      </a:r>
                      <a:endParaRPr kumimoji="0" lang="en-US" sz="2000" b="0" i="0" u="none" strike="noStrike" cap="none" normalizeH="0" baseline="0">
                        <a:ln>
                          <a:noFill/>
                        </a:ln>
                        <a:solidFill>
                          <a:schemeClr val="tx1"/>
                        </a:solidFill>
                        <a:effectLst/>
                        <a:latin typeface="Times New Roman"/>
                        <a:cs typeface="Times New Roman"/>
                      </a:endParaRPr>
                    </a:p>
                  </a:txBody>
                  <a:tcPr horzOverflow="overflow"/>
                </a:tc>
              </a:tr>
              <a:tr h="6506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Times New Roman"/>
                        </a:rPr>
                        <a:t>Sjögren’s syndrome</a:t>
                      </a:r>
                      <a:endParaRPr kumimoji="0" lang="en-US" sz="2000" b="0" i="0" u="none" strike="noStrike" cap="none" normalizeH="0" baseline="0" dirty="0">
                        <a:ln>
                          <a:noFill/>
                        </a:ln>
                        <a:solidFill>
                          <a:schemeClr val="tx1"/>
                        </a:solidFill>
                        <a:effectLst/>
                        <a:latin typeface="+mn-lt"/>
                        <a:cs typeface="Times New Roman"/>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effectLst/>
                          <a:latin typeface="Times New Roman"/>
                          <a:cs typeface="Times New Roman"/>
                        </a:rPr>
                        <a:t>1</a:t>
                      </a:r>
                      <a:endParaRPr kumimoji="0" lang="en-US" sz="2000" b="0" i="0" u="none" strike="noStrike" cap="none" normalizeH="0" baseline="0">
                        <a:ln>
                          <a:noFill/>
                        </a:ln>
                        <a:solidFill>
                          <a:schemeClr val="tx1"/>
                        </a:solidFill>
                        <a:effectLst/>
                        <a:latin typeface="Times New Roman"/>
                        <a:cs typeface="Times New Roman"/>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effectLst/>
                          <a:latin typeface="Times New Roman"/>
                          <a:cs typeface="Times New Roman"/>
                        </a:rPr>
                        <a:t>3</a:t>
                      </a:r>
                      <a:endParaRPr kumimoji="0" lang="en-US" sz="2000" b="0" i="0" u="none" strike="noStrike" cap="none" normalizeH="0" baseline="0">
                        <a:ln>
                          <a:noFill/>
                        </a:ln>
                        <a:solidFill>
                          <a:schemeClr val="tx1"/>
                        </a:solidFill>
                        <a:effectLst/>
                        <a:latin typeface="Times New Roman"/>
                        <a:cs typeface="Times New Roman"/>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effectLst/>
                          <a:latin typeface="Times New Roman"/>
                          <a:cs typeface="Times New Roman"/>
                        </a:rPr>
                        <a:t>-</a:t>
                      </a:r>
                      <a:endParaRPr kumimoji="0" lang="en-US" sz="2000" b="0" i="0" u="none" strike="noStrike" cap="none" normalizeH="0" baseline="0">
                        <a:ln>
                          <a:noFill/>
                        </a:ln>
                        <a:solidFill>
                          <a:schemeClr val="tx1"/>
                        </a:solidFill>
                        <a:effectLst/>
                        <a:latin typeface="Times New Roman"/>
                        <a:cs typeface="Times New Roman"/>
                      </a:endParaRPr>
                    </a:p>
                  </a:txBody>
                  <a:tcPr horzOverflow="overflow"/>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effectLst/>
                          <a:latin typeface="+mn-lt"/>
                          <a:cs typeface="Times New Roman"/>
                        </a:rPr>
                        <a:t>Rheumatoid arthritis</a:t>
                      </a:r>
                      <a:endParaRPr kumimoji="0" lang="en-US" sz="2000" b="0" i="0" u="none" strike="noStrike" cap="none" normalizeH="0" baseline="0">
                        <a:ln>
                          <a:noFill/>
                        </a:ln>
                        <a:solidFill>
                          <a:schemeClr val="tx1"/>
                        </a:solidFill>
                        <a:effectLst/>
                        <a:latin typeface="+mn-lt"/>
                        <a:cs typeface="Times New Roman"/>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effectLst/>
                          <a:latin typeface="Times New Roman"/>
                          <a:cs typeface="Times New Roman"/>
                        </a:rPr>
                        <a:t>2</a:t>
                      </a:r>
                      <a:endParaRPr kumimoji="0" lang="en-US" sz="2000" b="0" i="0" u="none" strike="noStrike" cap="none" normalizeH="0" baseline="0">
                        <a:ln>
                          <a:noFill/>
                        </a:ln>
                        <a:solidFill>
                          <a:schemeClr val="tx1"/>
                        </a:solidFill>
                        <a:effectLst/>
                        <a:latin typeface="Times New Roman"/>
                        <a:cs typeface="Times New Roman"/>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effectLst/>
                          <a:latin typeface="Times New Roman"/>
                          <a:cs typeface="Times New Roman"/>
                        </a:rPr>
                        <a:t>1</a:t>
                      </a:r>
                      <a:endParaRPr kumimoji="0" lang="en-US" sz="2000" b="0" i="0" u="none" strike="noStrike" cap="none" normalizeH="0" baseline="0">
                        <a:ln>
                          <a:noFill/>
                        </a:ln>
                        <a:solidFill>
                          <a:schemeClr val="tx1"/>
                        </a:solidFill>
                        <a:effectLst/>
                        <a:latin typeface="Times New Roman"/>
                        <a:cs typeface="Times New Roman"/>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Times New Roman"/>
                          <a:cs typeface="Times New Roman"/>
                        </a:rPr>
                        <a:t>-</a:t>
                      </a:r>
                      <a:endParaRPr kumimoji="0" lang="en-US" sz="2000" b="0" i="0" u="none" strike="noStrike" cap="none" normalizeH="0" baseline="0" dirty="0">
                        <a:ln>
                          <a:noFill/>
                        </a:ln>
                        <a:solidFill>
                          <a:schemeClr val="tx1"/>
                        </a:solidFill>
                        <a:effectLst/>
                        <a:latin typeface="Times New Roman"/>
                        <a:cs typeface="Times New Roman"/>
                      </a:endParaRPr>
                    </a:p>
                  </a:txBody>
                  <a:tcPr horzOverflow="overflow"/>
                </a:tc>
              </a:tr>
              <a:tr h="3677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mn-lt"/>
                          <a:cs typeface="Times New Roman"/>
                        </a:rPr>
                        <a:t>Ocular MG</a:t>
                      </a:r>
                      <a:endParaRPr kumimoji="0" lang="en-US" sz="2000" b="0" i="0" u="none" strike="noStrike" cap="none" normalizeH="0" baseline="0" dirty="0">
                        <a:ln>
                          <a:noFill/>
                        </a:ln>
                        <a:solidFill>
                          <a:schemeClr val="tx1"/>
                        </a:solidFill>
                        <a:effectLst/>
                        <a:latin typeface="+mn-lt"/>
                        <a:cs typeface="Times New Roman"/>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Times New Roman"/>
                          <a:cs typeface="Times New Roman"/>
                        </a:rPr>
                        <a:t>-</a:t>
                      </a:r>
                      <a:endParaRPr kumimoji="0" lang="en-US" sz="2000" b="0" i="0" u="none" strike="noStrike" cap="none" normalizeH="0" baseline="0" dirty="0">
                        <a:ln>
                          <a:noFill/>
                        </a:ln>
                        <a:solidFill>
                          <a:schemeClr val="tx1"/>
                        </a:solidFill>
                        <a:effectLst/>
                        <a:latin typeface="Times New Roman"/>
                        <a:cs typeface="Times New Roman"/>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Times New Roman"/>
                          <a:cs typeface="Times New Roman"/>
                        </a:rPr>
                        <a:t>1</a:t>
                      </a:r>
                      <a:endParaRPr kumimoji="0" lang="en-US" sz="2000" b="0" i="0" u="none" strike="noStrike" cap="none" normalizeH="0" baseline="0" dirty="0">
                        <a:ln>
                          <a:noFill/>
                        </a:ln>
                        <a:solidFill>
                          <a:schemeClr val="tx1"/>
                        </a:solidFill>
                        <a:effectLst/>
                        <a:latin typeface="Times New Roman"/>
                        <a:cs typeface="Times New Roman"/>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latin typeface="Times New Roman"/>
                          <a:cs typeface="Times New Roman"/>
                        </a:rPr>
                        <a:t>-</a:t>
                      </a:r>
                      <a:endParaRPr kumimoji="0" lang="en-US" sz="2000" b="0" i="0" u="none" strike="noStrike" cap="none" normalizeH="0" baseline="0" dirty="0">
                        <a:ln>
                          <a:noFill/>
                        </a:ln>
                        <a:solidFill>
                          <a:schemeClr val="tx1"/>
                        </a:solidFill>
                        <a:effectLst/>
                        <a:latin typeface="Times New Roman"/>
                        <a:cs typeface="Times New Roman"/>
                      </a:endParaRPr>
                    </a:p>
                  </a:txBody>
                  <a:tcPr horzOverflow="overflow"/>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rtlCol="0">
            <a:normAutofit fontScale="90000"/>
          </a:bodyPr>
          <a:lstStyle/>
          <a:p>
            <a:pPr fontAlgn="auto">
              <a:spcAft>
                <a:spcPts val="0"/>
              </a:spcAft>
              <a:defRPr/>
            </a:pPr>
            <a:r>
              <a:rPr lang="en-US" sz="3200" b="1" dirty="0" smtClean="0">
                <a:cs typeface="Times New Roman"/>
              </a:rPr>
              <a:t>Association with autoimmune markers</a:t>
            </a:r>
            <a:r>
              <a:rPr lang="ru-RU" sz="3200" b="1" baseline="30000" dirty="0" smtClean="0">
                <a:ea typeface="Arial" pitchFamily="-108" charset="0"/>
                <a:cs typeface="Times New Roman"/>
              </a:rPr>
              <a:t>а </a:t>
            </a:r>
            <a:r>
              <a:rPr lang="en-US" sz="3200" b="1" dirty="0" smtClean="0">
                <a:cs typeface="Times New Roman"/>
              </a:rPr>
              <a:t>Positive test/Pts tested</a:t>
            </a:r>
            <a:endParaRPr lang="en-US" sz="3200" dirty="0">
              <a:cs typeface="Times New Roman"/>
            </a:endParaRPr>
          </a:p>
        </p:txBody>
      </p:sp>
      <p:graphicFrame>
        <p:nvGraphicFramePr>
          <p:cNvPr id="4" name="Content Placeholder 3"/>
          <p:cNvGraphicFramePr>
            <a:graphicFrameLocks noGrp="1"/>
          </p:cNvGraphicFramePr>
          <p:nvPr>
            <p:ph idx="1"/>
          </p:nvPr>
        </p:nvGraphicFramePr>
        <p:xfrm>
          <a:off x="457200" y="1066800"/>
          <a:ext cx="8229600" cy="5181600"/>
        </p:xfrm>
        <a:graphic>
          <a:graphicData uri="http://schemas.openxmlformats.org/drawingml/2006/table">
            <a:tbl>
              <a:tblPr/>
              <a:tblGrid>
                <a:gridCol w="2057400"/>
                <a:gridCol w="2057400"/>
                <a:gridCol w="2057400"/>
                <a:gridCol w="2057400"/>
              </a:tblGrid>
              <a:tr h="1222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PM (27)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IBM (64)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PM/IBM (16)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ndara"/>
                          <a:cs typeface="Times New Roman" pitchFamily="18" charset="0"/>
                        </a:rPr>
                        <a:t>Total with immune markers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8/25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18/51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5/14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ndara"/>
                          <a:cs typeface="Times New Roman" pitchFamily="18" charset="0"/>
                        </a:rPr>
                        <a:t>ANA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4/24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8/49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1/14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r>
              <a:tr h="152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ndara"/>
                          <a:cs typeface="Times New Roman" pitchFamily="18" charset="0"/>
                        </a:rPr>
                        <a:t>SSA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2/19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8/40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0/13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ndara"/>
                          <a:cs typeface="Times New Roman" pitchFamily="18" charset="0"/>
                        </a:rPr>
                        <a:t>SSB</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1/19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6/40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0/13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ndara"/>
                          <a:cs typeface="Times New Roman" pitchFamily="18" charset="0"/>
                        </a:rPr>
                        <a:t>Jo1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1/19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0/40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0/13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ndara"/>
                          <a:cs typeface="Times New Roman" pitchFamily="18" charset="0"/>
                        </a:rPr>
                        <a:t>RF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4/17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10/27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5/10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ndara"/>
                          <a:cs typeface="Times New Roman" pitchFamily="18" charset="0"/>
                        </a:rPr>
                        <a:t>Monoclonal protein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0/14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3/29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2/11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ndara"/>
                          <a:cs typeface="Times New Roman" pitchFamily="18" charset="0"/>
                        </a:rPr>
                        <a:t>Anti-AChR antibody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1/12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1/30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0/9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C"/>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ndara"/>
                          <a:cs typeface="Times New Roman" pitchFamily="18" charset="0"/>
                        </a:rPr>
                        <a:t>Thyroid antibodies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0/1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ED7"/>
                    </a:solidFill>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rtlCol="0">
            <a:normAutofit fontScale="90000"/>
          </a:bodyPr>
          <a:lstStyle/>
          <a:p>
            <a:pPr fontAlgn="auto">
              <a:spcAft>
                <a:spcPts val="0"/>
              </a:spcAft>
              <a:defRPr/>
            </a:pPr>
            <a:r>
              <a:rPr lang="en-US" sz="5400" dirty="0" smtClean="0"/>
              <a:t>Muscle biopsy findings </a:t>
            </a:r>
            <a:endParaRPr lang="en-US" dirty="0"/>
          </a:p>
        </p:txBody>
      </p:sp>
      <p:graphicFrame>
        <p:nvGraphicFramePr>
          <p:cNvPr id="4" name="Content Placeholder 3"/>
          <p:cNvGraphicFramePr>
            <a:graphicFrameLocks noGrp="1"/>
          </p:cNvGraphicFramePr>
          <p:nvPr>
            <p:ph idx="1"/>
          </p:nvPr>
        </p:nvGraphicFramePr>
        <p:xfrm>
          <a:off x="457200" y="1143000"/>
          <a:ext cx="8229600" cy="5257800"/>
        </p:xfrm>
        <a:graphic>
          <a:graphicData uri="http://schemas.openxmlformats.org/drawingml/2006/table">
            <a:tbl>
              <a:tblPr firstRow="1" bandRow="1">
                <a:tableStyleId>{5C22544A-7EE6-4342-B048-85BDC9FD1C3A}</a:tableStyleId>
              </a:tblPr>
              <a:tblGrid>
                <a:gridCol w="2057400"/>
                <a:gridCol w="2057400"/>
                <a:gridCol w="2057400"/>
                <a:gridCol w="2057400"/>
              </a:tblGrid>
              <a:tr h="41425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bg1"/>
                          </a:solidFill>
                          <a:effectLst/>
                          <a:latin typeface="Arial" pitchFamily="-108" charset="0"/>
                          <a:ea typeface="Times New Roman" pitchFamily="-108" charset="0"/>
                          <a:cs typeface="Times New Roman" pitchFamily="-108" charset="0"/>
                        </a:rPr>
                        <a:t>PM (27)</a:t>
                      </a:r>
                      <a:endParaRPr kumimoji="0" lang="en-US" sz="2000" b="0" i="0" u="none" strike="noStrike" cap="none" normalizeH="0" baseline="0">
                        <a:ln>
                          <a:noFill/>
                        </a:ln>
                        <a:solidFill>
                          <a:schemeClr val="bg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bg1"/>
                          </a:solidFill>
                          <a:effectLst/>
                          <a:latin typeface="Arial" pitchFamily="-108" charset="0"/>
                          <a:ea typeface="Times New Roman" pitchFamily="-108" charset="0"/>
                          <a:cs typeface="Times New Roman" pitchFamily="-108" charset="0"/>
                        </a:rPr>
                        <a:t>IBM (64)</a:t>
                      </a:r>
                      <a:endParaRPr kumimoji="0" lang="en-US" sz="2000" b="0" i="0" u="none" strike="noStrike" cap="none" normalizeH="0" baseline="0">
                        <a:ln>
                          <a:noFill/>
                        </a:ln>
                        <a:solidFill>
                          <a:schemeClr val="bg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1"/>
                          </a:solidFill>
                          <a:effectLst/>
                          <a:latin typeface="Arial" pitchFamily="-108" charset="0"/>
                          <a:ea typeface="Times New Roman" pitchFamily="-108" charset="0"/>
                          <a:cs typeface="Times New Roman" pitchFamily="-108" charset="0"/>
                        </a:rPr>
                        <a:t>PM/IBM (16)</a:t>
                      </a:r>
                      <a:endParaRPr kumimoji="0" lang="en-US" sz="2000" b="0" i="0" u="none" strike="noStrike" cap="none" normalizeH="0" baseline="0" dirty="0">
                        <a:ln>
                          <a:noFill/>
                        </a:ln>
                        <a:solidFill>
                          <a:schemeClr val="bg1"/>
                        </a:solidFill>
                        <a:effectLst/>
                        <a:latin typeface="Arial" pitchFamily="-108" charset="0"/>
                      </a:endParaRPr>
                    </a:p>
                  </a:txBody>
                  <a:tcPr horzOverflow="overflow"/>
                </a:tc>
              </a:tr>
              <a:tr h="16888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08" charset="0"/>
                          <a:cs typeface="Times New Roman" pitchFamily="-108" charset="0"/>
                        </a:rPr>
                        <a:t>No. of pts with nonnecrotic fibers invaded by mononuclear </a:t>
                      </a:r>
                      <a:r>
                        <a:rPr kumimoji="0" lang="en-US" sz="2000" b="0" i="0" u="none" strike="noStrike" cap="none" normalizeH="0" baseline="0" dirty="0" smtClean="0">
                          <a:ln>
                            <a:noFill/>
                          </a:ln>
                          <a:solidFill>
                            <a:schemeClr val="tx1"/>
                          </a:solidFill>
                          <a:effectLst/>
                          <a:latin typeface="+mn-lt"/>
                          <a:ea typeface="Times New Roman" pitchFamily="-108" charset="0"/>
                          <a:cs typeface="Times New Roman" pitchFamily="-108" charset="0"/>
                        </a:rPr>
                        <a:t>cells</a:t>
                      </a:r>
                      <a:endParaRPr kumimoji="0" lang="en-US" sz="2000" b="0" i="0" u="none" strike="noStrike" cap="none" normalizeH="0" baseline="0" dirty="0">
                        <a:ln>
                          <a:noFill/>
                        </a:ln>
                        <a:solidFill>
                          <a:schemeClr val="tx1"/>
                        </a:solidFill>
                        <a:effectLst/>
                        <a:latin typeface="+mn-lt"/>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17</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64</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13</a:t>
                      </a:r>
                      <a:endParaRPr kumimoji="0" lang="en-US" sz="2000" b="0" i="0" u="none" strike="noStrike" cap="none" normalizeH="0" baseline="0" dirty="0">
                        <a:ln>
                          <a:noFill/>
                        </a:ln>
                        <a:solidFill>
                          <a:schemeClr val="tx1"/>
                        </a:solidFill>
                        <a:effectLst/>
                        <a:latin typeface="Arial" pitchFamily="-108" charset="0"/>
                      </a:endParaRPr>
                    </a:p>
                  </a:txBody>
                  <a:tcPr horzOverflow="overflow"/>
                </a:tc>
              </a:tr>
              <a:tr h="10515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08" charset="0"/>
                          <a:cs typeface="Times New Roman" pitchFamily="-108" charset="0"/>
                        </a:rPr>
                        <a:t>Invaded fibers/cm</a:t>
                      </a:r>
                      <a:r>
                        <a:rPr kumimoji="0" lang="en-US" sz="2000" b="0" i="0" u="none" strike="noStrike" cap="none" normalizeH="0" baseline="30000" dirty="0">
                          <a:ln>
                            <a:noFill/>
                          </a:ln>
                          <a:solidFill>
                            <a:schemeClr val="tx1"/>
                          </a:solidFill>
                          <a:effectLst/>
                          <a:latin typeface="+mn-lt"/>
                          <a:ea typeface="Times New Roman" pitchFamily="-108" charset="0"/>
                          <a:cs typeface="Times New Roman" pitchFamily="-108" charset="0"/>
                        </a:rPr>
                        <a:t>2</a:t>
                      </a:r>
                      <a:r>
                        <a:rPr kumimoji="0" lang="en-US" sz="2000" b="0" i="0" u="none" strike="noStrike" cap="none" normalizeH="0" baseline="0" dirty="0">
                          <a:ln>
                            <a:noFill/>
                          </a:ln>
                          <a:solidFill>
                            <a:schemeClr val="tx1"/>
                          </a:solidFill>
                          <a:effectLst/>
                          <a:latin typeface="+mn-lt"/>
                          <a:ea typeface="Times New Roman" pitchFamily="-108" charset="0"/>
                          <a:cs typeface="Times New Roman" pitchFamily="-108" charset="0"/>
                        </a:rPr>
                        <a:t> (mean, median</a:t>
                      </a:r>
                      <a:r>
                        <a:rPr kumimoji="0" lang="en-US" sz="2000" b="0" i="0" u="none" strike="noStrike" cap="none" normalizeH="0" baseline="0" dirty="0" smtClean="0">
                          <a:ln>
                            <a:noFill/>
                          </a:ln>
                          <a:solidFill>
                            <a:schemeClr val="tx1"/>
                          </a:solidFill>
                          <a:effectLst/>
                          <a:latin typeface="+mn-lt"/>
                          <a:ea typeface="Times New Roman" pitchFamily="-108" charset="0"/>
                          <a:cs typeface="Times New Roman" pitchFamily="-108" charset="0"/>
                        </a:rPr>
                        <a:t>)</a:t>
                      </a:r>
                      <a:endParaRPr kumimoji="0" lang="en-US" sz="2000" b="0" i="0" u="none" strike="noStrike" cap="none" normalizeH="0" baseline="0" dirty="0">
                        <a:ln>
                          <a:noFill/>
                        </a:ln>
                        <a:solidFill>
                          <a:schemeClr val="tx1"/>
                        </a:solidFill>
                        <a:effectLst/>
                        <a:latin typeface="+mn-lt"/>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14, 9</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51, 46</a:t>
                      </a: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28, 17</a:t>
                      </a:r>
                      <a:endParaRPr kumimoji="0" lang="en-US" sz="2000" b="0" i="0" u="none" strike="noStrike" cap="none" normalizeH="0" baseline="0">
                        <a:ln>
                          <a:noFill/>
                        </a:ln>
                        <a:solidFill>
                          <a:schemeClr val="tx1"/>
                        </a:solidFill>
                        <a:effectLst/>
                        <a:latin typeface="Arial" pitchFamily="-108" charset="0"/>
                      </a:endParaRPr>
                    </a:p>
                  </a:txBody>
                  <a:tcPr horzOverflow="overflow"/>
                </a:tc>
              </a:tr>
              <a:tr h="10515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08" charset="0"/>
                          <a:cs typeface="Times New Roman" pitchFamily="-108" charset="0"/>
                        </a:rPr>
                        <a:t>Number of pts with COX-negative </a:t>
                      </a:r>
                      <a:r>
                        <a:rPr kumimoji="0" lang="en-US" sz="2000" b="0" i="0" u="none" strike="noStrike" cap="none" normalizeH="0" baseline="0" dirty="0" smtClean="0">
                          <a:ln>
                            <a:noFill/>
                          </a:ln>
                          <a:solidFill>
                            <a:schemeClr val="tx1"/>
                          </a:solidFill>
                          <a:effectLst/>
                          <a:latin typeface="+mn-lt"/>
                          <a:ea typeface="Times New Roman" pitchFamily="-108" charset="0"/>
                          <a:cs typeface="Times New Roman" pitchFamily="-108" charset="0"/>
                        </a:rPr>
                        <a:t>fibers</a:t>
                      </a:r>
                      <a:endParaRPr kumimoji="0" lang="en-US" sz="2000" b="0" i="0" u="none" strike="noStrike" cap="none" normalizeH="0" baseline="0" dirty="0">
                        <a:ln>
                          <a:noFill/>
                        </a:ln>
                        <a:solidFill>
                          <a:schemeClr val="tx1"/>
                        </a:solidFill>
                        <a:effectLst/>
                        <a:latin typeface="+mn-lt"/>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20</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63</a:t>
                      </a: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16</a:t>
                      </a:r>
                      <a:endParaRPr kumimoji="0" lang="en-US" sz="2000" b="0" i="0" u="none" strike="noStrike" cap="none" normalizeH="0" baseline="0" dirty="0">
                        <a:ln>
                          <a:noFill/>
                        </a:ln>
                        <a:solidFill>
                          <a:schemeClr val="tx1"/>
                        </a:solidFill>
                        <a:effectLst/>
                        <a:latin typeface="Arial" pitchFamily="-108" charset="0"/>
                      </a:endParaRPr>
                    </a:p>
                  </a:txBody>
                  <a:tcPr horzOverflow="overflow"/>
                </a:tc>
              </a:tr>
              <a:tr h="10515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08" charset="0"/>
                          <a:cs typeface="Times New Roman" pitchFamily="-108" charset="0"/>
                        </a:rPr>
                        <a:t>COX-negative fibers/cm</a:t>
                      </a:r>
                      <a:r>
                        <a:rPr kumimoji="0" lang="en-US" sz="2000" b="0" i="0" u="none" strike="noStrike" cap="none" normalizeH="0" baseline="30000" dirty="0">
                          <a:ln>
                            <a:noFill/>
                          </a:ln>
                          <a:solidFill>
                            <a:schemeClr val="tx1"/>
                          </a:solidFill>
                          <a:effectLst/>
                          <a:latin typeface="+mn-lt"/>
                          <a:ea typeface="Times New Roman" pitchFamily="-108" charset="0"/>
                          <a:cs typeface="Times New Roman" pitchFamily="-108" charset="0"/>
                        </a:rPr>
                        <a:t>2</a:t>
                      </a:r>
                      <a:r>
                        <a:rPr kumimoji="0" lang="en-US" sz="2000" b="0" i="0" u="none" strike="noStrike" cap="none" normalizeH="0" baseline="0" dirty="0">
                          <a:ln>
                            <a:noFill/>
                          </a:ln>
                          <a:solidFill>
                            <a:schemeClr val="tx1"/>
                          </a:solidFill>
                          <a:effectLst/>
                          <a:latin typeface="+mn-lt"/>
                          <a:ea typeface="Times New Roman" pitchFamily="-108" charset="0"/>
                          <a:cs typeface="Times New Roman" pitchFamily="-108" charset="0"/>
                        </a:rPr>
                        <a:t> (mean, median</a:t>
                      </a:r>
                      <a:r>
                        <a:rPr kumimoji="0" lang="en-US" sz="2000" b="0" i="0" u="none" strike="noStrike" cap="none" normalizeH="0" baseline="0" dirty="0" smtClean="0">
                          <a:ln>
                            <a:noFill/>
                          </a:ln>
                          <a:solidFill>
                            <a:schemeClr val="tx1"/>
                          </a:solidFill>
                          <a:effectLst/>
                          <a:latin typeface="+mn-lt"/>
                          <a:ea typeface="Times New Roman" pitchFamily="-108" charset="0"/>
                          <a:cs typeface="Times New Roman" pitchFamily="-108" charset="0"/>
                        </a:rPr>
                        <a:t>)</a:t>
                      </a:r>
                      <a:endParaRPr kumimoji="0" lang="en-US" sz="2000" b="0" i="0" u="none" strike="noStrike" cap="none" normalizeH="0" baseline="0" dirty="0">
                        <a:ln>
                          <a:noFill/>
                        </a:ln>
                        <a:solidFill>
                          <a:schemeClr val="tx1"/>
                        </a:solidFill>
                        <a:effectLst/>
                        <a:latin typeface="+mn-lt"/>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84, 15</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243, 169</a:t>
                      </a: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251, 91</a:t>
                      </a:r>
                      <a:endParaRPr kumimoji="0" lang="en-US" sz="2000" b="0" i="0" u="none" strike="noStrike" cap="none" normalizeH="0" baseline="0" dirty="0">
                        <a:ln>
                          <a:noFill/>
                        </a:ln>
                        <a:solidFill>
                          <a:schemeClr val="tx1"/>
                        </a:solidFill>
                        <a:effectLst/>
                        <a:latin typeface="Arial" pitchFamily="-108" charset="0"/>
                      </a:endParaRPr>
                    </a:p>
                  </a:txBody>
                  <a:tcPr horzOverflow="overflow"/>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rtlCol="0">
            <a:normAutofit fontScale="90000"/>
          </a:bodyPr>
          <a:lstStyle/>
          <a:p>
            <a:pPr fontAlgn="auto">
              <a:spcAft>
                <a:spcPts val="0"/>
              </a:spcAft>
              <a:defRPr/>
            </a:pPr>
            <a:r>
              <a:rPr lang="en-US" sz="5400" dirty="0" smtClean="0"/>
              <a:t>Muscle biopsy findings </a:t>
            </a:r>
            <a:endParaRPr lang="en-US" dirty="0"/>
          </a:p>
        </p:txBody>
      </p:sp>
      <p:graphicFrame>
        <p:nvGraphicFramePr>
          <p:cNvPr id="4" name="Content Placeholder 3"/>
          <p:cNvGraphicFramePr>
            <a:graphicFrameLocks noGrp="1"/>
          </p:cNvGraphicFramePr>
          <p:nvPr>
            <p:ph idx="1"/>
          </p:nvPr>
        </p:nvGraphicFramePr>
        <p:xfrm>
          <a:off x="457200" y="1143000"/>
          <a:ext cx="8229600" cy="5257800"/>
        </p:xfrm>
        <a:graphic>
          <a:graphicData uri="http://schemas.openxmlformats.org/drawingml/2006/table">
            <a:tbl>
              <a:tblPr firstRow="1" bandRow="1">
                <a:tableStyleId>{5C22544A-7EE6-4342-B048-85BDC9FD1C3A}</a:tableStyleId>
              </a:tblPr>
              <a:tblGrid>
                <a:gridCol w="2057400"/>
                <a:gridCol w="2057400"/>
                <a:gridCol w="2057400"/>
                <a:gridCol w="2057400"/>
              </a:tblGrid>
              <a:tr h="41425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bg1"/>
                          </a:solidFill>
                          <a:effectLst/>
                          <a:latin typeface="Arial" pitchFamily="-108" charset="0"/>
                          <a:ea typeface="Times New Roman" pitchFamily="-108" charset="0"/>
                          <a:cs typeface="Times New Roman" pitchFamily="-108" charset="0"/>
                        </a:rPr>
                        <a:t>PM (27)</a:t>
                      </a:r>
                      <a:endParaRPr kumimoji="0" lang="en-US" sz="2000" b="0" i="0" u="none" strike="noStrike" cap="none" normalizeH="0" baseline="0">
                        <a:ln>
                          <a:noFill/>
                        </a:ln>
                        <a:solidFill>
                          <a:schemeClr val="bg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bg1"/>
                          </a:solidFill>
                          <a:effectLst/>
                          <a:latin typeface="Arial" pitchFamily="-108" charset="0"/>
                          <a:ea typeface="Times New Roman" pitchFamily="-108" charset="0"/>
                          <a:cs typeface="Times New Roman" pitchFamily="-108" charset="0"/>
                        </a:rPr>
                        <a:t>IBM (64)</a:t>
                      </a:r>
                      <a:endParaRPr kumimoji="0" lang="en-US" sz="2000" b="0" i="0" u="none" strike="noStrike" cap="none" normalizeH="0" baseline="0">
                        <a:ln>
                          <a:noFill/>
                        </a:ln>
                        <a:solidFill>
                          <a:schemeClr val="bg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1"/>
                          </a:solidFill>
                          <a:effectLst/>
                          <a:latin typeface="Arial" pitchFamily="-108" charset="0"/>
                          <a:ea typeface="Times New Roman" pitchFamily="-108" charset="0"/>
                          <a:cs typeface="Times New Roman" pitchFamily="-108" charset="0"/>
                        </a:rPr>
                        <a:t>PM/IBM (16)</a:t>
                      </a:r>
                      <a:endParaRPr kumimoji="0" lang="en-US" sz="2000" b="0" i="0" u="none" strike="noStrike" cap="none" normalizeH="0" baseline="0" dirty="0">
                        <a:ln>
                          <a:noFill/>
                        </a:ln>
                        <a:solidFill>
                          <a:schemeClr val="bg1"/>
                        </a:solidFill>
                        <a:effectLst/>
                        <a:latin typeface="Arial" pitchFamily="-108" charset="0"/>
                      </a:endParaRPr>
                    </a:p>
                  </a:txBody>
                  <a:tcPr horzOverflow="overflow"/>
                </a:tc>
              </a:tr>
              <a:tr h="16888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08" charset="0"/>
                          <a:cs typeface="Times New Roman" pitchFamily="-108" charset="0"/>
                        </a:rPr>
                        <a:t>No. of pts with nonnecrotic fibers invaded by mononuclear </a:t>
                      </a:r>
                      <a:r>
                        <a:rPr kumimoji="0" lang="en-US" sz="2000" b="0" i="0" u="none" strike="noStrike" cap="none" normalizeH="0" baseline="0" dirty="0" smtClean="0">
                          <a:ln>
                            <a:noFill/>
                          </a:ln>
                          <a:solidFill>
                            <a:schemeClr val="tx1"/>
                          </a:solidFill>
                          <a:effectLst/>
                          <a:latin typeface="+mn-lt"/>
                          <a:ea typeface="Times New Roman" pitchFamily="-108" charset="0"/>
                          <a:cs typeface="Times New Roman" pitchFamily="-108" charset="0"/>
                        </a:rPr>
                        <a:t>cells</a:t>
                      </a:r>
                      <a:endParaRPr kumimoji="0" lang="en-US" sz="2000" b="0" i="0" u="none" strike="noStrike" cap="none" normalizeH="0" baseline="0" dirty="0">
                        <a:ln>
                          <a:noFill/>
                        </a:ln>
                        <a:solidFill>
                          <a:schemeClr val="tx1"/>
                        </a:solidFill>
                        <a:effectLst/>
                        <a:latin typeface="+mn-lt"/>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17</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64</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13</a:t>
                      </a:r>
                      <a:endParaRPr kumimoji="0" lang="en-US" sz="2000" b="0" i="0" u="none" strike="noStrike" cap="none" normalizeH="0" baseline="0" dirty="0">
                        <a:ln>
                          <a:noFill/>
                        </a:ln>
                        <a:solidFill>
                          <a:schemeClr val="tx1"/>
                        </a:solidFill>
                        <a:effectLst/>
                        <a:latin typeface="Arial" pitchFamily="-108" charset="0"/>
                      </a:endParaRPr>
                    </a:p>
                  </a:txBody>
                  <a:tcPr horzOverflow="overflow"/>
                </a:tc>
              </a:tr>
              <a:tr h="10515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08" charset="0"/>
                          <a:cs typeface="Times New Roman" pitchFamily="-108" charset="0"/>
                        </a:rPr>
                        <a:t>Invaded fibers/cm</a:t>
                      </a:r>
                      <a:r>
                        <a:rPr kumimoji="0" lang="en-US" sz="2000" b="0" i="0" u="none" strike="noStrike" cap="none" normalizeH="0" baseline="30000" dirty="0">
                          <a:ln>
                            <a:noFill/>
                          </a:ln>
                          <a:solidFill>
                            <a:schemeClr val="tx1"/>
                          </a:solidFill>
                          <a:effectLst/>
                          <a:latin typeface="+mn-lt"/>
                          <a:ea typeface="Times New Roman" pitchFamily="-108" charset="0"/>
                          <a:cs typeface="Times New Roman" pitchFamily="-108" charset="0"/>
                        </a:rPr>
                        <a:t>2</a:t>
                      </a:r>
                      <a:r>
                        <a:rPr kumimoji="0" lang="en-US" sz="2000" b="0" i="0" u="none" strike="noStrike" cap="none" normalizeH="0" baseline="0" dirty="0">
                          <a:ln>
                            <a:noFill/>
                          </a:ln>
                          <a:solidFill>
                            <a:schemeClr val="tx1"/>
                          </a:solidFill>
                          <a:effectLst/>
                          <a:latin typeface="+mn-lt"/>
                          <a:ea typeface="Times New Roman" pitchFamily="-108" charset="0"/>
                          <a:cs typeface="Times New Roman" pitchFamily="-108" charset="0"/>
                        </a:rPr>
                        <a:t> (mean, median</a:t>
                      </a:r>
                      <a:r>
                        <a:rPr kumimoji="0" lang="en-US" sz="2000" b="0" i="0" u="none" strike="noStrike" cap="none" normalizeH="0" baseline="0" dirty="0" smtClean="0">
                          <a:ln>
                            <a:noFill/>
                          </a:ln>
                          <a:solidFill>
                            <a:schemeClr val="tx1"/>
                          </a:solidFill>
                          <a:effectLst/>
                          <a:latin typeface="+mn-lt"/>
                          <a:ea typeface="Times New Roman" pitchFamily="-108" charset="0"/>
                          <a:cs typeface="Times New Roman" pitchFamily="-108" charset="0"/>
                        </a:rPr>
                        <a:t>)</a:t>
                      </a:r>
                      <a:endParaRPr kumimoji="0" lang="en-US" sz="2000" b="0" i="0" u="none" strike="noStrike" cap="none" normalizeH="0" baseline="0" dirty="0">
                        <a:ln>
                          <a:noFill/>
                        </a:ln>
                        <a:solidFill>
                          <a:schemeClr val="tx1"/>
                        </a:solidFill>
                        <a:effectLst/>
                        <a:latin typeface="+mn-lt"/>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14, 9</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51, 46</a:t>
                      </a: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28, 17</a:t>
                      </a:r>
                      <a:endParaRPr kumimoji="0" lang="en-US" sz="2000" b="0" i="0" u="none" strike="noStrike" cap="none" normalizeH="0" baseline="0">
                        <a:ln>
                          <a:noFill/>
                        </a:ln>
                        <a:solidFill>
                          <a:schemeClr val="tx1"/>
                        </a:solidFill>
                        <a:effectLst/>
                        <a:latin typeface="Arial" pitchFamily="-108" charset="0"/>
                      </a:endParaRPr>
                    </a:p>
                  </a:txBody>
                  <a:tcPr horzOverflow="overflow"/>
                </a:tc>
              </a:tr>
              <a:tr h="10515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08" charset="0"/>
                          <a:cs typeface="Times New Roman" pitchFamily="-108" charset="0"/>
                        </a:rPr>
                        <a:t>Number of pts with COX-negative </a:t>
                      </a:r>
                      <a:r>
                        <a:rPr kumimoji="0" lang="en-US" sz="2000" b="0" i="0" u="none" strike="noStrike" cap="none" normalizeH="0" baseline="0" dirty="0" smtClean="0">
                          <a:ln>
                            <a:noFill/>
                          </a:ln>
                          <a:solidFill>
                            <a:schemeClr val="tx1"/>
                          </a:solidFill>
                          <a:effectLst/>
                          <a:latin typeface="+mn-lt"/>
                          <a:ea typeface="Times New Roman" pitchFamily="-108" charset="0"/>
                          <a:cs typeface="Times New Roman" pitchFamily="-108" charset="0"/>
                        </a:rPr>
                        <a:t>fibers</a:t>
                      </a:r>
                      <a:endParaRPr kumimoji="0" lang="en-US" sz="2000" b="0" i="0" u="none" strike="noStrike" cap="none" normalizeH="0" baseline="0" dirty="0">
                        <a:ln>
                          <a:noFill/>
                        </a:ln>
                        <a:solidFill>
                          <a:schemeClr val="tx1"/>
                        </a:solidFill>
                        <a:effectLst/>
                        <a:latin typeface="+mn-lt"/>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20</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63</a:t>
                      </a: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16</a:t>
                      </a:r>
                      <a:endParaRPr kumimoji="0" lang="en-US" sz="2000" b="0" i="0" u="none" strike="noStrike" cap="none" normalizeH="0" baseline="0" dirty="0">
                        <a:ln>
                          <a:noFill/>
                        </a:ln>
                        <a:solidFill>
                          <a:schemeClr val="tx1"/>
                        </a:solidFill>
                        <a:effectLst/>
                        <a:latin typeface="Arial" pitchFamily="-108" charset="0"/>
                      </a:endParaRPr>
                    </a:p>
                  </a:txBody>
                  <a:tcPr horzOverflow="overflow"/>
                </a:tc>
              </a:tr>
              <a:tr h="10515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08" charset="0"/>
                          <a:cs typeface="Times New Roman" pitchFamily="-108" charset="0"/>
                        </a:rPr>
                        <a:t>COX-negative fibers/cm</a:t>
                      </a:r>
                      <a:r>
                        <a:rPr kumimoji="0" lang="en-US" sz="2000" b="0" i="0" u="none" strike="noStrike" cap="none" normalizeH="0" baseline="30000" dirty="0">
                          <a:ln>
                            <a:noFill/>
                          </a:ln>
                          <a:solidFill>
                            <a:schemeClr val="tx1"/>
                          </a:solidFill>
                          <a:effectLst/>
                          <a:latin typeface="+mn-lt"/>
                          <a:ea typeface="Times New Roman" pitchFamily="-108" charset="0"/>
                          <a:cs typeface="Times New Roman" pitchFamily="-108" charset="0"/>
                        </a:rPr>
                        <a:t>2</a:t>
                      </a:r>
                      <a:r>
                        <a:rPr kumimoji="0" lang="en-US" sz="2000" b="0" i="0" u="none" strike="noStrike" cap="none" normalizeH="0" baseline="0" dirty="0">
                          <a:ln>
                            <a:noFill/>
                          </a:ln>
                          <a:solidFill>
                            <a:schemeClr val="tx1"/>
                          </a:solidFill>
                          <a:effectLst/>
                          <a:latin typeface="+mn-lt"/>
                          <a:ea typeface="Times New Roman" pitchFamily="-108" charset="0"/>
                          <a:cs typeface="Times New Roman" pitchFamily="-108" charset="0"/>
                        </a:rPr>
                        <a:t> (mean, median</a:t>
                      </a:r>
                      <a:r>
                        <a:rPr kumimoji="0" lang="en-US" sz="2000" b="0" i="0" u="none" strike="noStrike" cap="none" normalizeH="0" baseline="0" dirty="0" smtClean="0">
                          <a:ln>
                            <a:noFill/>
                          </a:ln>
                          <a:solidFill>
                            <a:schemeClr val="tx1"/>
                          </a:solidFill>
                          <a:effectLst/>
                          <a:latin typeface="+mn-lt"/>
                          <a:ea typeface="Times New Roman" pitchFamily="-108" charset="0"/>
                          <a:cs typeface="Times New Roman" pitchFamily="-108" charset="0"/>
                        </a:rPr>
                        <a:t>)</a:t>
                      </a:r>
                      <a:endParaRPr kumimoji="0" lang="en-US" sz="2000" b="0" i="0" u="none" strike="noStrike" cap="none" normalizeH="0" baseline="0" dirty="0">
                        <a:ln>
                          <a:noFill/>
                        </a:ln>
                        <a:solidFill>
                          <a:schemeClr val="tx1"/>
                        </a:solidFill>
                        <a:effectLst/>
                        <a:latin typeface="+mn-lt"/>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84, 15</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243, 169</a:t>
                      </a: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251, 91</a:t>
                      </a:r>
                      <a:endParaRPr kumimoji="0" lang="en-US" sz="2000" b="0" i="0" u="none" strike="noStrike" cap="none" normalizeH="0" baseline="0" dirty="0">
                        <a:ln>
                          <a:noFill/>
                        </a:ln>
                        <a:solidFill>
                          <a:schemeClr val="tx1"/>
                        </a:solidFill>
                        <a:effectLst/>
                        <a:latin typeface="Arial" pitchFamily="-108" charset="0"/>
                      </a:endParaRPr>
                    </a:p>
                  </a:txBody>
                  <a:tcPr horzOverflow="overflow"/>
                </a:tc>
              </a:tr>
            </a:tbl>
          </a:graphicData>
        </a:graphic>
      </p:graphicFrame>
      <p:sp>
        <p:nvSpPr>
          <p:cNvPr id="5" name="Oval 4"/>
          <p:cNvSpPr/>
          <p:nvPr/>
        </p:nvSpPr>
        <p:spPr>
          <a:xfrm>
            <a:off x="5410200" y="1600200"/>
            <a:ext cx="381000" cy="3048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410200" y="4343400"/>
            <a:ext cx="381000" cy="3048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rtlCol="0">
            <a:normAutofit fontScale="90000"/>
          </a:bodyPr>
          <a:lstStyle/>
          <a:p>
            <a:pPr fontAlgn="auto">
              <a:spcAft>
                <a:spcPts val="0"/>
              </a:spcAft>
              <a:defRPr/>
            </a:pPr>
            <a:r>
              <a:rPr lang="en-US" sz="4800" dirty="0" smtClean="0"/>
              <a:t>Muscle biopsy findings </a:t>
            </a:r>
            <a:endParaRPr lang="en-US" dirty="0"/>
          </a:p>
        </p:txBody>
      </p:sp>
      <p:graphicFrame>
        <p:nvGraphicFramePr>
          <p:cNvPr id="4" name="Content Placeholder 3"/>
          <p:cNvGraphicFramePr>
            <a:graphicFrameLocks noGrp="1"/>
          </p:cNvGraphicFramePr>
          <p:nvPr>
            <p:ph idx="1"/>
          </p:nvPr>
        </p:nvGraphicFramePr>
        <p:xfrm>
          <a:off x="457200" y="1143000"/>
          <a:ext cx="8229600" cy="5257800"/>
        </p:xfrm>
        <a:graphic>
          <a:graphicData uri="http://schemas.openxmlformats.org/drawingml/2006/table">
            <a:tbl>
              <a:tblPr firstRow="1" bandRow="1">
                <a:tableStyleId>{5C22544A-7EE6-4342-B048-85BDC9FD1C3A}</a:tableStyleId>
              </a:tblPr>
              <a:tblGrid>
                <a:gridCol w="2057400"/>
                <a:gridCol w="2057400"/>
                <a:gridCol w="2057400"/>
                <a:gridCol w="2057400"/>
              </a:tblGrid>
              <a:tr h="41425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bg1"/>
                          </a:solidFill>
                          <a:effectLst/>
                          <a:latin typeface="Arial" pitchFamily="-108" charset="0"/>
                          <a:ea typeface="Times New Roman" pitchFamily="-108" charset="0"/>
                          <a:cs typeface="Times New Roman" pitchFamily="-108" charset="0"/>
                        </a:rPr>
                        <a:t>PM (27)</a:t>
                      </a:r>
                      <a:endParaRPr kumimoji="0" lang="en-US" sz="2000" b="0" i="0" u="none" strike="noStrike" cap="none" normalizeH="0" baseline="0">
                        <a:ln>
                          <a:noFill/>
                        </a:ln>
                        <a:solidFill>
                          <a:schemeClr val="bg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bg1"/>
                          </a:solidFill>
                          <a:effectLst/>
                          <a:latin typeface="Arial" pitchFamily="-108" charset="0"/>
                          <a:ea typeface="Times New Roman" pitchFamily="-108" charset="0"/>
                          <a:cs typeface="Times New Roman" pitchFamily="-108" charset="0"/>
                        </a:rPr>
                        <a:t>IBM (64)</a:t>
                      </a:r>
                      <a:endParaRPr kumimoji="0" lang="en-US" sz="2000" b="0" i="0" u="none" strike="noStrike" cap="none" normalizeH="0" baseline="0">
                        <a:ln>
                          <a:noFill/>
                        </a:ln>
                        <a:solidFill>
                          <a:schemeClr val="bg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1"/>
                          </a:solidFill>
                          <a:effectLst/>
                          <a:latin typeface="Arial" pitchFamily="-108" charset="0"/>
                          <a:ea typeface="Times New Roman" pitchFamily="-108" charset="0"/>
                          <a:cs typeface="Times New Roman" pitchFamily="-108" charset="0"/>
                        </a:rPr>
                        <a:t>PM/IBM (16)</a:t>
                      </a:r>
                      <a:endParaRPr kumimoji="0" lang="en-US" sz="2000" b="0" i="0" u="none" strike="noStrike" cap="none" normalizeH="0" baseline="0" dirty="0">
                        <a:ln>
                          <a:noFill/>
                        </a:ln>
                        <a:solidFill>
                          <a:schemeClr val="bg1"/>
                        </a:solidFill>
                        <a:effectLst/>
                        <a:latin typeface="Arial" pitchFamily="-108" charset="0"/>
                      </a:endParaRPr>
                    </a:p>
                  </a:txBody>
                  <a:tcPr horzOverflow="overflow"/>
                </a:tc>
              </a:tr>
              <a:tr h="16888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08" charset="0"/>
                          <a:cs typeface="Times New Roman" pitchFamily="-108" charset="0"/>
                        </a:rPr>
                        <a:t>No. of pts with nonnecrotic fibers invaded by mononuclear </a:t>
                      </a:r>
                      <a:r>
                        <a:rPr kumimoji="0" lang="en-US" sz="2000" b="0" i="0" u="none" strike="noStrike" cap="none" normalizeH="0" baseline="0" dirty="0" smtClean="0">
                          <a:ln>
                            <a:noFill/>
                          </a:ln>
                          <a:solidFill>
                            <a:schemeClr val="tx1"/>
                          </a:solidFill>
                          <a:effectLst/>
                          <a:latin typeface="+mn-lt"/>
                          <a:ea typeface="Times New Roman" pitchFamily="-108" charset="0"/>
                          <a:cs typeface="Times New Roman" pitchFamily="-108" charset="0"/>
                        </a:rPr>
                        <a:t>cells</a:t>
                      </a:r>
                      <a:endParaRPr kumimoji="0" lang="en-US" sz="2000" b="0" i="0" u="none" strike="noStrike" cap="none" normalizeH="0" baseline="0" dirty="0">
                        <a:ln>
                          <a:noFill/>
                        </a:ln>
                        <a:solidFill>
                          <a:schemeClr val="tx1"/>
                        </a:solidFill>
                        <a:effectLst/>
                        <a:latin typeface="+mn-lt"/>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17</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64</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13</a:t>
                      </a:r>
                      <a:endParaRPr kumimoji="0" lang="en-US" sz="2000" b="0" i="0" u="none" strike="noStrike" cap="none" normalizeH="0" baseline="0">
                        <a:ln>
                          <a:noFill/>
                        </a:ln>
                        <a:solidFill>
                          <a:schemeClr val="tx1"/>
                        </a:solidFill>
                        <a:effectLst/>
                        <a:latin typeface="Arial" pitchFamily="-108" charset="0"/>
                      </a:endParaRPr>
                    </a:p>
                  </a:txBody>
                  <a:tcPr horzOverflow="overflow"/>
                </a:tc>
              </a:tr>
              <a:tr h="10515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08" charset="0"/>
                          <a:cs typeface="Times New Roman" pitchFamily="-108" charset="0"/>
                        </a:rPr>
                        <a:t>Invaded fibers/cm</a:t>
                      </a:r>
                      <a:r>
                        <a:rPr kumimoji="0" lang="en-US" sz="2000" b="0" i="0" u="none" strike="noStrike" cap="none" normalizeH="0" baseline="30000" dirty="0">
                          <a:ln>
                            <a:noFill/>
                          </a:ln>
                          <a:solidFill>
                            <a:schemeClr val="tx1"/>
                          </a:solidFill>
                          <a:effectLst/>
                          <a:latin typeface="+mn-lt"/>
                          <a:ea typeface="Times New Roman" pitchFamily="-108" charset="0"/>
                          <a:cs typeface="Times New Roman" pitchFamily="-108" charset="0"/>
                        </a:rPr>
                        <a:t>2</a:t>
                      </a:r>
                      <a:r>
                        <a:rPr kumimoji="0" lang="en-US" sz="2000" b="0" i="0" u="none" strike="noStrike" cap="none" normalizeH="0" baseline="0" dirty="0">
                          <a:ln>
                            <a:noFill/>
                          </a:ln>
                          <a:solidFill>
                            <a:schemeClr val="tx1"/>
                          </a:solidFill>
                          <a:effectLst/>
                          <a:latin typeface="+mn-lt"/>
                          <a:ea typeface="Times New Roman" pitchFamily="-108" charset="0"/>
                          <a:cs typeface="Times New Roman" pitchFamily="-108" charset="0"/>
                        </a:rPr>
                        <a:t> (mean, median</a:t>
                      </a:r>
                      <a:r>
                        <a:rPr kumimoji="0" lang="en-US" sz="2000" b="0" i="0" u="none" strike="noStrike" cap="none" normalizeH="0" baseline="0" dirty="0" smtClean="0">
                          <a:ln>
                            <a:noFill/>
                          </a:ln>
                          <a:solidFill>
                            <a:schemeClr val="tx1"/>
                          </a:solidFill>
                          <a:effectLst/>
                          <a:latin typeface="+mn-lt"/>
                          <a:ea typeface="Times New Roman" pitchFamily="-108" charset="0"/>
                          <a:cs typeface="Times New Roman" pitchFamily="-108" charset="0"/>
                        </a:rPr>
                        <a:t>)</a:t>
                      </a:r>
                      <a:endParaRPr kumimoji="0" lang="en-US" sz="2000" b="0" i="0" u="none" strike="noStrike" cap="none" normalizeH="0" baseline="0" dirty="0">
                        <a:ln>
                          <a:noFill/>
                        </a:ln>
                        <a:solidFill>
                          <a:schemeClr val="tx1"/>
                        </a:solidFill>
                        <a:effectLst/>
                        <a:latin typeface="+mn-lt"/>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14, 9</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51, 46</a:t>
                      </a: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28, 17</a:t>
                      </a:r>
                      <a:endParaRPr kumimoji="0" lang="en-US" sz="2000" b="0" i="0" u="none" strike="noStrike" cap="none" normalizeH="0" baseline="0">
                        <a:ln>
                          <a:noFill/>
                        </a:ln>
                        <a:solidFill>
                          <a:schemeClr val="tx1"/>
                        </a:solidFill>
                        <a:effectLst/>
                        <a:latin typeface="Arial" pitchFamily="-108" charset="0"/>
                      </a:endParaRPr>
                    </a:p>
                  </a:txBody>
                  <a:tcPr horzOverflow="overflow"/>
                </a:tc>
              </a:tr>
              <a:tr h="10515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08" charset="0"/>
                          <a:cs typeface="Times New Roman" pitchFamily="-108" charset="0"/>
                        </a:rPr>
                        <a:t>Number of pts with COX-negative </a:t>
                      </a:r>
                      <a:r>
                        <a:rPr kumimoji="0" lang="en-US" sz="2000" b="0" i="0" u="none" strike="noStrike" cap="none" normalizeH="0" baseline="0" dirty="0" smtClean="0">
                          <a:ln>
                            <a:noFill/>
                          </a:ln>
                          <a:solidFill>
                            <a:schemeClr val="tx1"/>
                          </a:solidFill>
                          <a:effectLst/>
                          <a:latin typeface="+mn-lt"/>
                          <a:ea typeface="Times New Roman" pitchFamily="-108" charset="0"/>
                          <a:cs typeface="Times New Roman" pitchFamily="-108" charset="0"/>
                        </a:rPr>
                        <a:t>fibers</a:t>
                      </a:r>
                      <a:endParaRPr kumimoji="0" lang="en-US" sz="2000" b="0" i="0" u="none" strike="noStrike" cap="none" normalizeH="0" baseline="0" dirty="0">
                        <a:ln>
                          <a:noFill/>
                        </a:ln>
                        <a:solidFill>
                          <a:schemeClr val="tx1"/>
                        </a:solidFill>
                        <a:effectLst/>
                        <a:latin typeface="+mn-lt"/>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20</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63</a:t>
                      </a: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16</a:t>
                      </a:r>
                      <a:endParaRPr kumimoji="0" lang="en-US" sz="2000" b="0" i="0" u="none" strike="noStrike" cap="none" normalizeH="0" baseline="0" dirty="0">
                        <a:ln>
                          <a:noFill/>
                        </a:ln>
                        <a:solidFill>
                          <a:schemeClr val="tx1"/>
                        </a:solidFill>
                        <a:effectLst/>
                        <a:latin typeface="Arial" pitchFamily="-108" charset="0"/>
                      </a:endParaRPr>
                    </a:p>
                  </a:txBody>
                  <a:tcPr horzOverflow="overflow"/>
                </a:tc>
              </a:tr>
              <a:tr h="10515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08" charset="0"/>
                          <a:cs typeface="Times New Roman" pitchFamily="-108" charset="0"/>
                        </a:rPr>
                        <a:t>COX-negative fibers/cm</a:t>
                      </a:r>
                      <a:r>
                        <a:rPr kumimoji="0" lang="en-US" sz="2000" b="0" i="0" u="none" strike="noStrike" cap="none" normalizeH="0" baseline="30000" dirty="0">
                          <a:ln>
                            <a:noFill/>
                          </a:ln>
                          <a:solidFill>
                            <a:schemeClr val="tx1"/>
                          </a:solidFill>
                          <a:effectLst/>
                          <a:latin typeface="+mn-lt"/>
                          <a:ea typeface="Times New Roman" pitchFamily="-108" charset="0"/>
                          <a:cs typeface="Times New Roman" pitchFamily="-108" charset="0"/>
                        </a:rPr>
                        <a:t>2</a:t>
                      </a:r>
                      <a:r>
                        <a:rPr kumimoji="0" lang="en-US" sz="2000" b="0" i="0" u="none" strike="noStrike" cap="none" normalizeH="0" baseline="0" dirty="0">
                          <a:ln>
                            <a:noFill/>
                          </a:ln>
                          <a:solidFill>
                            <a:schemeClr val="tx1"/>
                          </a:solidFill>
                          <a:effectLst/>
                          <a:latin typeface="+mn-lt"/>
                          <a:ea typeface="Times New Roman" pitchFamily="-108" charset="0"/>
                          <a:cs typeface="Times New Roman" pitchFamily="-108" charset="0"/>
                        </a:rPr>
                        <a:t> (mean, median</a:t>
                      </a:r>
                      <a:r>
                        <a:rPr kumimoji="0" lang="en-US" sz="2000" b="0" i="0" u="none" strike="noStrike" cap="none" normalizeH="0" baseline="0" dirty="0" smtClean="0">
                          <a:ln>
                            <a:noFill/>
                          </a:ln>
                          <a:solidFill>
                            <a:schemeClr val="tx1"/>
                          </a:solidFill>
                          <a:effectLst/>
                          <a:latin typeface="+mn-lt"/>
                          <a:ea typeface="Times New Roman" pitchFamily="-108" charset="0"/>
                          <a:cs typeface="Times New Roman" pitchFamily="-108" charset="0"/>
                        </a:rPr>
                        <a:t>)</a:t>
                      </a:r>
                      <a:endParaRPr kumimoji="0" lang="en-US" sz="2000" b="0" i="0" u="none" strike="noStrike" cap="none" normalizeH="0" baseline="0" dirty="0">
                        <a:ln>
                          <a:noFill/>
                        </a:ln>
                        <a:solidFill>
                          <a:schemeClr val="tx1"/>
                        </a:solidFill>
                        <a:effectLst/>
                        <a:latin typeface="+mn-lt"/>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84, 15</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243, 169</a:t>
                      </a: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251, 91</a:t>
                      </a:r>
                      <a:endParaRPr kumimoji="0" lang="en-US" sz="2000" b="0" i="0" u="none" strike="noStrike" cap="none" normalizeH="0" baseline="0" dirty="0">
                        <a:ln>
                          <a:noFill/>
                        </a:ln>
                        <a:solidFill>
                          <a:schemeClr val="tx1"/>
                        </a:solidFill>
                        <a:effectLst/>
                        <a:latin typeface="Arial" pitchFamily="-108" charset="0"/>
                      </a:endParaRPr>
                    </a:p>
                  </a:txBody>
                  <a:tcPr horzOverflow="overflow"/>
                </a:tc>
              </a:tr>
            </a:tbl>
          </a:graphicData>
        </a:graphic>
      </p:graphicFrame>
      <p:sp>
        <p:nvSpPr>
          <p:cNvPr id="5" name="Oval 4"/>
          <p:cNvSpPr/>
          <p:nvPr/>
        </p:nvSpPr>
        <p:spPr>
          <a:xfrm>
            <a:off x="5105400" y="3276600"/>
            <a:ext cx="457200" cy="381000"/>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p:cNvSpPr/>
          <p:nvPr/>
        </p:nvSpPr>
        <p:spPr>
          <a:xfrm>
            <a:off x="4876800" y="5257800"/>
            <a:ext cx="685800" cy="571500"/>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7086600" y="5257800"/>
            <a:ext cx="685800" cy="533400"/>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cs typeface="Times New Roman"/>
              </a:rPr>
              <a:t>Pathological classification</a:t>
            </a:r>
            <a:endParaRPr lang="en-US" dirty="0">
              <a:cs typeface="Times New Roman"/>
            </a:endParaRPr>
          </a:p>
        </p:txBody>
      </p:sp>
      <p:sp>
        <p:nvSpPr>
          <p:cNvPr id="3" name="Content Placeholder 2"/>
          <p:cNvSpPr>
            <a:spLocks noGrp="1"/>
          </p:cNvSpPr>
          <p:nvPr>
            <p:ph idx="1"/>
          </p:nvPr>
        </p:nvSpPr>
        <p:spPr/>
        <p:txBody>
          <a:bodyPr rtlCol="0">
            <a:normAutofit fontScale="77500" lnSpcReduction="20000"/>
          </a:bodyPr>
          <a:lstStyle/>
          <a:p>
            <a:pPr fontAlgn="auto">
              <a:spcAft>
                <a:spcPts val="0"/>
              </a:spcAft>
              <a:buFont typeface="Arial"/>
              <a:buChar char="•"/>
              <a:defRPr/>
            </a:pPr>
            <a:r>
              <a:rPr lang="en-US" dirty="0" smtClean="0">
                <a:cs typeface="Times New Roman"/>
              </a:rPr>
              <a:t>With predominantly endomysial inflammation</a:t>
            </a:r>
          </a:p>
          <a:p>
            <a:pPr lvl="1" fontAlgn="auto">
              <a:spcAft>
                <a:spcPts val="0"/>
              </a:spcAft>
              <a:buFont typeface="Arial"/>
              <a:buChar char="–"/>
              <a:defRPr/>
            </a:pPr>
            <a:r>
              <a:rPr lang="en-US" dirty="0" smtClean="0">
                <a:cs typeface="Times New Roman"/>
              </a:rPr>
              <a:t>IBM</a:t>
            </a:r>
          </a:p>
          <a:p>
            <a:pPr lvl="1" fontAlgn="auto">
              <a:spcAft>
                <a:spcPts val="0"/>
              </a:spcAft>
              <a:buFont typeface="Arial"/>
              <a:buChar char="–"/>
              <a:defRPr/>
            </a:pPr>
            <a:r>
              <a:rPr lang="en-US" dirty="0" smtClean="0">
                <a:cs typeface="Times New Roman"/>
              </a:rPr>
              <a:t>PM</a:t>
            </a:r>
          </a:p>
          <a:p>
            <a:pPr lvl="1" fontAlgn="auto">
              <a:spcAft>
                <a:spcPts val="0"/>
              </a:spcAft>
              <a:buFont typeface="Arial"/>
              <a:buChar char="–"/>
              <a:defRPr/>
            </a:pPr>
            <a:r>
              <a:rPr lang="en-US" dirty="0" smtClean="0">
                <a:cs typeface="Times New Roman"/>
              </a:rPr>
              <a:t>Myositis associated with SLE, Sjögren’s and RA</a:t>
            </a:r>
          </a:p>
          <a:p>
            <a:pPr fontAlgn="auto">
              <a:spcAft>
                <a:spcPts val="0"/>
              </a:spcAft>
              <a:buFont typeface="Arial"/>
              <a:buChar char="•"/>
              <a:defRPr/>
            </a:pPr>
            <a:r>
              <a:rPr lang="en-US" dirty="0" smtClean="0">
                <a:cs typeface="Times New Roman"/>
              </a:rPr>
              <a:t>With predominantly perimysial inflammation</a:t>
            </a:r>
          </a:p>
          <a:p>
            <a:pPr lvl="1" fontAlgn="auto">
              <a:spcAft>
                <a:spcPts val="0"/>
              </a:spcAft>
              <a:buFont typeface="Arial"/>
              <a:buChar char="–"/>
              <a:defRPr/>
            </a:pPr>
            <a:r>
              <a:rPr lang="en-US" dirty="0" smtClean="0">
                <a:cs typeface="Times New Roman"/>
              </a:rPr>
              <a:t>DM</a:t>
            </a:r>
          </a:p>
          <a:p>
            <a:pPr lvl="1" fontAlgn="auto">
              <a:spcAft>
                <a:spcPts val="0"/>
              </a:spcAft>
              <a:buFont typeface="Arial"/>
              <a:buChar char="–"/>
              <a:defRPr/>
            </a:pPr>
            <a:r>
              <a:rPr lang="en-US" dirty="0" smtClean="0">
                <a:cs typeface="Times New Roman"/>
              </a:rPr>
              <a:t>Antisynthetase syndrome</a:t>
            </a:r>
          </a:p>
          <a:p>
            <a:pPr lvl="1" fontAlgn="auto">
              <a:spcAft>
                <a:spcPts val="0"/>
              </a:spcAft>
              <a:buFont typeface="Arial"/>
              <a:buChar char="–"/>
              <a:defRPr/>
            </a:pPr>
            <a:r>
              <a:rPr lang="en-US" dirty="0" smtClean="0">
                <a:cs typeface="Times New Roman"/>
              </a:rPr>
              <a:t>Myositis associated with SLE, Sjögren’s and RA, MCT, scleroderma</a:t>
            </a:r>
          </a:p>
          <a:p>
            <a:pPr fontAlgn="auto">
              <a:spcAft>
                <a:spcPts val="0"/>
              </a:spcAft>
              <a:buFont typeface="Arial"/>
              <a:buChar char="•"/>
              <a:defRPr/>
            </a:pPr>
            <a:r>
              <a:rPr lang="en-US" dirty="0" smtClean="0">
                <a:cs typeface="Times New Roman"/>
              </a:rPr>
              <a:t> With minimal or no inflammation</a:t>
            </a:r>
          </a:p>
          <a:p>
            <a:pPr lvl="1" fontAlgn="auto">
              <a:spcAft>
                <a:spcPts val="0"/>
              </a:spcAft>
              <a:buFont typeface="Arial"/>
              <a:buChar char="–"/>
              <a:defRPr/>
            </a:pPr>
            <a:r>
              <a:rPr lang="en-US" dirty="0" smtClean="0">
                <a:cs typeface="Times New Roman"/>
              </a:rPr>
              <a:t>Signal recognition particle (SRP) antibody associated myopathy</a:t>
            </a:r>
          </a:p>
          <a:p>
            <a:pPr lvl="1" fontAlgn="auto">
              <a:spcAft>
                <a:spcPts val="0"/>
              </a:spcAft>
              <a:buFont typeface="Arial"/>
              <a:buChar char="–"/>
              <a:defRPr/>
            </a:pPr>
            <a:r>
              <a:rPr lang="en-US" dirty="0" smtClean="0">
                <a:cs typeface="Times New Roman"/>
              </a:rPr>
              <a:t>? Statin-associated autoimmune myopathy</a:t>
            </a:r>
          </a:p>
          <a:p>
            <a:pPr fontAlgn="auto">
              <a:spcAft>
                <a:spcPts val="0"/>
              </a:spcAft>
              <a:buFont typeface="Arial"/>
              <a:buNone/>
              <a:defRPr/>
            </a:pPr>
            <a:endParaRPr lang="en-US" dirty="0" smtClean="0"/>
          </a:p>
          <a:p>
            <a:pPr lvl="1" fontAlgn="auto">
              <a:spcAft>
                <a:spcPts val="0"/>
              </a:spcAft>
              <a:buFont typeface="Arial"/>
              <a:buNone/>
              <a:defRPr/>
            </a:pP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rtlCol="0">
            <a:normAutofit fontScale="90000"/>
          </a:bodyPr>
          <a:lstStyle/>
          <a:p>
            <a:pPr fontAlgn="auto">
              <a:spcAft>
                <a:spcPts val="0"/>
              </a:spcAft>
              <a:defRPr/>
            </a:pPr>
            <a:r>
              <a:rPr lang="en-US" dirty="0" smtClean="0"/>
              <a:t>Effects of immunotherapy</a:t>
            </a:r>
            <a:endParaRPr lang="en-US" dirty="0"/>
          </a:p>
        </p:txBody>
      </p:sp>
      <p:graphicFrame>
        <p:nvGraphicFramePr>
          <p:cNvPr id="4" name="Content Placeholder 3"/>
          <p:cNvGraphicFramePr>
            <a:graphicFrameLocks noGrp="1"/>
          </p:cNvGraphicFramePr>
          <p:nvPr>
            <p:ph idx="1"/>
          </p:nvPr>
        </p:nvGraphicFramePr>
        <p:xfrm>
          <a:off x="457200" y="990600"/>
          <a:ext cx="8229600" cy="496824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bg1"/>
                          </a:solidFill>
                          <a:effectLst/>
                          <a:latin typeface="Arial" pitchFamily="-108" charset="0"/>
                          <a:ea typeface="Times New Roman" pitchFamily="-108" charset="0"/>
                          <a:cs typeface="Times New Roman" pitchFamily="-108" charset="0"/>
                        </a:rPr>
                        <a:t>PM (27)</a:t>
                      </a:r>
                      <a:endParaRPr kumimoji="0" lang="en-US" sz="2000" b="0" i="0" u="none" strike="noStrike" cap="none" normalizeH="0" baseline="0">
                        <a:ln>
                          <a:noFill/>
                        </a:ln>
                        <a:solidFill>
                          <a:schemeClr val="bg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bg1"/>
                          </a:solidFill>
                          <a:effectLst/>
                          <a:latin typeface="Arial" pitchFamily="-108" charset="0"/>
                          <a:ea typeface="Times New Roman" pitchFamily="-108" charset="0"/>
                          <a:cs typeface="Times New Roman" pitchFamily="-108" charset="0"/>
                        </a:rPr>
                        <a:t>IBM (64)</a:t>
                      </a:r>
                      <a:endParaRPr kumimoji="0" lang="en-US" sz="2000" b="0" i="0" u="none" strike="noStrike" cap="none" normalizeH="0" baseline="0">
                        <a:ln>
                          <a:noFill/>
                        </a:ln>
                        <a:solidFill>
                          <a:schemeClr val="bg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1"/>
                          </a:solidFill>
                          <a:effectLst/>
                          <a:latin typeface="Arial" pitchFamily="-108" charset="0"/>
                          <a:ea typeface="Times New Roman" pitchFamily="-108" charset="0"/>
                          <a:cs typeface="Times New Roman" pitchFamily="-108" charset="0"/>
                        </a:rPr>
                        <a:t>PM/IBM (16)</a:t>
                      </a:r>
                      <a:endParaRPr kumimoji="0" lang="en-US" sz="2000" b="0" i="0" u="none" strike="noStrike" cap="none" normalizeH="0" baseline="0" dirty="0">
                        <a:ln>
                          <a:noFill/>
                        </a:ln>
                        <a:solidFill>
                          <a:schemeClr val="bg1"/>
                        </a:solidFill>
                        <a:effectLst/>
                        <a:latin typeface="Arial"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mn-lt"/>
                          <a:ea typeface="Times New Roman" pitchFamily="-108" charset="0"/>
                          <a:cs typeface="Times New Roman" pitchFamily="-108" charset="0"/>
                        </a:rPr>
                        <a:t>Treated </a:t>
                      </a:r>
                      <a:endParaRPr kumimoji="0" lang="en-US" sz="2000" b="0" i="0" u="none" strike="noStrike" cap="none" normalizeH="0" baseline="0">
                        <a:ln>
                          <a:noFill/>
                        </a:ln>
                        <a:solidFill>
                          <a:schemeClr val="tx1"/>
                        </a:solidFill>
                        <a:effectLst/>
                        <a:latin typeface="+mn-lt"/>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27</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32</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14</a:t>
                      </a:r>
                      <a:endParaRPr kumimoji="0" lang="en-US" sz="2000" b="0" i="0" u="none" strike="noStrike" cap="none" normalizeH="0" baseline="0">
                        <a:ln>
                          <a:noFill/>
                        </a:ln>
                        <a:solidFill>
                          <a:schemeClr val="tx1"/>
                        </a:solidFill>
                        <a:effectLst/>
                        <a:latin typeface="Arial"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mn-lt"/>
                          <a:ea typeface="Times New Roman" pitchFamily="-108" charset="0"/>
                          <a:cs typeface="Times New Roman" pitchFamily="-108" charset="0"/>
                        </a:rPr>
                        <a:t>   Improved</a:t>
                      </a:r>
                      <a:endParaRPr kumimoji="0" lang="en-US" sz="2000" b="0" i="0" u="none" strike="noStrike" cap="none" normalizeH="0" baseline="0">
                        <a:ln>
                          <a:noFill/>
                        </a:ln>
                        <a:solidFill>
                          <a:schemeClr val="tx1"/>
                        </a:solidFill>
                        <a:effectLst/>
                        <a:latin typeface="+mn-lt"/>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22</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108" charset="0"/>
                          <a:ea typeface="Times New Roman" pitchFamily="-108" charset="0"/>
                          <a:cs typeface="Times New Roman" pitchFamily="-108" charset="0"/>
                        </a:rPr>
                        <a:t>2</a:t>
                      </a: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108" charset="0"/>
                          <a:ea typeface="Times New Roman" pitchFamily="-108" charset="0"/>
                          <a:cs typeface="Times New Roman" pitchFamily="-108" charset="0"/>
                        </a:rPr>
                        <a:t>1</a:t>
                      </a:r>
                      <a:endParaRPr kumimoji="0" lang="en-US" sz="2000" b="0" i="0" u="none" strike="noStrike" cap="none" normalizeH="0" baseline="30000" dirty="0">
                        <a:ln>
                          <a:noFill/>
                        </a:ln>
                        <a:solidFill>
                          <a:schemeClr val="tx1"/>
                        </a:solidFill>
                        <a:effectLst/>
                        <a:latin typeface="Arial" pitchFamily="-108" charset="0"/>
                        <a:ea typeface="Times New Roman" pitchFamily="-108" charset="0"/>
                        <a:cs typeface="Times New Roman"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mn-lt"/>
                          <a:ea typeface="Times New Roman" pitchFamily="-108" charset="0"/>
                          <a:cs typeface="Times New Roman" pitchFamily="-108" charset="0"/>
                        </a:rPr>
                        <a:t>   Stabilized</a:t>
                      </a:r>
                      <a:endParaRPr kumimoji="0" lang="en-US" sz="2000" b="0" i="0" u="none" strike="noStrike" cap="none" normalizeH="0" baseline="0">
                        <a:ln>
                          <a:noFill/>
                        </a:ln>
                        <a:solidFill>
                          <a:schemeClr val="tx1"/>
                        </a:solidFill>
                        <a:effectLst/>
                        <a:latin typeface="+mn-lt"/>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2</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1</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4</a:t>
                      </a:r>
                      <a:endParaRPr kumimoji="0" lang="en-US" sz="2000" b="0" i="0" u="none" strike="noStrike" cap="none" normalizeH="0" baseline="0">
                        <a:ln>
                          <a:noFill/>
                        </a:ln>
                        <a:solidFill>
                          <a:schemeClr val="tx1"/>
                        </a:solidFill>
                        <a:effectLst/>
                        <a:latin typeface="Arial"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mn-lt"/>
                          <a:ea typeface="Times New Roman" pitchFamily="-108" charset="0"/>
                          <a:cs typeface="Times New Roman" pitchFamily="-108" charset="0"/>
                        </a:rPr>
                        <a:t>   Worsened</a:t>
                      </a:r>
                      <a:endParaRPr kumimoji="0" lang="en-US" sz="2000" b="0" i="0" u="none" strike="noStrike" cap="none" normalizeH="0" baseline="0">
                        <a:ln>
                          <a:noFill/>
                        </a:ln>
                        <a:solidFill>
                          <a:schemeClr val="tx1"/>
                        </a:solidFill>
                        <a:effectLst/>
                        <a:latin typeface="+mn-lt"/>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 0</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28</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9</a:t>
                      </a:r>
                      <a:endParaRPr kumimoji="0" lang="en-US" sz="2000" b="0" i="0" u="none" strike="noStrike" cap="none" normalizeH="0" baseline="0">
                        <a:ln>
                          <a:noFill/>
                        </a:ln>
                        <a:solidFill>
                          <a:schemeClr val="tx1"/>
                        </a:solidFill>
                        <a:effectLst/>
                        <a:latin typeface="Arial"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mn-lt"/>
                          <a:ea typeface="Times New Roman" pitchFamily="-108" charset="0"/>
                          <a:cs typeface="Times New Roman" pitchFamily="-108" charset="0"/>
                        </a:rPr>
                        <a:t>   Response not known</a:t>
                      </a:r>
                      <a:endParaRPr kumimoji="0" lang="en-US" sz="2000" b="0" i="0" u="none" strike="noStrike" cap="none" normalizeH="0" baseline="0">
                        <a:ln>
                          <a:noFill/>
                        </a:ln>
                        <a:solidFill>
                          <a:schemeClr val="tx1"/>
                        </a:solidFill>
                        <a:effectLst/>
                        <a:latin typeface="+mn-lt"/>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3</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1</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a:ln>
                          <a:noFill/>
                        </a:ln>
                        <a:solidFill>
                          <a:schemeClr val="tx1"/>
                        </a:solidFill>
                        <a:effectLst/>
                        <a:latin typeface="Arial"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mn-lt"/>
                          <a:ea typeface="Times New Roman" pitchFamily="-108" charset="0"/>
                          <a:cs typeface="Times New Roman" pitchFamily="-108" charset="0"/>
                        </a:rPr>
                        <a:t>Untreated</a:t>
                      </a:r>
                      <a:endParaRPr kumimoji="0" lang="en-US" sz="2000" b="0" i="0" u="none" strike="noStrike" cap="none" normalizeH="0" baseline="0">
                        <a:ln>
                          <a:noFill/>
                        </a:ln>
                        <a:solidFill>
                          <a:schemeClr val="tx1"/>
                        </a:solidFill>
                        <a:effectLst/>
                        <a:latin typeface="+mn-lt"/>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32</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2</a:t>
                      </a:r>
                      <a:endParaRPr kumimoji="0" lang="en-US" sz="2000" b="0" i="0" u="none" strike="noStrike" cap="none" normalizeH="0" baseline="0">
                        <a:ln>
                          <a:noFill/>
                        </a:ln>
                        <a:solidFill>
                          <a:schemeClr val="tx1"/>
                        </a:solidFill>
                        <a:effectLst/>
                        <a:latin typeface="Arial"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mn-lt"/>
                          <a:ea typeface="Times New Roman" pitchFamily="-108" charset="0"/>
                          <a:cs typeface="Times New Roman" pitchFamily="-108" charset="0"/>
                        </a:rPr>
                        <a:t>   Improved</a:t>
                      </a:r>
                      <a:endParaRPr kumimoji="0" lang="en-US" sz="2000" b="0" i="0" u="none" strike="noStrike" cap="none" normalizeH="0" baseline="0">
                        <a:ln>
                          <a:noFill/>
                        </a:ln>
                        <a:solidFill>
                          <a:schemeClr val="tx1"/>
                        </a:solidFill>
                        <a:effectLst/>
                        <a:latin typeface="+mn-lt"/>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a:ln>
                          <a:noFill/>
                        </a:ln>
                        <a:solidFill>
                          <a:schemeClr val="tx1"/>
                        </a:solidFill>
                        <a:effectLst/>
                        <a:latin typeface="Arial"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mn-lt"/>
                          <a:ea typeface="Times New Roman" pitchFamily="-108" charset="0"/>
                          <a:cs typeface="Times New Roman" pitchFamily="-108" charset="0"/>
                        </a:rPr>
                        <a:t>   Stabilized</a:t>
                      </a:r>
                      <a:endParaRPr kumimoji="0" lang="en-US" sz="2000" b="0" i="0" u="none" strike="noStrike" cap="none" normalizeH="0" baseline="0">
                        <a:ln>
                          <a:noFill/>
                        </a:ln>
                        <a:solidFill>
                          <a:schemeClr val="tx1"/>
                        </a:solidFill>
                        <a:effectLst/>
                        <a:latin typeface="+mn-lt"/>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4</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a:ln>
                          <a:noFill/>
                        </a:ln>
                        <a:solidFill>
                          <a:schemeClr val="tx1"/>
                        </a:solidFill>
                        <a:effectLst/>
                        <a:latin typeface="Arial"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mn-lt"/>
                          <a:ea typeface="Times New Roman" pitchFamily="-108" charset="0"/>
                          <a:cs typeface="Times New Roman" pitchFamily="-108" charset="0"/>
                        </a:rPr>
                        <a:t>   Worsened</a:t>
                      </a:r>
                      <a:endParaRPr kumimoji="0" lang="en-US" sz="2000" b="0" i="0" u="none" strike="noStrike" cap="none" normalizeH="0" baseline="0">
                        <a:ln>
                          <a:noFill/>
                        </a:ln>
                        <a:solidFill>
                          <a:schemeClr val="tx1"/>
                        </a:solidFill>
                        <a:effectLst/>
                        <a:latin typeface="+mn-lt"/>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26</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1</a:t>
                      </a:r>
                      <a:endParaRPr kumimoji="0" lang="en-US" sz="2000" b="0" i="0" u="none" strike="noStrike" cap="none" normalizeH="0" baseline="0">
                        <a:ln>
                          <a:noFill/>
                        </a:ln>
                        <a:solidFill>
                          <a:schemeClr val="tx1"/>
                        </a:solidFill>
                        <a:effectLst/>
                        <a:latin typeface="Arial"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mn-lt"/>
                          <a:ea typeface="Times New Roman" pitchFamily="-108" charset="0"/>
                          <a:cs typeface="Times New Roman" pitchFamily="-108" charset="0"/>
                        </a:rPr>
                        <a:t>    Response not known</a:t>
                      </a:r>
                      <a:endParaRPr kumimoji="0" lang="en-US" sz="2000" b="0" i="0" u="none" strike="noStrike" cap="none" normalizeH="0" baseline="0" dirty="0">
                        <a:ln>
                          <a:noFill/>
                        </a:ln>
                        <a:solidFill>
                          <a:schemeClr val="tx1"/>
                        </a:solidFill>
                        <a:effectLst/>
                        <a:latin typeface="+mn-lt"/>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2</a:t>
                      </a: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1</a:t>
                      </a:r>
                      <a:endParaRPr kumimoji="0" lang="en-US" sz="2000" b="0" i="0" u="none" strike="noStrike" cap="none" normalizeH="0" baseline="0" dirty="0">
                        <a:ln>
                          <a:noFill/>
                        </a:ln>
                        <a:solidFill>
                          <a:schemeClr val="tx1"/>
                        </a:solidFill>
                        <a:effectLst/>
                        <a:latin typeface="Arial" pitchFamily="-108" charset="0"/>
                      </a:endParaRPr>
                    </a:p>
                  </a:txBody>
                  <a:tcPr horzOverflow="overflow"/>
                </a:tc>
              </a:tr>
            </a:tbl>
          </a:graphicData>
        </a:graphic>
      </p:graphicFrame>
      <p:sp>
        <p:nvSpPr>
          <p:cNvPr id="60480" name="TextBox 5"/>
          <p:cNvSpPr txBox="1">
            <a:spLocks noChangeArrowheads="1"/>
          </p:cNvSpPr>
          <p:nvPr/>
        </p:nvSpPr>
        <p:spPr bwMode="auto">
          <a:xfrm>
            <a:off x="914400" y="6172200"/>
            <a:ext cx="1676400" cy="369888"/>
          </a:xfrm>
          <a:prstGeom prst="rect">
            <a:avLst/>
          </a:prstGeom>
          <a:noFill/>
          <a:ln w="9525">
            <a:noFill/>
            <a:miter lim="800000"/>
            <a:headEnd/>
            <a:tailEnd/>
          </a:ln>
        </p:spPr>
        <p:txBody>
          <a:bodyPr>
            <a:spAutoFit/>
          </a:bodyPr>
          <a:lstStyle/>
          <a:p>
            <a:r>
              <a:rPr lang="en-US" baseline="30000">
                <a:latin typeface="Candara"/>
              </a:rPr>
              <a:t>a</a:t>
            </a:r>
            <a:r>
              <a:rPr lang="en-US">
                <a:latin typeface="Candara"/>
              </a:rPr>
              <a:t>transient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rtlCol="0">
            <a:normAutofit fontScale="90000"/>
          </a:bodyPr>
          <a:lstStyle/>
          <a:p>
            <a:pPr fontAlgn="auto">
              <a:spcAft>
                <a:spcPts val="0"/>
              </a:spcAft>
              <a:defRPr/>
            </a:pPr>
            <a:r>
              <a:rPr lang="en-US" dirty="0" smtClean="0"/>
              <a:t>Effects of immunotherapy</a:t>
            </a:r>
            <a:endParaRPr lang="en-US" dirty="0"/>
          </a:p>
        </p:txBody>
      </p:sp>
      <p:graphicFrame>
        <p:nvGraphicFramePr>
          <p:cNvPr id="4" name="Content Placeholder 3"/>
          <p:cNvGraphicFramePr>
            <a:graphicFrameLocks noGrp="1"/>
          </p:cNvGraphicFramePr>
          <p:nvPr>
            <p:ph idx="1"/>
          </p:nvPr>
        </p:nvGraphicFramePr>
        <p:xfrm>
          <a:off x="457200" y="990600"/>
          <a:ext cx="8229600" cy="518160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bg1"/>
                          </a:solidFill>
                          <a:effectLst/>
                          <a:latin typeface="Arial" pitchFamily="-108" charset="0"/>
                          <a:ea typeface="Times New Roman" pitchFamily="-108" charset="0"/>
                          <a:cs typeface="Times New Roman" pitchFamily="-108" charset="0"/>
                        </a:rPr>
                        <a:t>PM (27)</a:t>
                      </a:r>
                      <a:endParaRPr kumimoji="0" lang="en-US" sz="2000" b="0" i="0" u="none" strike="noStrike" cap="none" normalizeH="0" baseline="0">
                        <a:ln>
                          <a:noFill/>
                        </a:ln>
                        <a:solidFill>
                          <a:schemeClr val="bg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1"/>
                          </a:solidFill>
                          <a:effectLst/>
                          <a:latin typeface="Arial" pitchFamily="-108" charset="0"/>
                          <a:ea typeface="Times New Roman" pitchFamily="-108" charset="0"/>
                          <a:cs typeface="Times New Roman" pitchFamily="-108" charset="0"/>
                        </a:rPr>
                        <a:t>IBM (64)</a:t>
                      </a:r>
                      <a:endParaRPr kumimoji="0" lang="en-US" sz="2000" b="0" i="0" u="none" strike="noStrike" cap="none" normalizeH="0" baseline="0" dirty="0">
                        <a:ln>
                          <a:noFill/>
                        </a:ln>
                        <a:solidFill>
                          <a:schemeClr val="bg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1"/>
                          </a:solidFill>
                          <a:effectLst/>
                          <a:latin typeface="Arial" pitchFamily="-108" charset="0"/>
                          <a:ea typeface="Times New Roman" pitchFamily="-108" charset="0"/>
                          <a:cs typeface="Times New Roman" pitchFamily="-108" charset="0"/>
                        </a:rPr>
                        <a:t>PM/IBM (16)</a:t>
                      </a:r>
                      <a:endParaRPr kumimoji="0" lang="en-US" sz="2000" b="0" i="0" u="none" strike="noStrike" cap="none" normalizeH="0" baseline="0" dirty="0">
                        <a:ln>
                          <a:noFill/>
                        </a:ln>
                        <a:solidFill>
                          <a:schemeClr val="bg1"/>
                        </a:solidFill>
                        <a:effectLst/>
                        <a:latin typeface="Arial"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Treated </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27</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32</a:t>
                      </a: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14</a:t>
                      </a:r>
                      <a:endParaRPr kumimoji="0" lang="en-US" sz="2000" b="0" i="0" u="none" strike="noStrike" cap="none" normalizeH="0" baseline="0">
                        <a:ln>
                          <a:noFill/>
                        </a:ln>
                        <a:solidFill>
                          <a:schemeClr val="tx1"/>
                        </a:solidFill>
                        <a:effectLst/>
                        <a:latin typeface="Arial"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   Improved</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22</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108" charset="0"/>
                          <a:ea typeface="Times New Roman" pitchFamily="-108" charset="0"/>
                          <a:cs typeface="Times New Roman" pitchFamily="-108" charset="0"/>
                        </a:rPr>
                        <a:t>2</a:t>
                      </a: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108" charset="0"/>
                          <a:ea typeface="Times New Roman" pitchFamily="-108" charset="0"/>
                          <a:cs typeface="Times New Roman" pitchFamily="-108" charset="0"/>
                        </a:rPr>
                        <a:t>1</a:t>
                      </a:r>
                      <a:endParaRPr kumimoji="0" lang="en-US" sz="2000" b="0" i="0" u="none" strike="noStrike" cap="none" normalizeH="0" baseline="30000" dirty="0">
                        <a:ln>
                          <a:noFill/>
                        </a:ln>
                        <a:solidFill>
                          <a:schemeClr val="tx1"/>
                        </a:solidFill>
                        <a:effectLst/>
                        <a:latin typeface="Arial" pitchFamily="-108" charset="0"/>
                        <a:ea typeface="Times New Roman" pitchFamily="-108" charset="0"/>
                        <a:cs typeface="Times New Roman"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   Stabilized</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2</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1</a:t>
                      </a: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4</a:t>
                      </a:r>
                      <a:endParaRPr kumimoji="0" lang="en-US" sz="2000" b="0" i="0" u="none" strike="noStrike" cap="none" normalizeH="0" baseline="0">
                        <a:ln>
                          <a:noFill/>
                        </a:ln>
                        <a:solidFill>
                          <a:schemeClr val="tx1"/>
                        </a:solidFill>
                        <a:effectLst/>
                        <a:latin typeface="Arial"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   Worsened</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 0</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28</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9</a:t>
                      </a:r>
                      <a:endParaRPr kumimoji="0" lang="en-US" sz="2000" b="0" i="0" u="none" strike="noStrike" cap="none" normalizeH="0" baseline="0">
                        <a:ln>
                          <a:noFill/>
                        </a:ln>
                        <a:solidFill>
                          <a:schemeClr val="tx1"/>
                        </a:solidFill>
                        <a:effectLst/>
                        <a:latin typeface="Arial" pitchFamily="-108" charset="0"/>
                      </a:endParaRPr>
                    </a:p>
                  </a:txBody>
                  <a:tcPr horzOverflow="overflow"/>
                </a:tc>
              </a:tr>
              <a:tr h="914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   Response not known</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3</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1</a:t>
                      </a: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a:ln>
                          <a:noFill/>
                        </a:ln>
                        <a:solidFill>
                          <a:schemeClr val="tx1"/>
                        </a:solidFill>
                        <a:effectLst/>
                        <a:latin typeface="Arial" pitchFamily="-108" charset="0"/>
                      </a:endParaRPr>
                    </a:p>
                  </a:txBody>
                  <a:tcPr horzOverflow="overflow"/>
                </a:tc>
              </a:tr>
              <a:tr h="1371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Untreated</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32</a:t>
                      </a: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2</a:t>
                      </a:r>
                      <a:endParaRPr kumimoji="0" lang="en-US" sz="2000" b="0" i="0" u="none" strike="noStrike" cap="none" normalizeH="0" baseline="0">
                        <a:ln>
                          <a:noFill/>
                        </a:ln>
                        <a:solidFill>
                          <a:schemeClr val="tx1"/>
                        </a:solidFill>
                        <a:effectLst/>
                        <a:latin typeface="Arial"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   Improved</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a:ln>
                          <a:noFill/>
                        </a:ln>
                        <a:solidFill>
                          <a:schemeClr val="tx1"/>
                        </a:solidFill>
                        <a:effectLst/>
                        <a:latin typeface="Arial"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   Stabilized</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4</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a:ln>
                          <a:noFill/>
                        </a:ln>
                        <a:solidFill>
                          <a:schemeClr val="tx1"/>
                        </a:solidFill>
                        <a:effectLst/>
                        <a:latin typeface="Arial"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   Worsened</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26</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1</a:t>
                      </a:r>
                      <a:endParaRPr kumimoji="0" lang="en-US" sz="2000" b="0" i="0" u="none" strike="noStrike" cap="none" normalizeH="0" baseline="0">
                        <a:ln>
                          <a:noFill/>
                        </a:ln>
                        <a:solidFill>
                          <a:schemeClr val="tx1"/>
                        </a:solidFill>
                        <a:effectLst/>
                        <a:latin typeface="Arial"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    Response not known</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2</a:t>
                      </a: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1</a:t>
                      </a:r>
                      <a:endParaRPr kumimoji="0" lang="en-US" sz="2000" b="0" i="0" u="none" strike="noStrike" cap="none" normalizeH="0" baseline="0" dirty="0">
                        <a:ln>
                          <a:noFill/>
                        </a:ln>
                        <a:solidFill>
                          <a:schemeClr val="tx1"/>
                        </a:solidFill>
                        <a:effectLst/>
                        <a:latin typeface="Arial" pitchFamily="-108" charset="0"/>
                      </a:endParaRPr>
                    </a:p>
                  </a:txBody>
                  <a:tcPr horzOverflow="overflow"/>
                </a:tc>
              </a:tr>
            </a:tbl>
          </a:graphicData>
        </a:graphic>
      </p:graphicFrame>
      <p:sp>
        <p:nvSpPr>
          <p:cNvPr id="8" name="Oval 7"/>
          <p:cNvSpPr/>
          <p:nvPr/>
        </p:nvSpPr>
        <p:spPr>
          <a:xfrm>
            <a:off x="5410200" y="1371600"/>
            <a:ext cx="457200" cy="381000"/>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5410200" y="3924300"/>
            <a:ext cx="457200" cy="381000"/>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rtlCol="0">
            <a:normAutofit fontScale="90000"/>
          </a:bodyPr>
          <a:lstStyle/>
          <a:p>
            <a:pPr fontAlgn="auto">
              <a:spcAft>
                <a:spcPts val="0"/>
              </a:spcAft>
              <a:defRPr/>
            </a:pPr>
            <a:r>
              <a:rPr lang="en-US" dirty="0" smtClean="0"/>
              <a:t>Effects of immunotherapy</a:t>
            </a:r>
            <a:endParaRPr lang="en-US" dirty="0"/>
          </a:p>
        </p:txBody>
      </p:sp>
      <p:graphicFrame>
        <p:nvGraphicFramePr>
          <p:cNvPr id="4" name="Content Placeholder 3"/>
          <p:cNvGraphicFramePr>
            <a:graphicFrameLocks noGrp="1"/>
          </p:cNvGraphicFramePr>
          <p:nvPr>
            <p:ph idx="1"/>
          </p:nvPr>
        </p:nvGraphicFramePr>
        <p:xfrm>
          <a:off x="457200" y="990600"/>
          <a:ext cx="8229600" cy="518160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bg1"/>
                          </a:solidFill>
                          <a:effectLst/>
                          <a:latin typeface="Arial" pitchFamily="-108" charset="0"/>
                          <a:ea typeface="Times New Roman" pitchFamily="-108" charset="0"/>
                          <a:cs typeface="Times New Roman" pitchFamily="-108" charset="0"/>
                        </a:rPr>
                        <a:t>PM (27)</a:t>
                      </a:r>
                      <a:endParaRPr kumimoji="0" lang="en-US" sz="2000" b="0" i="0" u="none" strike="noStrike" cap="none" normalizeH="0" baseline="0">
                        <a:ln>
                          <a:noFill/>
                        </a:ln>
                        <a:solidFill>
                          <a:schemeClr val="bg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1"/>
                          </a:solidFill>
                          <a:effectLst/>
                          <a:latin typeface="Arial" pitchFamily="-108" charset="0"/>
                          <a:ea typeface="Times New Roman" pitchFamily="-108" charset="0"/>
                          <a:cs typeface="Times New Roman" pitchFamily="-108" charset="0"/>
                        </a:rPr>
                        <a:t>IBM (64)</a:t>
                      </a:r>
                      <a:endParaRPr kumimoji="0" lang="en-US" sz="2000" b="0" i="0" u="none" strike="noStrike" cap="none" normalizeH="0" baseline="0" dirty="0">
                        <a:ln>
                          <a:noFill/>
                        </a:ln>
                        <a:solidFill>
                          <a:schemeClr val="bg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1"/>
                          </a:solidFill>
                          <a:effectLst/>
                          <a:latin typeface="Arial" pitchFamily="-108" charset="0"/>
                          <a:ea typeface="Times New Roman" pitchFamily="-108" charset="0"/>
                          <a:cs typeface="Times New Roman" pitchFamily="-108" charset="0"/>
                        </a:rPr>
                        <a:t>PM/IBM (16)</a:t>
                      </a:r>
                      <a:endParaRPr kumimoji="0" lang="en-US" sz="2000" b="0" i="0" u="none" strike="noStrike" cap="none" normalizeH="0" baseline="0" dirty="0">
                        <a:ln>
                          <a:noFill/>
                        </a:ln>
                        <a:solidFill>
                          <a:schemeClr val="bg1"/>
                        </a:solidFill>
                        <a:effectLst/>
                        <a:latin typeface="Arial"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Treated </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27</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32</a:t>
                      </a: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14</a:t>
                      </a:r>
                      <a:endParaRPr kumimoji="0" lang="en-US" sz="2000" b="0" i="0" u="none" strike="noStrike" cap="none" normalizeH="0" baseline="0">
                        <a:ln>
                          <a:noFill/>
                        </a:ln>
                        <a:solidFill>
                          <a:schemeClr val="tx1"/>
                        </a:solidFill>
                        <a:effectLst/>
                        <a:latin typeface="Arial"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   Improved</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22</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108" charset="0"/>
                          <a:ea typeface="Times New Roman" pitchFamily="-108" charset="0"/>
                          <a:cs typeface="Times New Roman" pitchFamily="-108" charset="0"/>
                        </a:rPr>
                        <a:t>2</a:t>
                      </a: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108" charset="0"/>
                          <a:ea typeface="Times New Roman" pitchFamily="-108" charset="0"/>
                          <a:cs typeface="Times New Roman" pitchFamily="-108" charset="0"/>
                        </a:rPr>
                        <a:t>1</a:t>
                      </a:r>
                      <a:endParaRPr kumimoji="0" lang="en-US" sz="2000" b="0" i="0" u="none" strike="noStrike" cap="none" normalizeH="0" baseline="30000" dirty="0">
                        <a:ln>
                          <a:noFill/>
                        </a:ln>
                        <a:solidFill>
                          <a:schemeClr val="tx1"/>
                        </a:solidFill>
                        <a:effectLst/>
                        <a:latin typeface="Arial" pitchFamily="-108" charset="0"/>
                        <a:ea typeface="Times New Roman" pitchFamily="-108" charset="0"/>
                        <a:cs typeface="Times New Roman"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   Stabilized</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2</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1</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4</a:t>
                      </a:r>
                      <a:endParaRPr kumimoji="0" lang="en-US" sz="2000" b="0" i="0" u="none" strike="noStrike" cap="none" normalizeH="0" baseline="0">
                        <a:ln>
                          <a:noFill/>
                        </a:ln>
                        <a:solidFill>
                          <a:schemeClr val="tx1"/>
                        </a:solidFill>
                        <a:effectLst/>
                        <a:latin typeface="Arial"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   Worsened</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 0</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28</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9</a:t>
                      </a:r>
                      <a:endParaRPr kumimoji="0" lang="en-US" sz="2000" b="0" i="0" u="none" strike="noStrike" cap="none" normalizeH="0" baseline="0">
                        <a:ln>
                          <a:noFill/>
                        </a:ln>
                        <a:solidFill>
                          <a:schemeClr val="tx1"/>
                        </a:solidFill>
                        <a:effectLst/>
                        <a:latin typeface="Arial" pitchFamily="-108" charset="0"/>
                      </a:endParaRPr>
                    </a:p>
                  </a:txBody>
                  <a:tcPr horzOverflow="overflow"/>
                </a:tc>
              </a:tr>
              <a:tr h="914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   Response not known</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3</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1</a:t>
                      </a: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a:ln>
                          <a:noFill/>
                        </a:ln>
                        <a:solidFill>
                          <a:schemeClr val="tx1"/>
                        </a:solidFill>
                        <a:effectLst/>
                        <a:latin typeface="Arial" pitchFamily="-108" charset="0"/>
                      </a:endParaRPr>
                    </a:p>
                  </a:txBody>
                  <a:tcPr horzOverflow="overflow"/>
                </a:tc>
              </a:tr>
              <a:tr h="1371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Untreated</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32</a:t>
                      </a: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2</a:t>
                      </a:r>
                      <a:endParaRPr kumimoji="0" lang="en-US" sz="2000" b="0" i="0" u="none" strike="noStrike" cap="none" normalizeH="0" baseline="0">
                        <a:ln>
                          <a:noFill/>
                        </a:ln>
                        <a:solidFill>
                          <a:schemeClr val="tx1"/>
                        </a:solidFill>
                        <a:effectLst/>
                        <a:latin typeface="Arial"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   Improved</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a:ln>
                          <a:noFill/>
                        </a:ln>
                        <a:solidFill>
                          <a:schemeClr val="tx1"/>
                        </a:solidFill>
                        <a:effectLst/>
                        <a:latin typeface="Arial"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   Stabilized</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4</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a:ln>
                          <a:noFill/>
                        </a:ln>
                        <a:solidFill>
                          <a:schemeClr val="tx1"/>
                        </a:solidFill>
                        <a:effectLst/>
                        <a:latin typeface="Arial"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   Worsened</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26</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1</a:t>
                      </a:r>
                      <a:endParaRPr kumimoji="0" lang="en-US" sz="2000" b="0" i="0" u="none" strike="noStrike" cap="none" normalizeH="0" baseline="0">
                        <a:ln>
                          <a:noFill/>
                        </a:ln>
                        <a:solidFill>
                          <a:schemeClr val="tx1"/>
                        </a:solidFill>
                        <a:effectLst/>
                        <a:latin typeface="Arial" pitchFamily="-108" charset="0"/>
                      </a:endParaRP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    Response not known</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pitchFamily="-108" charset="0"/>
                          <a:ea typeface="Times New Roman" pitchFamily="-108" charset="0"/>
                          <a:cs typeface="Times New Roman" pitchFamily="-108" charset="0"/>
                        </a:rPr>
                        <a:t>0</a:t>
                      </a:r>
                      <a:endParaRPr kumimoji="0" lang="en-US" sz="2000" b="0" i="0" u="none" strike="noStrike" cap="none" normalizeH="0" baseline="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2</a:t>
                      </a:r>
                      <a:endParaRPr kumimoji="0" lang="en-US" sz="2000" b="0" i="0" u="none" strike="noStrike" cap="none" normalizeH="0" baseline="0" dirty="0">
                        <a:ln>
                          <a:noFill/>
                        </a:ln>
                        <a:solidFill>
                          <a:schemeClr val="tx1"/>
                        </a:solidFill>
                        <a:effectLst/>
                        <a:latin typeface="Arial" pitchFamily="-108"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108" charset="0"/>
                          <a:ea typeface="Times New Roman" pitchFamily="-108" charset="0"/>
                          <a:cs typeface="Times New Roman" pitchFamily="-108" charset="0"/>
                        </a:rPr>
                        <a:t>1</a:t>
                      </a:r>
                      <a:endParaRPr kumimoji="0" lang="en-US" sz="2000" b="0" i="0" u="none" strike="noStrike" cap="none" normalizeH="0" baseline="0" dirty="0">
                        <a:ln>
                          <a:noFill/>
                        </a:ln>
                        <a:solidFill>
                          <a:schemeClr val="tx1"/>
                        </a:solidFill>
                        <a:effectLst/>
                        <a:latin typeface="Arial" pitchFamily="-108" charset="0"/>
                      </a:endParaRPr>
                    </a:p>
                  </a:txBody>
                  <a:tcPr horzOverflow="overflow"/>
                </a:tc>
              </a:tr>
            </a:tbl>
          </a:graphicData>
        </a:graphic>
      </p:graphicFrame>
      <p:sp>
        <p:nvSpPr>
          <p:cNvPr id="10" name="Oval 9"/>
          <p:cNvSpPr/>
          <p:nvPr/>
        </p:nvSpPr>
        <p:spPr>
          <a:xfrm>
            <a:off x="3276600" y="1752600"/>
            <a:ext cx="457200" cy="381000"/>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smtClean="0"/>
              <a:t>Therapy</a:t>
            </a:r>
          </a:p>
        </p:txBody>
      </p:sp>
      <p:sp>
        <p:nvSpPr>
          <p:cNvPr id="3" name="Content Placeholder 2"/>
          <p:cNvSpPr>
            <a:spLocks noGrp="1"/>
          </p:cNvSpPr>
          <p:nvPr>
            <p:ph idx="1"/>
          </p:nvPr>
        </p:nvSpPr>
        <p:spPr/>
        <p:txBody>
          <a:bodyPr rtlCol="0">
            <a:normAutofit fontScale="92500" lnSpcReduction="10000"/>
          </a:bodyPr>
          <a:lstStyle/>
          <a:p>
            <a:pPr fontAlgn="auto">
              <a:spcAft>
                <a:spcPct val="30000"/>
              </a:spcAft>
              <a:buFont typeface="Arial"/>
              <a:buChar char="•"/>
              <a:defRPr/>
            </a:pPr>
            <a:r>
              <a:rPr lang="en-US" sz="2800" dirty="0" smtClean="0"/>
              <a:t>Therapy in PM, IBM and PM/IBM  consisted of </a:t>
            </a:r>
          </a:p>
          <a:p>
            <a:pPr lvl="1" fontAlgn="auto">
              <a:spcAft>
                <a:spcPct val="30000"/>
              </a:spcAft>
              <a:buFont typeface="Arial"/>
              <a:buChar char="–"/>
              <a:defRPr/>
            </a:pPr>
            <a:r>
              <a:rPr lang="en-US" dirty="0" smtClean="0"/>
              <a:t>Prednisone (25, 25, 12)</a:t>
            </a:r>
          </a:p>
          <a:p>
            <a:pPr lvl="1" fontAlgn="auto">
              <a:spcAft>
                <a:spcPct val="30000"/>
              </a:spcAft>
              <a:buFont typeface="Arial"/>
              <a:buChar char="–"/>
              <a:defRPr/>
            </a:pPr>
            <a:r>
              <a:rPr lang="en-US" dirty="0" smtClean="0"/>
              <a:t>Methotrexate (16, 8, 6) </a:t>
            </a:r>
          </a:p>
          <a:p>
            <a:pPr lvl="1" fontAlgn="auto">
              <a:spcAft>
                <a:spcPct val="30000"/>
              </a:spcAft>
              <a:buFont typeface="Arial"/>
              <a:buChar char="–"/>
              <a:defRPr/>
            </a:pPr>
            <a:r>
              <a:rPr lang="en-US" dirty="0" smtClean="0"/>
              <a:t>Azathioprine (5, 8, 6)</a:t>
            </a:r>
          </a:p>
          <a:p>
            <a:pPr lvl="1" fontAlgn="auto">
              <a:spcAft>
                <a:spcPct val="30000"/>
              </a:spcAft>
              <a:buFont typeface="Arial"/>
              <a:buChar char="–"/>
              <a:defRPr/>
            </a:pPr>
            <a:r>
              <a:rPr lang="en-US" dirty="0" smtClean="0"/>
              <a:t>IVIG (6, 10, 2)</a:t>
            </a:r>
          </a:p>
          <a:p>
            <a:pPr lvl="1" fontAlgn="auto">
              <a:spcAft>
                <a:spcPct val="30000"/>
              </a:spcAft>
              <a:buFont typeface="Arial"/>
              <a:buChar char="–"/>
              <a:defRPr/>
            </a:pPr>
            <a:r>
              <a:rPr lang="en-US" dirty="0" smtClean="0"/>
              <a:t>Mycophenolate Mofetil (10, 3, 2)</a:t>
            </a:r>
          </a:p>
          <a:p>
            <a:pPr lvl="1" fontAlgn="auto">
              <a:spcAft>
                <a:spcPct val="30000"/>
              </a:spcAft>
              <a:buFont typeface="Arial"/>
              <a:buChar char="–"/>
              <a:defRPr/>
            </a:pPr>
            <a:r>
              <a:rPr lang="en-US" dirty="0" smtClean="0"/>
              <a:t>Cyclosporin (0, 0, 3)</a:t>
            </a:r>
          </a:p>
          <a:p>
            <a:pPr lvl="1" fontAlgn="auto">
              <a:spcAft>
                <a:spcPct val="30000"/>
              </a:spcAft>
              <a:buFont typeface="Arial"/>
              <a:buChar char="–"/>
              <a:defRPr/>
            </a:pPr>
            <a:r>
              <a:rPr lang="en-US" dirty="0" smtClean="0"/>
              <a:t>Plasmapheresis (0, 1, 0)</a:t>
            </a:r>
          </a:p>
          <a:p>
            <a:pPr fontAlgn="auto">
              <a:spcAft>
                <a:spcPts val="0"/>
              </a:spcAft>
              <a:buFont typeface="Arial"/>
              <a:buChar char="•"/>
              <a:defRPr/>
            </a:pP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r>
              <a:rPr lang="en-US" dirty="0" smtClean="0"/>
              <a:t>Study results</a:t>
            </a:r>
          </a:p>
        </p:txBody>
      </p:sp>
      <p:sp>
        <p:nvSpPr>
          <p:cNvPr id="65538" name="Content Placeholder 2"/>
          <p:cNvSpPr>
            <a:spLocks noGrp="1"/>
          </p:cNvSpPr>
          <p:nvPr>
            <p:ph idx="1"/>
          </p:nvPr>
        </p:nvSpPr>
        <p:spPr/>
        <p:txBody>
          <a:bodyPr/>
          <a:lstStyle/>
          <a:p>
            <a:pPr>
              <a:lnSpc>
                <a:spcPct val="90000"/>
              </a:lnSpc>
              <a:spcAft>
                <a:spcPct val="30000"/>
              </a:spcAft>
            </a:pPr>
            <a:r>
              <a:rPr lang="en-US" sz="2800" dirty="0" smtClean="0"/>
              <a:t>The incidence of autoimmune disease and/or markers is the same in all three groups</a:t>
            </a:r>
          </a:p>
          <a:p>
            <a:pPr>
              <a:lnSpc>
                <a:spcPct val="90000"/>
              </a:lnSpc>
              <a:spcAft>
                <a:spcPct val="30000"/>
              </a:spcAft>
            </a:pPr>
            <a:r>
              <a:rPr lang="en-US" sz="2800" dirty="0" smtClean="0"/>
              <a:t>19 patients (18%) with PM have no associated autoimmune disease or marker</a:t>
            </a:r>
          </a:p>
          <a:p>
            <a:pPr>
              <a:lnSpc>
                <a:spcPct val="90000"/>
              </a:lnSpc>
              <a:spcAft>
                <a:spcPct val="30000"/>
              </a:spcAft>
            </a:pPr>
            <a:r>
              <a:rPr lang="en-US" sz="2800" dirty="0" smtClean="0"/>
              <a:t>The frequency of invaded and </a:t>
            </a:r>
            <a:r>
              <a:rPr lang="en-US" sz="2800" dirty="0" err="1" smtClean="0"/>
              <a:t>cytochrome</a:t>
            </a:r>
            <a:r>
              <a:rPr lang="en-US" sz="2800" dirty="0" smtClean="0"/>
              <a:t>-c </a:t>
            </a:r>
            <a:r>
              <a:rPr lang="en-US" sz="2800" dirty="0" err="1" smtClean="0"/>
              <a:t>oxidase</a:t>
            </a:r>
            <a:r>
              <a:rPr lang="en-US" sz="2800" dirty="0" smtClean="0"/>
              <a:t> negative fibers are significantly higher in IBM than PM</a:t>
            </a:r>
          </a:p>
          <a:p>
            <a:pPr>
              <a:lnSpc>
                <a:spcPct val="90000"/>
              </a:lnSpc>
              <a:spcAft>
                <a:spcPct val="30000"/>
              </a:spcAft>
            </a:pPr>
            <a:r>
              <a:rPr lang="en-US" sz="2800" dirty="0" smtClean="0"/>
              <a:t>The characteristic histological features of IBM was absent in 10% of men and 33% of women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dirty="0" smtClean="0"/>
              <a:t>Study results</a:t>
            </a:r>
          </a:p>
        </p:txBody>
      </p:sp>
      <p:sp>
        <p:nvSpPr>
          <p:cNvPr id="66562" name="Content Placeholder 2"/>
          <p:cNvSpPr>
            <a:spLocks noGrp="1"/>
          </p:cNvSpPr>
          <p:nvPr>
            <p:ph idx="1"/>
          </p:nvPr>
        </p:nvSpPr>
        <p:spPr/>
        <p:txBody>
          <a:bodyPr/>
          <a:lstStyle/>
          <a:p>
            <a:pPr>
              <a:spcAft>
                <a:spcPct val="30000"/>
              </a:spcAft>
            </a:pPr>
            <a:r>
              <a:rPr lang="en-US" sz="2400" dirty="0" smtClean="0"/>
              <a:t>37% of patients with biopsy features of PM had clinical features of IBM.</a:t>
            </a:r>
          </a:p>
          <a:p>
            <a:pPr>
              <a:spcAft>
                <a:spcPct val="30000"/>
              </a:spcAft>
            </a:pPr>
            <a:r>
              <a:rPr lang="en-US" sz="2400" dirty="0" smtClean="0"/>
              <a:t>Absence of canonical biopsy features of IBM (total 20%) from clinically affected muscles of IBM patients challenges biopsy criteria for IBM. </a:t>
            </a:r>
          </a:p>
          <a:p>
            <a:pPr>
              <a:spcAft>
                <a:spcPct val="30000"/>
              </a:spcAft>
            </a:pPr>
            <a:r>
              <a:rPr lang="en-US" sz="2400" dirty="0" smtClean="0"/>
              <a:t>IBM markers appear late in some patients, or their distribution in muscle is patchy and restricted compared to that of the inflammatory exudate.</a:t>
            </a:r>
          </a:p>
          <a:p>
            <a:endParaRPr lang="en-US"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r>
              <a:rPr lang="en-US" dirty="0" smtClean="0"/>
              <a:t>Study results</a:t>
            </a:r>
          </a:p>
        </p:txBody>
      </p:sp>
      <p:sp>
        <p:nvSpPr>
          <p:cNvPr id="67586" name="Content Placeholder 2"/>
          <p:cNvSpPr>
            <a:spLocks noGrp="1"/>
          </p:cNvSpPr>
          <p:nvPr>
            <p:ph idx="1"/>
          </p:nvPr>
        </p:nvSpPr>
        <p:spPr/>
        <p:txBody>
          <a:bodyPr/>
          <a:lstStyle/>
          <a:p>
            <a:pPr>
              <a:spcAft>
                <a:spcPct val="30000"/>
              </a:spcAft>
            </a:pPr>
            <a:r>
              <a:rPr lang="en-US" dirty="0" smtClean="0"/>
              <a:t>The muscle biopsy is a reliable instrument in the diagnosis of PM and IBM in close to 85% of the patients</a:t>
            </a:r>
          </a:p>
          <a:p>
            <a:pPr>
              <a:spcAft>
                <a:spcPct val="30000"/>
              </a:spcAft>
            </a:pPr>
            <a:r>
              <a:rPr lang="en-US" dirty="0" smtClean="0"/>
              <a:t>Errors of diagnosis in the remaining 15% can be avoided or reduced by combined evaluation of the clinical and pathologic findings </a:t>
            </a:r>
          </a:p>
          <a:p>
            <a:endParaRPr lang="en-US"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Illustrative Case</a:t>
            </a:r>
            <a:endParaRPr lang="en-US" dirty="0"/>
          </a:p>
        </p:txBody>
      </p:sp>
      <p:sp>
        <p:nvSpPr>
          <p:cNvPr id="3" name="Content Placeholder 2"/>
          <p:cNvSpPr>
            <a:spLocks noGrp="1"/>
          </p:cNvSpPr>
          <p:nvPr>
            <p:ph idx="1"/>
          </p:nvPr>
        </p:nvSpPr>
        <p:spPr/>
        <p:txBody>
          <a:bodyPr/>
          <a:lstStyle/>
          <a:p>
            <a:r>
              <a:rPr lang="en-US" dirty="0" smtClean="0"/>
              <a:t>45 Y/O male with 7 month history of rapidly progressive, proximal more than distal muscle weakness</a:t>
            </a:r>
          </a:p>
          <a:p>
            <a:r>
              <a:rPr lang="en-US" dirty="0" smtClean="0"/>
              <a:t>Two months after onset noticed a lump at the angle of his left neck</a:t>
            </a:r>
          </a:p>
          <a:p>
            <a:r>
              <a:rPr lang="en-US" dirty="0" smtClean="0"/>
              <a:t>Five months later noticed his face is getting red</a:t>
            </a:r>
          </a:p>
          <a:p>
            <a:r>
              <a:rPr lang="en-US" dirty="0" smtClean="0"/>
              <a:t>Used to smoke a 1 ½ pack for 15 years, quitted 20 years ago</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presentation</a:t>
            </a:r>
            <a:endParaRPr lang="en-US" dirty="0"/>
          </a:p>
        </p:txBody>
      </p:sp>
      <p:sp>
        <p:nvSpPr>
          <p:cNvPr id="3" name="Content Placeholder 2"/>
          <p:cNvSpPr>
            <a:spLocks noGrp="1"/>
          </p:cNvSpPr>
          <p:nvPr>
            <p:ph idx="1"/>
          </p:nvPr>
        </p:nvSpPr>
        <p:spPr/>
        <p:txBody>
          <a:bodyPr/>
          <a:lstStyle/>
          <a:p>
            <a:r>
              <a:rPr lang="en-US" dirty="0" smtClean="0"/>
              <a:t>CK 6295 U/L, AST 391 U/L, ALT 267 U/L, ANA speckled type, titer &gt; 1:640</a:t>
            </a:r>
          </a:p>
          <a:p>
            <a:r>
              <a:rPr lang="en-US" dirty="0" smtClean="0"/>
              <a:t>Normal ENA, DNA, RF, paraneoplastic panel and  myositis profile</a:t>
            </a:r>
          </a:p>
          <a:p>
            <a:r>
              <a:rPr lang="en-US" dirty="0" smtClean="0"/>
              <a:t>Negative CT chest, abdomen and pelvis with contrast </a:t>
            </a:r>
          </a:p>
          <a:p>
            <a:r>
              <a:rPr lang="en-US" dirty="0" smtClean="0"/>
              <a:t>Normal colonoscopy and serum PSA </a:t>
            </a:r>
          </a:p>
          <a:p>
            <a:pPr>
              <a:buNone/>
            </a:pPr>
            <a:endParaRPr lang="en-US"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presentation</a:t>
            </a:r>
            <a:endParaRPr lang="en-US" dirty="0"/>
          </a:p>
        </p:txBody>
      </p:sp>
      <p:sp>
        <p:nvSpPr>
          <p:cNvPr id="3" name="Content Placeholder 2"/>
          <p:cNvSpPr>
            <a:spLocks noGrp="1"/>
          </p:cNvSpPr>
          <p:nvPr>
            <p:ph idx="1"/>
          </p:nvPr>
        </p:nvSpPr>
        <p:spPr/>
        <p:txBody>
          <a:bodyPr/>
          <a:lstStyle/>
          <a:p>
            <a:r>
              <a:rPr lang="en-US" dirty="0" smtClean="0"/>
              <a:t>Moderately severe proximal more than distal muscle weakness</a:t>
            </a:r>
          </a:p>
          <a:p>
            <a:r>
              <a:rPr lang="en-US" dirty="0" smtClean="0"/>
              <a:t>Normal tendon reflexes and sensory exam</a:t>
            </a:r>
          </a:p>
          <a:p>
            <a:r>
              <a:rPr lang="en-US" dirty="0" smtClean="0"/>
              <a:t>Hard, immobile, none tender mass at the angle of the left jaw</a:t>
            </a:r>
          </a:p>
          <a:p>
            <a:r>
              <a:rPr lang="en-US" dirty="0" smtClean="0"/>
              <a:t>Skin changes </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Illustrative Case</a:t>
            </a:r>
            <a:endParaRPr lang="en-US" dirty="0"/>
          </a:p>
        </p:txBody>
      </p:sp>
      <p:sp>
        <p:nvSpPr>
          <p:cNvPr id="3" name="Content Placeholder 2"/>
          <p:cNvSpPr>
            <a:spLocks noGrp="1"/>
          </p:cNvSpPr>
          <p:nvPr>
            <p:ph idx="1"/>
          </p:nvPr>
        </p:nvSpPr>
        <p:spPr>
          <a:xfrm>
            <a:off x="228600" y="1371600"/>
            <a:ext cx="8458200" cy="4754563"/>
          </a:xfrm>
        </p:spPr>
        <p:txBody>
          <a:bodyPr/>
          <a:lstStyle/>
          <a:p>
            <a:r>
              <a:rPr lang="en-US" dirty="0" smtClean="0"/>
              <a:t>71 Y/O male with 2 year H/O of falls and progressive muscle weakness</a:t>
            </a:r>
          </a:p>
          <a:p>
            <a:r>
              <a:rPr lang="en-US" dirty="0" smtClean="0"/>
              <a:t>Falls and difficulty getting up from low position and lifting his arms, difficulty holding the golf club, opening jars and door knobs</a:t>
            </a:r>
          </a:p>
          <a:p>
            <a:r>
              <a:rPr lang="en-US" dirty="0" smtClean="0"/>
              <a:t>Examination: proximal and distal muscle weakness with absent tendon reflexes and normal sensory exam</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presentation</a:t>
            </a:r>
            <a:endParaRPr lang="en-US" dirty="0"/>
          </a:p>
        </p:txBody>
      </p:sp>
      <p:pic>
        <p:nvPicPr>
          <p:cNvPr id="5" name="Picture 4" descr="DM3.jpg"/>
          <p:cNvPicPr>
            <a:picLocks noChangeAspect="1"/>
          </p:cNvPicPr>
          <p:nvPr/>
        </p:nvPicPr>
        <p:blipFill>
          <a:blip r:embed="rId2"/>
          <a:stretch>
            <a:fillRect/>
          </a:stretch>
        </p:blipFill>
        <p:spPr>
          <a:xfrm>
            <a:off x="431800" y="2247900"/>
            <a:ext cx="4216400" cy="3162300"/>
          </a:xfrm>
          <a:prstGeom prst="rect">
            <a:avLst/>
          </a:prstGeom>
        </p:spPr>
      </p:pic>
      <p:pic>
        <p:nvPicPr>
          <p:cNvPr id="8" name="Picture 7" descr="DM6.jpg"/>
          <p:cNvPicPr>
            <a:picLocks noChangeAspect="1"/>
          </p:cNvPicPr>
          <p:nvPr/>
        </p:nvPicPr>
        <p:blipFill>
          <a:blip r:embed="rId3"/>
          <a:stretch>
            <a:fillRect/>
          </a:stretch>
        </p:blipFill>
        <p:spPr>
          <a:xfrm>
            <a:off x="4648200" y="2247900"/>
            <a:ext cx="4216400" cy="31623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Case presentation</a:t>
            </a:r>
            <a:endParaRPr lang="en-US" dirty="0"/>
          </a:p>
        </p:txBody>
      </p:sp>
      <p:sp>
        <p:nvSpPr>
          <p:cNvPr id="3" name="Content Placeholder 2"/>
          <p:cNvSpPr>
            <a:spLocks noGrp="1"/>
          </p:cNvSpPr>
          <p:nvPr>
            <p:ph idx="1"/>
          </p:nvPr>
        </p:nvSpPr>
        <p:spPr>
          <a:xfrm>
            <a:off x="457200" y="1143000"/>
            <a:ext cx="8229600" cy="4525963"/>
          </a:xfrm>
        </p:spPr>
        <p:txBody>
          <a:bodyPr/>
          <a:lstStyle/>
          <a:p>
            <a:r>
              <a:rPr lang="en-US" dirty="0" smtClean="0"/>
              <a:t>CT of the neck: none specific enhancing mass anterolateral to the left common carotid artery</a:t>
            </a:r>
          </a:p>
          <a:p>
            <a:r>
              <a:rPr lang="en-US" dirty="0" smtClean="0"/>
              <a:t>FNA consistent with squamous cell carcinoma</a:t>
            </a:r>
          </a:p>
          <a:p>
            <a:r>
              <a:rPr lang="en-US" dirty="0" smtClean="0"/>
              <a:t>Modified radical neck dissection</a:t>
            </a:r>
          </a:p>
          <a:p>
            <a:r>
              <a:rPr lang="en-US" dirty="0" smtClean="0"/>
              <a:t>Treated with prednisone 1 mg/kg and Methotrexate 10 mg once a week with folic acid with marked improvement of his symptoms at 2 months, normal CK </a:t>
            </a:r>
          </a:p>
          <a:p>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US" smtClean="0"/>
              <a:t>        Dermatomyositis  </a:t>
            </a:r>
          </a:p>
        </p:txBody>
      </p:sp>
      <p:sp>
        <p:nvSpPr>
          <p:cNvPr id="68610" name="Content Placeholder 2"/>
          <p:cNvSpPr>
            <a:spLocks noGrp="1"/>
          </p:cNvSpPr>
          <p:nvPr>
            <p:ph idx="1"/>
          </p:nvPr>
        </p:nvSpPr>
        <p:spPr/>
        <p:txBody>
          <a:bodyPr/>
          <a:lstStyle/>
          <a:p>
            <a:r>
              <a:rPr lang="en-US" dirty="0" smtClean="0"/>
              <a:t>Subacute or chronic proximal more than distal muscle weakness</a:t>
            </a:r>
          </a:p>
          <a:p>
            <a:r>
              <a:rPr lang="en-US" dirty="0" smtClean="0"/>
              <a:t>Characteristic skin rash consisting</a:t>
            </a:r>
          </a:p>
          <a:p>
            <a:pPr lvl="1"/>
            <a:r>
              <a:rPr lang="en-US" dirty="0" smtClean="0"/>
              <a:t> heliotrope rash</a:t>
            </a:r>
          </a:p>
          <a:p>
            <a:pPr lvl="1"/>
            <a:r>
              <a:rPr lang="en-US" dirty="0" smtClean="0"/>
              <a:t> poikilodermatous macular rash on neck or anterior chest ( V sign) or back and shoulders (shawl sign)</a:t>
            </a:r>
          </a:p>
          <a:p>
            <a:pPr lvl="1"/>
            <a:r>
              <a:rPr lang="en-US" dirty="0" smtClean="0"/>
              <a:t>Gottron’s sign a raised violaceous rash or papules at the knuckles</a:t>
            </a:r>
          </a:p>
          <a:p>
            <a:pPr>
              <a:buFont typeface="Arial" charset="0"/>
              <a:buNone/>
            </a:pPr>
            <a:endParaRPr lang="en-US"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r>
              <a:rPr lang="en-US" smtClean="0"/>
              <a:t>Dermatomyositis</a:t>
            </a:r>
          </a:p>
        </p:txBody>
      </p:sp>
      <p:sp>
        <p:nvSpPr>
          <p:cNvPr id="70658" name="Content Placeholder 2"/>
          <p:cNvSpPr>
            <a:spLocks noGrp="1"/>
          </p:cNvSpPr>
          <p:nvPr>
            <p:ph idx="1"/>
          </p:nvPr>
        </p:nvSpPr>
        <p:spPr/>
        <p:txBody>
          <a:bodyPr/>
          <a:lstStyle/>
          <a:p>
            <a:r>
              <a:rPr lang="en-US" dirty="0" smtClean="0"/>
              <a:t>CK usually elevated, but it could be normal</a:t>
            </a:r>
          </a:p>
          <a:p>
            <a:r>
              <a:rPr lang="en-US" dirty="0" smtClean="0"/>
              <a:t>Can be associated with interstitial lung disease and JO1</a:t>
            </a:r>
          </a:p>
          <a:p>
            <a:r>
              <a:rPr lang="en-US" dirty="0" smtClean="0"/>
              <a:t>Usually associated with Mi-2 antibody</a:t>
            </a:r>
          </a:p>
          <a:p>
            <a:r>
              <a:rPr lang="en-US" dirty="0" smtClean="0"/>
              <a:t>High association with malignancy, usually over age 50</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7" descr="DMhands.jpg"/>
          <p:cNvPicPr>
            <a:picLocks noChangeAspect="1"/>
          </p:cNvPicPr>
          <p:nvPr/>
        </p:nvPicPr>
        <p:blipFill>
          <a:blip r:embed="rId2"/>
          <a:srcRect/>
          <a:stretch>
            <a:fillRect/>
          </a:stretch>
        </p:blipFill>
        <p:spPr bwMode="auto">
          <a:xfrm>
            <a:off x="428625" y="685800"/>
            <a:ext cx="3944938" cy="2682875"/>
          </a:xfrm>
          <a:prstGeom prst="rect">
            <a:avLst/>
          </a:prstGeom>
          <a:noFill/>
          <a:ln w="9525">
            <a:noFill/>
            <a:miter lim="800000"/>
            <a:headEnd/>
            <a:tailEnd/>
          </a:ln>
        </p:spPr>
      </p:pic>
      <p:pic>
        <p:nvPicPr>
          <p:cNvPr id="72706" name="Picture 8" descr="shawl_sign.jpg"/>
          <p:cNvPicPr>
            <a:picLocks noChangeAspect="1"/>
          </p:cNvPicPr>
          <p:nvPr/>
        </p:nvPicPr>
        <p:blipFill>
          <a:blip r:embed="rId3"/>
          <a:srcRect/>
          <a:stretch>
            <a:fillRect/>
          </a:stretch>
        </p:blipFill>
        <p:spPr bwMode="auto">
          <a:xfrm>
            <a:off x="4373563" y="685800"/>
            <a:ext cx="4389437" cy="2682875"/>
          </a:xfrm>
          <a:prstGeom prst="rect">
            <a:avLst/>
          </a:prstGeom>
          <a:noFill/>
          <a:ln w="9525">
            <a:noFill/>
            <a:miter lim="800000"/>
            <a:headEnd/>
            <a:tailEnd/>
          </a:ln>
        </p:spPr>
      </p:pic>
      <p:pic>
        <p:nvPicPr>
          <p:cNvPr id="72707" name="Picture 3" descr="heliotrope.jpg"/>
          <p:cNvPicPr>
            <a:picLocks noChangeAspect="1"/>
          </p:cNvPicPr>
          <p:nvPr/>
        </p:nvPicPr>
        <p:blipFill>
          <a:blip r:embed="rId4"/>
          <a:srcRect/>
          <a:stretch>
            <a:fillRect/>
          </a:stretch>
        </p:blipFill>
        <p:spPr bwMode="auto">
          <a:xfrm>
            <a:off x="428625" y="3368675"/>
            <a:ext cx="3948113" cy="2916238"/>
          </a:xfrm>
          <a:prstGeom prst="rect">
            <a:avLst/>
          </a:prstGeom>
          <a:noFill/>
          <a:ln w="9525">
            <a:noFill/>
            <a:miter lim="800000"/>
            <a:headEnd/>
            <a:tailEnd/>
          </a:ln>
        </p:spPr>
      </p:pic>
      <p:pic>
        <p:nvPicPr>
          <p:cNvPr id="72708" name="Picture 4" descr="V sign.jpg"/>
          <p:cNvPicPr>
            <a:picLocks noChangeAspect="1"/>
          </p:cNvPicPr>
          <p:nvPr/>
        </p:nvPicPr>
        <p:blipFill>
          <a:blip r:embed="rId5"/>
          <a:srcRect/>
          <a:stretch>
            <a:fillRect/>
          </a:stretch>
        </p:blipFill>
        <p:spPr bwMode="auto">
          <a:xfrm>
            <a:off x="4373563" y="3368675"/>
            <a:ext cx="4389437" cy="2916238"/>
          </a:xfrm>
          <a:prstGeom prst="rect">
            <a:avLst/>
          </a:prstGeom>
          <a:noFill/>
          <a:ln w="9525">
            <a:noFill/>
            <a:miter lim="800000"/>
            <a:headEnd/>
            <a:tailEnd/>
          </a:ln>
        </p:spPr>
      </p:pic>
      <p:sp>
        <p:nvSpPr>
          <p:cNvPr id="72709" name="TextBox 6"/>
          <p:cNvSpPr txBox="1">
            <a:spLocks noChangeArrowheads="1"/>
          </p:cNvSpPr>
          <p:nvPr/>
        </p:nvSpPr>
        <p:spPr bwMode="auto">
          <a:xfrm>
            <a:off x="1905000" y="0"/>
            <a:ext cx="5715000" cy="646113"/>
          </a:xfrm>
          <a:prstGeom prst="rect">
            <a:avLst/>
          </a:prstGeom>
          <a:noFill/>
          <a:ln w="9525">
            <a:noFill/>
            <a:miter lim="800000"/>
            <a:headEnd/>
            <a:tailEnd/>
          </a:ln>
        </p:spPr>
        <p:txBody>
          <a:bodyPr>
            <a:spAutoFit/>
          </a:bodyPr>
          <a:lstStyle/>
          <a:p>
            <a:r>
              <a:rPr lang="en-US" sz="3600">
                <a:latin typeface="Candara"/>
              </a:rPr>
              <a:t>Skin manifestations of DM</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r>
              <a:rPr lang="en-US" smtClean="0"/>
              <a:t> DM Pathophysiology</a:t>
            </a:r>
          </a:p>
        </p:txBody>
      </p:sp>
      <p:sp>
        <p:nvSpPr>
          <p:cNvPr id="3" name="Content Placeholder 2"/>
          <p:cNvSpPr>
            <a:spLocks noGrp="1"/>
          </p:cNvSpPr>
          <p:nvPr>
            <p:ph idx="1"/>
          </p:nvPr>
        </p:nvSpPr>
        <p:spPr/>
        <p:txBody>
          <a:bodyPr>
            <a:normAutofit/>
          </a:bodyPr>
          <a:lstStyle/>
          <a:p>
            <a:pPr>
              <a:lnSpc>
                <a:spcPct val="80000"/>
              </a:lnSpc>
            </a:pPr>
            <a:r>
              <a:rPr lang="en-US" sz="3000" dirty="0" smtClean="0"/>
              <a:t>B-cell mediated microangiopathy</a:t>
            </a:r>
          </a:p>
          <a:p>
            <a:pPr>
              <a:lnSpc>
                <a:spcPct val="80000"/>
              </a:lnSpc>
            </a:pPr>
            <a:r>
              <a:rPr lang="en-US" sz="3000" dirty="0" smtClean="0"/>
              <a:t>B cells and CD4+ T cells</a:t>
            </a:r>
          </a:p>
          <a:p>
            <a:pPr>
              <a:lnSpc>
                <a:spcPct val="80000"/>
              </a:lnSpc>
            </a:pPr>
            <a:r>
              <a:rPr lang="en-US" sz="3000" dirty="0" smtClean="0"/>
              <a:t>Complement activation and deposit of membrane attack complex (MCA) at the microvessel</a:t>
            </a:r>
          </a:p>
          <a:p>
            <a:pPr>
              <a:lnSpc>
                <a:spcPct val="80000"/>
              </a:lnSpc>
            </a:pPr>
            <a:r>
              <a:rPr lang="en-US" sz="3000" dirty="0" smtClean="0"/>
              <a:t>Capillary depletion </a:t>
            </a:r>
          </a:p>
          <a:p>
            <a:pPr>
              <a:lnSpc>
                <a:spcPct val="80000"/>
              </a:lnSpc>
            </a:pPr>
            <a:r>
              <a:rPr lang="en-US" sz="3000" dirty="0" smtClean="0"/>
              <a:t>Microarray studies of pooled RNA samples showed over expression of genes induced by interferon </a:t>
            </a:r>
            <a:r>
              <a:rPr lang="en-US" sz="3000" dirty="0" err="1" smtClean="0"/>
              <a:t>α/β</a:t>
            </a:r>
            <a:endParaRPr lang="en-US" sz="3000" dirty="0" smtClean="0"/>
          </a:p>
          <a:p>
            <a:pPr>
              <a:lnSpc>
                <a:spcPct val="80000"/>
              </a:lnSpc>
            </a:pPr>
            <a:r>
              <a:rPr lang="en-US" sz="3000" dirty="0" smtClean="0"/>
              <a:t>Abundance of plasmacytoid dendritic cells</a:t>
            </a:r>
          </a:p>
          <a:p>
            <a:pPr>
              <a:lnSpc>
                <a:spcPct val="80000"/>
              </a:lnSpc>
            </a:pPr>
            <a:endParaRPr lang="en-US" sz="3000" dirty="0" smtClean="0"/>
          </a:p>
          <a:p>
            <a:pPr>
              <a:lnSpc>
                <a:spcPct val="80000"/>
              </a:lnSpc>
            </a:pPr>
            <a:endParaRPr lang="en-US" sz="3000" dirty="0" smtClean="0"/>
          </a:p>
          <a:p>
            <a:pPr>
              <a:lnSpc>
                <a:spcPct val="80000"/>
              </a:lnSpc>
            </a:pPr>
            <a:endParaRPr lang="en-US" sz="3000"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lstStyle/>
          <a:p>
            <a:r>
              <a:rPr lang="en-US" dirty="0" smtClean="0"/>
              <a:t>DM muscle pathology</a:t>
            </a:r>
          </a:p>
        </p:txBody>
      </p:sp>
      <p:sp>
        <p:nvSpPr>
          <p:cNvPr id="75778" name="Content Placeholder 2"/>
          <p:cNvSpPr>
            <a:spLocks noGrp="1"/>
          </p:cNvSpPr>
          <p:nvPr>
            <p:ph idx="1"/>
          </p:nvPr>
        </p:nvSpPr>
        <p:spPr/>
        <p:txBody>
          <a:bodyPr/>
          <a:lstStyle/>
          <a:p>
            <a:r>
              <a:rPr lang="en-US" dirty="0" smtClean="0"/>
              <a:t>Preferential involvement of the perifasicular regions</a:t>
            </a:r>
          </a:p>
          <a:p>
            <a:r>
              <a:rPr lang="en-US" dirty="0" smtClean="0"/>
              <a:t>Acutely, necrosis, regeneration, vacuolar changes</a:t>
            </a:r>
          </a:p>
          <a:p>
            <a:r>
              <a:rPr lang="en-US" dirty="0" smtClean="0"/>
              <a:t>Chronically, perifasicular atrophy</a:t>
            </a:r>
          </a:p>
          <a:p>
            <a:r>
              <a:rPr lang="en-US" dirty="0" smtClean="0"/>
              <a:t>Perimysial and perivascular inflammation</a:t>
            </a:r>
          </a:p>
          <a:p>
            <a:r>
              <a:rPr lang="en-US" dirty="0" smtClean="0"/>
              <a:t>Microtubular inclusions in endothelial cells </a:t>
            </a:r>
          </a:p>
          <a:p>
            <a:pPr>
              <a:buFont typeface="Arial" charset="0"/>
              <a:buNone/>
            </a:pPr>
            <a:endParaRPr lang="en-US"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US" smtClean="0"/>
              <a:t>DM muscle pathology</a:t>
            </a:r>
          </a:p>
        </p:txBody>
      </p:sp>
      <p:sp>
        <p:nvSpPr>
          <p:cNvPr id="5" name="TextBox 4"/>
          <p:cNvSpPr txBox="1"/>
          <p:nvPr/>
        </p:nvSpPr>
        <p:spPr>
          <a:xfrm>
            <a:off x="972838" y="1864835"/>
            <a:ext cx="184666" cy="369332"/>
          </a:xfrm>
          <a:prstGeom prst="rect">
            <a:avLst/>
          </a:prstGeom>
          <a:noFill/>
        </p:spPr>
        <p:txBody>
          <a:bodyPr wrap="none" rtlCol="0">
            <a:spAutoFit/>
          </a:bodyPr>
          <a:lstStyle/>
          <a:p>
            <a:endParaRPr lang="en-US" dirty="0"/>
          </a:p>
        </p:txBody>
      </p:sp>
      <p:pic>
        <p:nvPicPr>
          <p:cNvPr id="6" name="Picture 5" descr="DM3.tif"/>
          <p:cNvPicPr>
            <a:picLocks noChangeAspect="1"/>
          </p:cNvPicPr>
          <p:nvPr/>
        </p:nvPicPr>
        <p:blipFill>
          <a:blip r:embed="rId2"/>
          <a:stretch>
            <a:fillRect/>
          </a:stretch>
        </p:blipFill>
        <p:spPr>
          <a:xfrm>
            <a:off x="152400" y="1981200"/>
            <a:ext cx="4353438" cy="3867150"/>
          </a:xfrm>
          <a:prstGeom prst="rect">
            <a:avLst/>
          </a:prstGeom>
        </p:spPr>
      </p:pic>
      <p:pic>
        <p:nvPicPr>
          <p:cNvPr id="8" name="Picture 7" descr="DM2.tif"/>
          <p:cNvPicPr>
            <a:picLocks noChangeAspect="1"/>
          </p:cNvPicPr>
          <p:nvPr/>
        </p:nvPicPr>
        <p:blipFill>
          <a:blip r:embed="rId3"/>
          <a:stretch>
            <a:fillRect/>
          </a:stretch>
        </p:blipFill>
        <p:spPr>
          <a:xfrm>
            <a:off x="4572000" y="1981200"/>
            <a:ext cx="4353438" cy="386715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dirty="0" smtClean="0"/>
              <a:t>DM and cancer</a:t>
            </a:r>
            <a:endParaRPr lang="en-US" dirty="0"/>
          </a:p>
        </p:txBody>
      </p:sp>
      <p:sp>
        <p:nvSpPr>
          <p:cNvPr id="3" name="Content Placeholder 2"/>
          <p:cNvSpPr>
            <a:spLocks noGrp="1"/>
          </p:cNvSpPr>
          <p:nvPr>
            <p:ph idx="1"/>
          </p:nvPr>
        </p:nvSpPr>
        <p:spPr>
          <a:xfrm>
            <a:off x="457200" y="1219200"/>
            <a:ext cx="8229600" cy="4906963"/>
          </a:xfrm>
        </p:spPr>
        <p:txBody>
          <a:bodyPr/>
          <a:lstStyle/>
          <a:p>
            <a:r>
              <a:rPr lang="en-US" dirty="0" smtClean="0"/>
              <a:t>Associated malignancy in 25-42%</a:t>
            </a:r>
          </a:p>
          <a:p>
            <a:r>
              <a:rPr lang="en-US" dirty="0" smtClean="0"/>
              <a:t>29/121 patients</a:t>
            </a:r>
          </a:p>
          <a:p>
            <a:pPr lvl="1"/>
            <a:r>
              <a:rPr lang="en-US" dirty="0" smtClean="0"/>
              <a:t>Ovarian:  7</a:t>
            </a:r>
          </a:p>
          <a:p>
            <a:pPr lvl="1"/>
            <a:r>
              <a:rPr lang="en-US" dirty="0" smtClean="0"/>
              <a:t>Lung:  5</a:t>
            </a:r>
          </a:p>
          <a:p>
            <a:pPr lvl="1"/>
            <a:r>
              <a:rPr lang="en-US" dirty="0" smtClean="0"/>
              <a:t>Breast: 5</a:t>
            </a:r>
          </a:p>
          <a:p>
            <a:pPr lvl="1"/>
            <a:r>
              <a:rPr lang="en-US" dirty="0" smtClean="0"/>
              <a:t>Head and neck cancer: 6</a:t>
            </a:r>
          </a:p>
          <a:p>
            <a:pPr lvl="1"/>
            <a:r>
              <a:rPr lang="en-US" dirty="0" smtClean="0"/>
              <a:t>Non-Hodgkin lymphoma: 2</a:t>
            </a:r>
          </a:p>
          <a:p>
            <a:pPr lvl="1"/>
            <a:r>
              <a:rPr lang="en-US" dirty="0" smtClean="0"/>
              <a:t>Bladder, prostate, seminoma and neuroendocrine: 1 each </a:t>
            </a:r>
          </a:p>
          <a:p>
            <a:endParaRPr lang="en-US" dirty="0"/>
          </a:p>
        </p:txBody>
      </p:sp>
      <p:sp>
        <p:nvSpPr>
          <p:cNvPr id="4" name="TextBox 3"/>
          <p:cNvSpPr txBox="1"/>
          <p:nvPr/>
        </p:nvSpPr>
        <p:spPr>
          <a:xfrm>
            <a:off x="5257800" y="6126163"/>
            <a:ext cx="3429000" cy="369332"/>
          </a:xfrm>
          <a:prstGeom prst="rect">
            <a:avLst/>
          </a:prstGeom>
          <a:noFill/>
        </p:spPr>
        <p:txBody>
          <a:bodyPr wrap="square" rtlCol="0">
            <a:spAutoFit/>
          </a:bodyPr>
          <a:lstStyle/>
          <a:p>
            <a:r>
              <a:rPr lang="en-US" dirty="0" err="1" smtClean="0"/>
              <a:t>Fardet</a:t>
            </a:r>
            <a:r>
              <a:rPr lang="en-US" dirty="0" smtClean="0"/>
              <a:t> L, medicine, Mar 2009</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Factors predictive of malignancy in DM</a:t>
            </a:r>
            <a:endParaRPr lang="en-US" dirty="0"/>
          </a:p>
        </p:txBody>
      </p:sp>
      <p:sp>
        <p:nvSpPr>
          <p:cNvPr id="3" name="Content Placeholder 2"/>
          <p:cNvSpPr>
            <a:spLocks noGrp="1"/>
          </p:cNvSpPr>
          <p:nvPr>
            <p:ph idx="1"/>
          </p:nvPr>
        </p:nvSpPr>
        <p:spPr>
          <a:xfrm>
            <a:off x="457200" y="1371600"/>
            <a:ext cx="8229600" cy="4754563"/>
          </a:xfrm>
        </p:spPr>
        <p:txBody>
          <a:bodyPr/>
          <a:lstStyle/>
          <a:p>
            <a:r>
              <a:rPr lang="en-US" dirty="0" smtClean="0"/>
              <a:t>Age &gt; 52 yrs</a:t>
            </a:r>
          </a:p>
          <a:p>
            <a:r>
              <a:rPr lang="en-US" dirty="0" smtClean="0"/>
              <a:t>Male gender</a:t>
            </a:r>
          </a:p>
          <a:p>
            <a:r>
              <a:rPr lang="en-US" dirty="0" smtClean="0"/>
              <a:t>Rapid progression of symptoms &lt; 4 months</a:t>
            </a:r>
          </a:p>
          <a:p>
            <a:r>
              <a:rPr lang="en-US" dirty="0" smtClean="0"/>
              <a:t>Periungual erythema</a:t>
            </a:r>
          </a:p>
          <a:p>
            <a:r>
              <a:rPr lang="en-US" dirty="0" smtClean="0"/>
              <a:t>Skin necrosis</a:t>
            </a:r>
          </a:p>
          <a:p>
            <a:r>
              <a:rPr lang="en-US" dirty="0" smtClean="0"/>
              <a:t>Lymphocyte count ≥ 1500/mm</a:t>
            </a:r>
            <a:r>
              <a:rPr lang="en-US" baseline="30000" dirty="0" smtClean="0"/>
              <a:t>3</a:t>
            </a:r>
          </a:p>
          <a:p>
            <a:r>
              <a:rPr lang="en-US" dirty="0" smtClean="0"/>
              <a:t>CK &gt; 1000 U/L</a:t>
            </a:r>
          </a:p>
          <a:p>
            <a:r>
              <a:rPr lang="en-US" dirty="0" smtClean="0"/>
              <a:t>Low C4 and C3 &lt; 16 mg/dl</a:t>
            </a:r>
          </a:p>
          <a:p>
            <a:pPr>
              <a:buNone/>
            </a:pPr>
            <a:endParaRPr lang="en-US" dirty="0" smtClean="0"/>
          </a:p>
          <a:p>
            <a:endParaRPr lang="en-US" sz="3600" baseline="30000" dirty="0" smtClean="0"/>
          </a:p>
          <a:p>
            <a:pPr>
              <a:buNone/>
            </a:pPr>
            <a:endParaRPr lang="en-US" baseline="30000" dirty="0" smtClean="0"/>
          </a:p>
          <a:p>
            <a:endParaRPr lang="en-US" baseline="30000" dirty="0"/>
          </a:p>
        </p:txBody>
      </p:sp>
      <p:sp>
        <p:nvSpPr>
          <p:cNvPr id="4" name="TextBox 3"/>
          <p:cNvSpPr txBox="1"/>
          <p:nvPr/>
        </p:nvSpPr>
        <p:spPr>
          <a:xfrm>
            <a:off x="5486400" y="6126162"/>
            <a:ext cx="3200400" cy="369331"/>
          </a:xfrm>
          <a:prstGeom prst="rect">
            <a:avLst/>
          </a:prstGeom>
          <a:noFill/>
        </p:spPr>
        <p:txBody>
          <a:bodyPr wrap="square" rtlCol="0">
            <a:spAutoFit/>
          </a:bodyPr>
          <a:lstStyle/>
          <a:p>
            <a:r>
              <a:rPr lang="en-US" dirty="0" err="1" smtClean="0"/>
              <a:t>Fardet</a:t>
            </a:r>
            <a:r>
              <a:rPr lang="en-US" dirty="0" smtClean="0"/>
              <a:t> L, medicine, Mar 2009</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presentation</a:t>
            </a:r>
            <a:endParaRPr lang="en-US" dirty="0"/>
          </a:p>
        </p:txBody>
      </p:sp>
      <p:sp>
        <p:nvSpPr>
          <p:cNvPr id="3" name="Content Placeholder 2"/>
          <p:cNvSpPr>
            <a:spLocks noGrp="1"/>
          </p:cNvSpPr>
          <p:nvPr>
            <p:ph idx="1"/>
          </p:nvPr>
        </p:nvSpPr>
        <p:spPr>
          <a:xfrm>
            <a:off x="457200" y="2209800"/>
            <a:ext cx="8229600" cy="3916363"/>
          </a:xfrm>
        </p:spPr>
        <p:txBody>
          <a:bodyPr/>
          <a:lstStyle/>
          <a:p>
            <a:r>
              <a:rPr lang="en-US" dirty="0" smtClean="0"/>
              <a:t>EMG showed diffuse changes with +2-3 fibrillation potentials and myopathic </a:t>
            </a:r>
            <a:r>
              <a:rPr lang="en-US" dirty="0" err="1" smtClean="0"/>
              <a:t>MUP’s</a:t>
            </a:r>
          </a:p>
          <a:p>
            <a:r>
              <a:rPr lang="en-US" dirty="0" smtClean="0"/>
              <a:t>Normal CK</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1114792"/>
            <a:ext cx="3967316" cy="5255846"/>
          </a:xfrm>
          <a:prstGeom prst="rect">
            <a:avLst/>
          </a:prstGeom>
        </p:spPr>
      </p:pic>
      <p:pic>
        <p:nvPicPr>
          <p:cNvPr id="5" name="Picture 4" descr="periungual_erythema.jpg"/>
          <p:cNvPicPr>
            <a:picLocks noChangeAspect="1"/>
          </p:cNvPicPr>
          <p:nvPr/>
        </p:nvPicPr>
        <p:blipFill>
          <a:blip r:embed="rId3"/>
          <a:stretch>
            <a:fillRect/>
          </a:stretch>
        </p:blipFill>
        <p:spPr>
          <a:xfrm>
            <a:off x="4195916" y="1114792"/>
            <a:ext cx="4529391" cy="3068637"/>
          </a:xfrm>
          <a:prstGeom prst="rect">
            <a:avLst/>
          </a:prstGeom>
        </p:spPr>
      </p:pic>
      <p:sp>
        <p:nvSpPr>
          <p:cNvPr id="6" name="TextBox 5"/>
          <p:cNvSpPr txBox="1"/>
          <p:nvPr/>
        </p:nvSpPr>
        <p:spPr>
          <a:xfrm>
            <a:off x="4572000" y="5105400"/>
            <a:ext cx="4572000" cy="369332"/>
          </a:xfrm>
          <a:prstGeom prst="rect">
            <a:avLst/>
          </a:prstGeom>
          <a:noFill/>
        </p:spPr>
        <p:txBody>
          <a:bodyPr wrap="square" rtlCol="0">
            <a:spAutoFit/>
          </a:bodyPr>
          <a:lstStyle/>
          <a:p>
            <a:r>
              <a:rPr lang="en-US" dirty="0" smtClean="0"/>
              <a:t>Skin changes predictive of cancer in DM</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a:xfrm>
            <a:off x="457200" y="1371600"/>
            <a:ext cx="4191000" cy="1600200"/>
          </a:xfrm>
        </p:spPr>
        <p:txBody>
          <a:bodyPr/>
          <a:lstStyle/>
          <a:p>
            <a:r>
              <a:rPr lang="en-US" dirty="0" smtClean="0"/>
              <a:t>Antisynthetase syndrome</a:t>
            </a:r>
          </a:p>
        </p:txBody>
      </p:sp>
      <p:pic>
        <p:nvPicPr>
          <p:cNvPr id="78850" name="Picture 5" descr="2368893367_aae014390b.jpg"/>
          <p:cNvPicPr>
            <a:picLocks noChangeAspect="1"/>
          </p:cNvPicPr>
          <p:nvPr/>
        </p:nvPicPr>
        <p:blipFill>
          <a:blip r:embed="rId3"/>
          <a:srcRect/>
          <a:stretch>
            <a:fillRect/>
          </a:stretch>
        </p:blipFill>
        <p:spPr bwMode="auto">
          <a:xfrm>
            <a:off x="4648200" y="304800"/>
            <a:ext cx="3543300" cy="635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r>
              <a:rPr lang="en-US" smtClean="0"/>
              <a:t>Aminoacyl-tRNAsynthetase</a:t>
            </a:r>
          </a:p>
        </p:txBody>
      </p:sp>
      <p:sp>
        <p:nvSpPr>
          <p:cNvPr id="80898" name="Content Placeholder 2"/>
          <p:cNvSpPr>
            <a:spLocks noGrp="1"/>
          </p:cNvSpPr>
          <p:nvPr>
            <p:ph idx="1"/>
          </p:nvPr>
        </p:nvSpPr>
        <p:spPr/>
        <p:txBody>
          <a:bodyPr/>
          <a:lstStyle/>
          <a:p>
            <a:r>
              <a:rPr lang="en-US" smtClean="0"/>
              <a:t>All are located in the cytoplasm</a:t>
            </a:r>
          </a:p>
          <a:p>
            <a:r>
              <a:rPr lang="en-US" smtClean="0"/>
              <a:t>Catalyze the attachment of a particular amino acid to its transfer RNA (tRNA).</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r>
              <a:rPr lang="en-US" dirty="0" smtClean="0"/>
              <a:t>Antisynthetase antibodies</a:t>
            </a:r>
          </a:p>
        </p:txBody>
      </p:sp>
      <p:sp>
        <p:nvSpPr>
          <p:cNvPr id="81922" name="Content Placeholder 2"/>
          <p:cNvSpPr>
            <a:spLocks noGrp="1"/>
          </p:cNvSpPr>
          <p:nvPr>
            <p:ph idx="1"/>
          </p:nvPr>
        </p:nvSpPr>
        <p:spPr/>
        <p:txBody>
          <a:bodyPr/>
          <a:lstStyle/>
          <a:p>
            <a:r>
              <a:rPr lang="en-US" dirty="0" smtClean="0"/>
              <a:t>Aminoacyl-tRNA(ag)  	Antisynthetase(ab)</a:t>
            </a:r>
          </a:p>
          <a:p>
            <a:r>
              <a:rPr lang="en-US" dirty="0" smtClean="0"/>
              <a:t>Histidyl-tRNA							Jo-1</a:t>
            </a:r>
          </a:p>
          <a:p>
            <a:r>
              <a:rPr lang="en-US" dirty="0" smtClean="0"/>
              <a:t>Threonyl-tRNA						PL-7</a:t>
            </a:r>
          </a:p>
          <a:p>
            <a:r>
              <a:rPr lang="en-US" dirty="0" smtClean="0"/>
              <a:t>Alanyl-tRNA							PL-12</a:t>
            </a:r>
          </a:p>
          <a:p>
            <a:r>
              <a:rPr lang="en-US" dirty="0" smtClean="0"/>
              <a:t>Isoleucyl-tRNA						OJ</a:t>
            </a:r>
          </a:p>
          <a:p>
            <a:r>
              <a:rPr lang="en-US" dirty="0" smtClean="0"/>
              <a:t>Glycyl-tRNA							EJ</a:t>
            </a:r>
          </a:p>
          <a:p>
            <a:r>
              <a:rPr lang="en-US" dirty="0" smtClean="0"/>
              <a:t>Asparaginyl-tRNA					KS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a:xfrm>
            <a:off x="457200" y="457200"/>
            <a:ext cx="8686800" cy="762000"/>
          </a:xfrm>
        </p:spPr>
        <p:txBody>
          <a:bodyPr/>
          <a:lstStyle/>
          <a:p>
            <a:r>
              <a:rPr lang="en-US" dirty="0" smtClean="0"/>
              <a:t>Clinical manifestation of ASS </a:t>
            </a:r>
          </a:p>
        </p:txBody>
      </p:sp>
      <p:sp>
        <p:nvSpPr>
          <p:cNvPr id="82946" name="Content Placeholder 2"/>
          <p:cNvSpPr>
            <a:spLocks noGrp="1"/>
          </p:cNvSpPr>
          <p:nvPr>
            <p:ph idx="1"/>
          </p:nvPr>
        </p:nvSpPr>
        <p:spPr/>
        <p:txBody>
          <a:bodyPr/>
          <a:lstStyle/>
          <a:p>
            <a:r>
              <a:rPr lang="en-US" smtClean="0"/>
              <a:t>Myositis</a:t>
            </a:r>
          </a:p>
          <a:p>
            <a:r>
              <a:rPr lang="en-US" smtClean="0"/>
              <a:t>Interstitial lung disease</a:t>
            </a:r>
          </a:p>
          <a:p>
            <a:r>
              <a:rPr lang="en-US" smtClean="0"/>
              <a:t>Arthritis</a:t>
            </a:r>
          </a:p>
          <a:p>
            <a:r>
              <a:rPr lang="en-US" smtClean="0"/>
              <a:t>Raynaud's phenomenon</a:t>
            </a:r>
          </a:p>
          <a:p>
            <a:r>
              <a:rPr lang="en-US" smtClean="0"/>
              <a:t>Fever</a:t>
            </a:r>
          </a:p>
          <a:p>
            <a:r>
              <a:rPr lang="en-US" smtClean="0"/>
              <a:t>Mechanic’s hands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p:txBody>
          <a:bodyPr/>
          <a:lstStyle/>
          <a:p>
            <a:r>
              <a:rPr lang="en-US" smtClean="0"/>
              <a:t>       Mechanic’s hands</a:t>
            </a:r>
          </a:p>
        </p:txBody>
      </p:sp>
      <p:pic>
        <p:nvPicPr>
          <p:cNvPr id="83970" name="Picture 3" descr="machhand.jpg"/>
          <p:cNvPicPr>
            <a:picLocks noChangeAspect="1"/>
          </p:cNvPicPr>
          <p:nvPr/>
        </p:nvPicPr>
        <p:blipFill>
          <a:blip r:embed="rId3"/>
          <a:srcRect/>
          <a:stretch>
            <a:fillRect/>
          </a:stretch>
        </p:blipFill>
        <p:spPr bwMode="auto">
          <a:xfrm>
            <a:off x="1376363" y="2389188"/>
            <a:ext cx="5938837" cy="3540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r>
              <a:rPr lang="en-US" smtClean="0"/>
              <a:t>ASS muscle pathology</a:t>
            </a:r>
          </a:p>
        </p:txBody>
      </p:sp>
      <p:sp>
        <p:nvSpPr>
          <p:cNvPr id="86018" name="Content Placeholder 2"/>
          <p:cNvSpPr>
            <a:spLocks noGrp="1"/>
          </p:cNvSpPr>
          <p:nvPr>
            <p:ph idx="1"/>
          </p:nvPr>
        </p:nvSpPr>
        <p:spPr/>
        <p:txBody>
          <a:bodyPr/>
          <a:lstStyle/>
          <a:p>
            <a:r>
              <a:rPr lang="en-US" smtClean="0"/>
              <a:t>Preferential involvement of the perifasicular regions</a:t>
            </a:r>
          </a:p>
          <a:p>
            <a:r>
              <a:rPr lang="en-US" smtClean="0"/>
              <a:t>Changes are less severe than DM</a:t>
            </a:r>
          </a:p>
          <a:p>
            <a:r>
              <a:rPr lang="en-US" smtClean="0"/>
              <a:t>No capillary depletion</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a:xfrm>
            <a:off x="457200" y="133350"/>
            <a:ext cx="8229600" cy="1143000"/>
          </a:xfrm>
        </p:spPr>
        <p:txBody>
          <a:bodyPr/>
          <a:lstStyle/>
          <a:p>
            <a:r>
              <a:rPr lang="en-US" dirty="0" smtClean="0"/>
              <a:t>Antisynthetase syndrome-JO1</a:t>
            </a:r>
          </a:p>
        </p:txBody>
      </p:sp>
      <p:pic>
        <p:nvPicPr>
          <p:cNvPr id="5" name="Picture 4" descr="antisynthetase 1.tif"/>
          <p:cNvPicPr>
            <a:picLocks noChangeAspect="1"/>
          </p:cNvPicPr>
          <p:nvPr/>
        </p:nvPicPr>
        <p:blipFill>
          <a:blip r:embed="rId2"/>
          <a:stretch>
            <a:fillRect/>
          </a:stretch>
        </p:blipFill>
        <p:spPr>
          <a:xfrm>
            <a:off x="1524000" y="1276350"/>
            <a:ext cx="5562600" cy="4941246"/>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15962"/>
          </a:xfrm>
        </p:spPr>
        <p:txBody>
          <a:bodyPr/>
          <a:lstStyle/>
          <a:p>
            <a:r>
              <a:rPr lang="en-US" sz="3600" dirty="0" smtClean="0"/>
              <a:t>Autoimmune myopathy without inflammation</a:t>
            </a:r>
            <a:endParaRPr lang="en-US" sz="3600" dirty="0"/>
          </a:p>
        </p:txBody>
      </p:sp>
      <p:sp>
        <p:nvSpPr>
          <p:cNvPr id="3" name="Content Placeholder 2"/>
          <p:cNvSpPr>
            <a:spLocks noGrp="1"/>
          </p:cNvSpPr>
          <p:nvPr>
            <p:ph idx="1"/>
          </p:nvPr>
        </p:nvSpPr>
        <p:spPr>
          <a:xfrm>
            <a:off x="609600" y="1219200"/>
            <a:ext cx="8382000" cy="4906963"/>
          </a:xfrm>
        </p:spPr>
        <p:txBody>
          <a:bodyPr/>
          <a:lstStyle/>
          <a:p>
            <a:r>
              <a:rPr lang="en-US" sz="2800" dirty="0" smtClean="0"/>
              <a:t>Subacute onset of symmetric proximal muscle weakness</a:t>
            </a:r>
          </a:p>
          <a:p>
            <a:r>
              <a:rPr lang="en-US" sz="2800" dirty="0" err="1" smtClean="0"/>
              <a:t>Rheumatological</a:t>
            </a:r>
            <a:r>
              <a:rPr lang="en-US" sz="2800" dirty="0" smtClean="0"/>
              <a:t> markers are negative </a:t>
            </a:r>
          </a:p>
          <a:p>
            <a:r>
              <a:rPr lang="en-US" sz="2800" dirty="0" smtClean="0"/>
              <a:t>Markedly elevated CK level</a:t>
            </a:r>
          </a:p>
          <a:p>
            <a:r>
              <a:rPr lang="en-US" sz="2800" dirty="0" smtClean="0"/>
              <a:t>EMG  with fibrillation potentials and positive sharp waves </a:t>
            </a:r>
          </a:p>
          <a:p>
            <a:r>
              <a:rPr lang="en-US" sz="2800" dirty="0" smtClean="0"/>
              <a:t>Muscle biopsy shows no inflammation with mildly active myopathy or necrotizing myopathy</a:t>
            </a:r>
          </a:p>
          <a:p>
            <a:r>
              <a:rPr lang="en-US" sz="2800" dirty="0" smtClean="0"/>
              <a:t>Most often, there is delay in the diagnosis and treatment</a:t>
            </a:r>
          </a:p>
          <a:p>
            <a:endParaRPr lang="en-US" dirty="0" smtClean="0"/>
          </a:p>
          <a:p>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Illustrative case</a:t>
            </a:r>
            <a:endParaRPr lang="en-US" dirty="0"/>
          </a:p>
        </p:txBody>
      </p:sp>
      <p:sp>
        <p:nvSpPr>
          <p:cNvPr id="3" name="Content Placeholder 2"/>
          <p:cNvSpPr>
            <a:spLocks noGrp="1"/>
          </p:cNvSpPr>
          <p:nvPr>
            <p:ph idx="1"/>
          </p:nvPr>
        </p:nvSpPr>
        <p:spPr>
          <a:xfrm>
            <a:off x="457200" y="1524000"/>
            <a:ext cx="8229600" cy="4221163"/>
          </a:xfrm>
        </p:spPr>
        <p:txBody>
          <a:bodyPr/>
          <a:lstStyle/>
          <a:p>
            <a:r>
              <a:rPr lang="en-US" sz="2800" dirty="0" smtClean="0"/>
              <a:t>44 Y/O male with rapid progressive, symmetric proximal upper and lower limb muscle weakness, wheelchair bound within a year</a:t>
            </a:r>
          </a:p>
          <a:p>
            <a:r>
              <a:rPr lang="en-US" sz="2800" dirty="0" smtClean="0"/>
              <a:t>CK 9399 U/L, negative ANA and ENA, EMG diffuse myopathy with prominent fibrillation potentials and myopathic </a:t>
            </a:r>
            <a:r>
              <a:rPr lang="en-US" sz="2800" dirty="0" err="1" smtClean="0"/>
              <a:t>MUP’s</a:t>
            </a:r>
            <a:endParaRPr lang="en-US" sz="2800" dirty="0" smtClean="0"/>
          </a:p>
          <a:p>
            <a:r>
              <a:rPr lang="en-US" sz="2800" dirty="0" smtClean="0"/>
              <a:t>Two biopsies of right and left quadriceps, first showed necrotizing myopathy without inflammation, second showed severe muscle fiber atrophy and endomysial fibrosis</a:t>
            </a:r>
            <a:endParaRPr lang="en-US" sz="2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457200" y="304800"/>
            <a:ext cx="8229600" cy="457200"/>
          </a:xfrm>
        </p:spPr>
        <p:txBody>
          <a:bodyPr/>
          <a:lstStyle/>
          <a:p>
            <a:r>
              <a:rPr lang="en-US" dirty="0" smtClean="0">
                <a:cs typeface="Times New Roman" pitchFamily="18" charset="0"/>
              </a:rPr>
              <a:t>IBM</a:t>
            </a:r>
          </a:p>
        </p:txBody>
      </p:sp>
      <p:pic>
        <p:nvPicPr>
          <p:cNvPr id="17410" name="Picture 3" descr="IBM picture.jpg"/>
          <p:cNvPicPr>
            <a:picLocks noChangeAspect="1"/>
          </p:cNvPicPr>
          <p:nvPr/>
        </p:nvPicPr>
        <p:blipFill>
          <a:blip r:embed="rId2"/>
          <a:srcRect/>
          <a:stretch>
            <a:fillRect/>
          </a:stretch>
        </p:blipFill>
        <p:spPr bwMode="auto">
          <a:xfrm>
            <a:off x="838200" y="990600"/>
            <a:ext cx="6645275" cy="5592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Illustrative case</a:t>
            </a:r>
            <a:endParaRPr lang="en-US" dirty="0"/>
          </a:p>
        </p:txBody>
      </p:sp>
      <p:sp>
        <p:nvSpPr>
          <p:cNvPr id="3" name="Content Placeholder 2"/>
          <p:cNvSpPr>
            <a:spLocks noGrp="1"/>
          </p:cNvSpPr>
          <p:nvPr>
            <p:ph idx="1"/>
          </p:nvPr>
        </p:nvSpPr>
        <p:spPr/>
        <p:txBody>
          <a:bodyPr/>
          <a:lstStyle/>
          <a:p>
            <a:r>
              <a:rPr lang="en-US" dirty="0" smtClean="0"/>
              <a:t>Seen by neurology and rheumatology, treated with adequate dose of prednisone, Methotrexate and weekly IVIG for 6 moths without improvement</a:t>
            </a:r>
          </a:p>
          <a:p>
            <a:r>
              <a:rPr lang="en-US" dirty="0" smtClean="0"/>
              <a:t>Four years after presentation sent for evaluation of muscular dystrophy</a:t>
            </a:r>
          </a:p>
          <a:p>
            <a:r>
              <a:rPr lang="en-US" dirty="0" smtClean="0"/>
              <a:t>Exam: in wheelchair, can not stand by himself, severe atrophy and weakness of proximal and axial muscles</a:t>
            </a: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lstStyle/>
          <a:p>
            <a:r>
              <a:rPr lang="en-US" dirty="0" smtClean="0"/>
              <a:t>Illustrative case</a:t>
            </a:r>
            <a:endParaRPr lang="en-US" dirty="0"/>
          </a:p>
        </p:txBody>
      </p:sp>
      <p:pic>
        <p:nvPicPr>
          <p:cNvPr id="4" name="Picture 3" descr="SRP test.tif"/>
          <p:cNvPicPr>
            <a:picLocks noChangeAspect="1"/>
          </p:cNvPicPr>
          <p:nvPr/>
        </p:nvPicPr>
        <p:blipFill>
          <a:blip r:embed="rId2"/>
          <a:stretch>
            <a:fillRect/>
          </a:stretch>
        </p:blipFill>
        <p:spPr>
          <a:xfrm>
            <a:off x="838200" y="790318"/>
            <a:ext cx="7391400" cy="5843201"/>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p:txBody>
          <a:bodyPr/>
          <a:lstStyle/>
          <a:p>
            <a:r>
              <a:rPr lang="en-US" smtClean="0"/>
              <a:t>Signal Recognition Particle</a:t>
            </a:r>
          </a:p>
        </p:txBody>
      </p:sp>
      <p:pic>
        <p:nvPicPr>
          <p:cNvPr id="88066" name="Picture 3" descr="srp2.gif"/>
          <p:cNvPicPr>
            <a:picLocks noChangeAspect="1"/>
          </p:cNvPicPr>
          <p:nvPr/>
        </p:nvPicPr>
        <p:blipFill>
          <a:blip r:embed="rId3"/>
          <a:srcRect/>
          <a:stretch>
            <a:fillRect/>
          </a:stretch>
        </p:blipFill>
        <p:spPr bwMode="auto">
          <a:xfrm>
            <a:off x="1905000" y="2093913"/>
            <a:ext cx="5564188" cy="3621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r>
              <a:rPr lang="en-US" dirty="0" smtClean="0"/>
              <a:t>Signal recognition particle (SRP)</a:t>
            </a:r>
          </a:p>
        </p:txBody>
      </p:sp>
      <p:sp>
        <p:nvSpPr>
          <p:cNvPr id="90114" name="Content Placeholder 2"/>
          <p:cNvSpPr>
            <a:spLocks noGrp="1"/>
          </p:cNvSpPr>
          <p:nvPr>
            <p:ph idx="1"/>
          </p:nvPr>
        </p:nvSpPr>
        <p:spPr/>
        <p:txBody>
          <a:bodyPr/>
          <a:lstStyle/>
          <a:p>
            <a:r>
              <a:rPr lang="en-US" smtClean="0"/>
              <a:t>Ribonucleoproteins that recognizes and transfers specific amino acids to the endoplasmic reticulum </a:t>
            </a:r>
          </a:p>
          <a:p>
            <a:r>
              <a:rPr lang="en-US" smtClean="0"/>
              <a:t>Binds to ER signal sequences</a:t>
            </a:r>
          </a:p>
          <a:p>
            <a:r>
              <a:rPr lang="en-US" smtClean="0"/>
              <a:t>It also binds to ribosome, pauses translation until the entire SRP-bound translation complex is transported to ER</a:t>
            </a:r>
          </a:p>
          <a:p>
            <a:pPr>
              <a:buFont typeface="Arial" charset="0"/>
              <a:buNone/>
            </a:pPr>
            <a:endParaRPr lang="en-US"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Signal recognition particle (SRP)</a:t>
            </a:r>
            <a:endParaRPr lang="en-US" dirty="0"/>
          </a:p>
        </p:txBody>
      </p:sp>
      <p:pic>
        <p:nvPicPr>
          <p:cNvPr id="3" name="Picture 2" descr="SRP.jpg"/>
          <p:cNvPicPr>
            <a:picLocks noChangeAspect="1"/>
          </p:cNvPicPr>
          <p:nvPr/>
        </p:nvPicPr>
        <p:blipFill>
          <a:blip r:embed="rId2"/>
          <a:stretch>
            <a:fillRect/>
          </a:stretch>
        </p:blipFill>
        <p:spPr>
          <a:xfrm>
            <a:off x="457200" y="2085608"/>
            <a:ext cx="8082600" cy="2638792"/>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a:xfrm>
            <a:off x="152400" y="381000"/>
            <a:ext cx="8991600" cy="838200"/>
          </a:xfrm>
        </p:spPr>
        <p:txBody>
          <a:bodyPr/>
          <a:lstStyle/>
          <a:p>
            <a:r>
              <a:rPr lang="en-US" sz="4000" dirty="0" smtClean="0"/>
              <a:t>Anti-SRP antibody associated myopathy </a:t>
            </a:r>
          </a:p>
        </p:txBody>
      </p:sp>
      <p:sp>
        <p:nvSpPr>
          <p:cNvPr id="91138" name="Content Placeholder 2"/>
          <p:cNvSpPr>
            <a:spLocks noGrp="1"/>
          </p:cNvSpPr>
          <p:nvPr>
            <p:ph idx="1"/>
          </p:nvPr>
        </p:nvSpPr>
        <p:spPr/>
        <p:txBody>
          <a:bodyPr/>
          <a:lstStyle/>
          <a:p>
            <a:r>
              <a:rPr lang="en-US" dirty="0" smtClean="0"/>
              <a:t>Children to adults</a:t>
            </a:r>
          </a:p>
          <a:p>
            <a:r>
              <a:rPr lang="en-US" dirty="0" smtClean="0"/>
              <a:t>Severe proximal muscle weakness </a:t>
            </a:r>
          </a:p>
          <a:p>
            <a:r>
              <a:rPr lang="en-US" dirty="0" smtClean="0"/>
              <a:t>Most patients are severely disabled or wheelchair bound</a:t>
            </a:r>
          </a:p>
          <a:p>
            <a:r>
              <a:rPr lang="en-US" dirty="0" smtClean="0"/>
              <a:t>CK markedly elevated 15-30 times the upper limit of normal</a:t>
            </a:r>
          </a:p>
        </p:txBody>
      </p:sp>
      <p:sp>
        <p:nvSpPr>
          <p:cNvPr id="4" name="TextBox 3"/>
          <p:cNvSpPr txBox="1"/>
          <p:nvPr/>
        </p:nvSpPr>
        <p:spPr>
          <a:xfrm>
            <a:off x="2895600" y="5943600"/>
            <a:ext cx="5791201" cy="1200329"/>
          </a:xfrm>
          <a:prstGeom prst="rect">
            <a:avLst/>
          </a:prstGeom>
          <a:noFill/>
        </p:spPr>
        <p:txBody>
          <a:bodyPr wrap="square" rtlCol="0">
            <a:spAutoFit/>
          </a:bodyPr>
          <a:lstStyle/>
          <a:p>
            <a:r>
              <a:rPr lang="en-US" dirty="0" smtClean="0"/>
              <a:t>Miller T, J of </a:t>
            </a:r>
            <a:r>
              <a:rPr lang="en-US" dirty="0" err="1" smtClean="0"/>
              <a:t>neurolneurosurg</a:t>
            </a:r>
            <a:r>
              <a:rPr lang="en-US" dirty="0" smtClean="0"/>
              <a:t>&amp; psychiatry, 2002</a:t>
            </a:r>
          </a:p>
          <a:p>
            <a:r>
              <a:rPr lang="en-US" dirty="0" smtClean="0"/>
              <a:t>Kelly A, J of </a:t>
            </a:r>
            <a:r>
              <a:rPr lang="en-US" dirty="0" err="1" smtClean="0"/>
              <a:t>rheumatol</a:t>
            </a:r>
            <a:r>
              <a:rPr lang="en-US" dirty="0" smtClean="0"/>
              <a:t> 2008</a:t>
            </a:r>
          </a:p>
          <a:p>
            <a:endParaRPr lang="en-US" dirty="0" smtClean="0"/>
          </a:p>
          <a:p>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a:xfrm>
            <a:off x="152400" y="704850"/>
            <a:ext cx="8763000" cy="819150"/>
          </a:xfrm>
        </p:spPr>
        <p:txBody>
          <a:bodyPr/>
          <a:lstStyle/>
          <a:p>
            <a:r>
              <a:rPr lang="en-US" dirty="0" smtClean="0"/>
              <a:t>Anti-SRP antibody associated myopathy  </a:t>
            </a:r>
          </a:p>
        </p:txBody>
      </p:sp>
      <p:sp>
        <p:nvSpPr>
          <p:cNvPr id="92162" name="Content Placeholder 2"/>
          <p:cNvSpPr>
            <a:spLocks noGrp="1"/>
          </p:cNvSpPr>
          <p:nvPr>
            <p:ph idx="1"/>
          </p:nvPr>
        </p:nvSpPr>
        <p:spPr>
          <a:xfrm>
            <a:off x="457200" y="2286000"/>
            <a:ext cx="8229600" cy="3840163"/>
          </a:xfrm>
        </p:spPr>
        <p:txBody>
          <a:bodyPr/>
          <a:lstStyle/>
          <a:p>
            <a:r>
              <a:rPr lang="en-US" dirty="0" smtClean="0"/>
              <a:t>Rheumaological markers are negative</a:t>
            </a:r>
          </a:p>
          <a:p>
            <a:r>
              <a:rPr lang="en-US" dirty="0" smtClean="0"/>
              <a:t>EMG shows myopathic changes with fibrillation potentials</a:t>
            </a:r>
          </a:p>
          <a:p>
            <a:r>
              <a:rPr lang="en-US" dirty="0" smtClean="0"/>
              <a:t>Most cases respond poorly to immunotherapy</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r>
              <a:rPr lang="en-US" dirty="0" smtClean="0"/>
              <a:t>Anti-SRP antibody muscle pathology</a:t>
            </a:r>
          </a:p>
        </p:txBody>
      </p:sp>
      <p:sp>
        <p:nvSpPr>
          <p:cNvPr id="93186" name="Content Placeholder 2"/>
          <p:cNvSpPr>
            <a:spLocks noGrp="1"/>
          </p:cNvSpPr>
          <p:nvPr>
            <p:ph idx="1"/>
          </p:nvPr>
        </p:nvSpPr>
        <p:spPr>
          <a:xfrm>
            <a:off x="457200" y="2057400"/>
            <a:ext cx="8229600" cy="4068763"/>
          </a:xfrm>
        </p:spPr>
        <p:txBody>
          <a:bodyPr/>
          <a:lstStyle/>
          <a:p>
            <a:r>
              <a:rPr lang="en-US" dirty="0" smtClean="0"/>
              <a:t>Necrotizing myopathy with minimal or no inflammation</a:t>
            </a:r>
          </a:p>
          <a:p>
            <a:r>
              <a:rPr lang="en-US" dirty="0" smtClean="0"/>
              <a:t>Marked endomysial fibrosis, can be mistaken for muscular dystrophy</a:t>
            </a:r>
          </a:p>
          <a:p>
            <a:pPr>
              <a:buNone/>
            </a:pPr>
            <a:endParaRPr lang="en-US" dirty="0"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a:xfrm>
            <a:off x="431800" y="0"/>
            <a:ext cx="8229600" cy="457200"/>
          </a:xfrm>
        </p:spPr>
        <p:txBody>
          <a:bodyPr/>
          <a:lstStyle/>
          <a:p>
            <a:r>
              <a:rPr lang="en-US" sz="3200" dirty="0" smtClean="0"/>
              <a:t>       Anti-SRP antibody associated myopathy</a:t>
            </a:r>
          </a:p>
        </p:txBody>
      </p:sp>
      <p:pic>
        <p:nvPicPr>
          <p:cNvPr id="94210" name="Picture 4" descr="1SRP.jpg"/>
          <p:cNvPicPr>
            <a:picLocks noChangeAspect="1"/>
          </p:cNvPicPr>
          <p:nvPr/>
        </p:nvPicPr>
        <p:blipFill>
          <a:blip r:embed="rId2"/>
          <a:srcRect/>
          <a:stretch>
            <a:fillRect/>
          </a:stretch>
        </p:blipFill>
        <p:spPr bwMode="auto">
          <a:xfrm>
            <a:off x="457200" y="685801"/>
            <a:ext cx="3962400" cy="2982912"/>
          </a:xfrm>
          <a:prstGeom prst="rect">
            <a:avLst/>
          </a:prstGeom>
          <a:noFill/>
          <a:ln w="9525">
            <a:noFill/>
            <a:miter lim="800000"/>
            <a:headEnd/>
            <a:tailEnd/>
          </a:ln>
        </p:spPr>
      </p:pic>
      <p:pic>
        <p:nvPicPr>
          <p:cNvPr id="94211" name="Picture 5" descr="2SRP.jpg"/>
          <p:cNvPicPr>
            <a:picLocks noChangeAspect="1"/>
          </p:cNvPicPr>
          <p:nvPr/>
        </p:nvPicPr>
        <p:blipFill>
          <a:blip r:embed="rId3"/>
          <a:srcRect/>
          <a:stretch>
            <a:fillRect/>
          </a:stretch>
        </p:blipFill>
        <p:spPr bwMode="auto">
          <a:xfrm>
            <a:off x="482600" y="3760787"/>
            <a:ext cx="3937000" cy="2965450"/>
          </a:xfrm>
          <a:prstGeom prst="rect">
            <a:avLst/>
          </a:prstGeom>
          <a:noFill/>
          <a:ln w="9525">
            <a:noFill/>
            <a:miter lim="800000"/>
            <a:headEnd/>
            <a:tailEnd/>
          </a:ln>
        </p:spPr>
      </p:pic>
      <p:pic>
        <p:nvPicPr>
          <p:cNvPr id="94212" name="Picture 6" descr="3srp.jpg"/>
          <p:cNvPicPr>
            <a:picLocks noChangeAspect="1"/>
          </p:cNvPicPr>
          <p:nvPr/>
        </p:nvPicPr>
        <p:blipFill>
          <a:blip r:embed="rId4"/>
          <a:srcRect/>
          <a:stretch>
            <a:fillRect/>
          </a:stretch>
        </p:blipFill>
        <p:spPr bwMode="auto">
          <a:xfrm>
            <a:off x="4625974" y="3760787"/>
            <a:ext cx="3998913" cy="3011487"/>
          </a:xfrm>
          <a:prstGeom prst="rect">
            <a:avLst/>
          </a:prstGeom>
          <a:noFill/>
          <a:ln w="9525">
            <a:noFill/>
            <a:miter lim="800000"/>
            <a:headEnd/>
            <a:tailEnd/>
          </a:ln>
        </p:spPr>
      </p:pic>
      <p:pic>
        <p:nvPicPr>
          <p:cNvPr id="94213" name="Picture 7" descr="4Srp.jpg"/>
          <p:cNvPicPr>
            <a:picLocks noChangeAspect="1"/>
          </p:cNvPicPr>
          <p:nvPr/>
        </p:nvPicPr>
        <p:blipFill>
          <a:blip r:embed="rId5"/>
          <a:srcRect/>
          <a:stretch>
            <a:fillRect/>
          </a:stretch>
        </p:blipFill>
        <p:spPr bwMode="auto">
          <a:xfrm>
            <a:off x="4662487" y="685801"/>
            <a:ext cx="3962400" cy="2982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Myositis antibodies</a:t>
            </a:r>
            <a:endParaRPr lang="en-US" dirty="0"/>
          </a:p>
        </p:txBody>
      </p:sp>
      <p:sp>
        <p:nvSpPr>
          <p:cNvPr id="3" name="Content Placeholder 2"/>
          <p:cNvSpPr>
            <a:spLocks noGrp="1"/>
          </p:cNvSpPr>
          <p:nvPr>
            <p:ph idx="1"/>
          </p:nvPr>
        </p:nvSpPr>
        <p:spPr>
          <a:xfrm>
            <a:off x="228600" y="1417638"/>
            <a:ext cx="8915400" cy="4708525"/>
          </a:xfrm>
        </p:spPr>
        <p:txBody>
          <a:bodyPr/>
          <a:lstStyle/>
          <a:p>
            <a:r>
              <a:rPr lang="en-US" dirty="0" smtClean="0"/>
              <a:t>Anti-</a:t>
            </a:r>
            <a:r>
              <a:rPr lang="en-US" sz="2400" dirty="0" smtClean="0"/>
              <a:t>Jo1, PL7, PL12, EJ, OJ, KS                        </a:t>
            </a:r>
            <a:r>
              <a:rPr lang="en-US" dirty="0" smtClean="0"/>
              <a:t>ASS</a:t>
            </a:r>
          </a:p>
          <a:p>
            <a:r>
              <a:rPr lang="en-US" dirty="0" smtClean="0"/>
              <a:t>Anti-SRP                                             Necrotizing </a:t>
            </a:r>
            <a:r>
              <a:rPr lang="en-US" dirty="0" err="1" smtClean="0"/>
              <a:t>myo</a:t>
            </a:r>
          </a:p>
          <a:p>
            <a:r>
              <a:rPr lang="en-US" dirty="0" smtClean="0"/>
              <a:t>Anti-Mi-2                                             DM</a:t>
            </a:r>
          </a:p>
          <a:p>
            <a:r>
              <a:rPr lang="en-US" dirty="0" smtClean="0"/>
              <a:t>Anti-U1RNP                                        MCTD                                                  </a:t>
            </a:r>
          </a:p>
          <a:p>
            <a:r>
              <a:rPr lang="en-US" dirty="0" smtClean="0"/>
              <a:t>Anti-U2RNP                                        MCTD</a:t>
            </a:r>
          </a:p>
          <a:p>
            <a:r>
              <a:rPr lang="en-US" dirty="0" smtClean="0"/>
              <a:t>Anti-KU                                                PM-</a:t>
            </a:r>
            <a:r>
              <a:rPr lang="en-US" dirty="0" err="1" smtClean="0"/>
              <a:t>SSc</a:t>
            </a:r>
          </a:p>
          <a:p>
            <a:r>
              <a:rPr lang="en-US" dirty="0" smtClean="0"/>
              <a:t>Anti-PM-</a:t>
            </a:r>
            <a:r>
              <a:rPr lang="en-US" dirty="0" err="1" smtClean="0"/>
              <a:t>Scl</a:t>
            </a:r>
            <a:r>
              <a:rPr lang="en-US" dirty="0" smtClean="0"/>
              <a:t>                                         PM-</a:t>
            </a:r>
            <a:r>
              <a:rPr lang="en-US" dirty="0" err="1" smtClean="0"/>
              <a:t>SSc</a:t>
            </a: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457200" y="274638"/>
            <a:ext cx="8229600" cy="715962"/>
          </a:xfrm>
        </p:spPr>
        <p:txBody>
          <a:bodyPr/>
          <a:lstStyle/>
          <a:p>
            <a:r>
              <a:rPr lang="en-US" dirty="0" smtClean="0">
                <a:cs typeface="Times New Roman" pitchFamily="18" charset="0"/>
              </a:rPr>
              <a:t>IBM</a:t>
            </a:r>
          </a:p>
        </p:txBody>
      </p:sp>
      <p:sp>
        <p:nvSpPr>
          <p:cNvPr id="15362" name="Content Placeholder 2"/>
          <p:cNvSpPr>
            <a:spLocks noGrp="1"/>
          </p:cNvSpPr>
          <p:nvPr>
            <p:ph idx="1"/>
          </p:nvPr>
        </p:nvSpPr>
        <p:spPr>
          <a:xfrm>
            <a:off x="457200" y="990600"/>
            <a:ext cx="8229600" cy="5135563"/>
          </a:xfrm>
        </p:spPr>
        <p:txBody>
          <a:bodyPr/>
          <a:lstStyle/>
          <a:p>
            <a:pPr>
              <a:spcAft>
                <a:spcPct val="20000"/>
              </a:spcAft>
            </a:pPr>
            <a:r>
              <a:rPr lang="en-US" dirty="0" smtClean="0">
                <a:cs typeface="Times New Roman" pitchFamily="18" charset="0"/>
              </a:rPr>
              <a:t>Slowly progressive, selective quadriceps and finger flexor, asymmetric muscle weakness</a:t>
            </a:r>
          </a:p>
          <a:p>
            <a:pPr>
              <a:spcAft>
                <a:spcPct val="20000"/>
              </a:spcAft>
            </a:pPr>
            <a:r>
              <a:rPr lang="en-US" dirty="0" smtClean="0">
                <a:cs typeface="Times New Roman" pitchFamily="18" charset="0"/>
              </a:rPr>
              <a:t>Facial weakness 30% and dysphagia 50%</a:t>
            </a:r>
          </a:p>
          <a:p>
            <a:pPr>
              <a:spcAft>
                <a:spcPct val="20000"/>
              </a:spcAft>
            </a:pPr>
            <a:r>
              <a:rPr lang="en-US" dirty="0" smtClean="0">
                <a:cs typeface="Times New Roman" pitchFamily="18" charset="0"/>
              </a:rPr>
              <a:t>After age 50</a:t>
            </a:r>
          </a:p>
          <a:p>
            <a:pPr>
              <a:spcAft>
                <a:spcPct val="20000"/>
              </a:spcAft>
            </a:pPr>
            <a:r>
              <a:rPr lang="en-US" dirty="0" smtClean="0">
                <a:cs typeface="Times New Roman" pitchFamily="18" charset="0"/>
              </a:rPr>
              <a:t>Male</a:t>
            </a:r>
          </a:p>
          <a:p>
            <a:pPr>
              <a:spcAft>
                <a:spcPct val="20000"/>
              </a:spcAft>
            </a:pPr>
            <a:r>
              <a:rPr lang="en-US" dirty="0" smtClean="0">
                <a:cs typeface="Times New Roman" pitchFamily="18" charset="0"/>
              </a:rPr>
              <a:t>CK normal (27%) or mildly elevated &lt; 10 times</a:t>
            </a:r>
          </a:p>
          <a:p>
            <a:pPr>
              <a:spcAft>
                <a:spcPct val="20000"/>
              </a:spcAft>
            </a:pPr>
            <a:r>
              <a:rPr lang="en-US" dirty="0" smtClean="0">
                <a:cs typeface="Times New Roman" pitchFamily="18" charset="0"/>
              </a:rPr>
              <a:t>EMG, myopathic with mixed </a:t>
            </a:r>
            <a:r>
              <a:rPr lang="en-US" dirty="0" err="1" smtClean="0">
                <a:cs typeface="Times New Roman" pitchFamily="18" charset="0"/>
              </a:rPr>
              <a:t>MUP’s</a:t>
            </a:r>
            <a:r>
              <a:rPr lang="en-US" dirty="0" smtClean="0">
                <a:cs typeface="Times New Roman" pitchFamily="18" charset="0"/>
              </a:rPr>
              <a:t>, peripheral neuropathy in 30%</a:t>
            </a:r>
          </a:p>
          <a:p>
            <a:pPr>
              <a:spcAft>
                <a:spcPct val="20000"/>
              </a:spcAft>
            </a:pPr>
            <a:endParaRPr lang="en-US" dirty="0" smtClean="0">
              <a:latin typeface="Arial" charset="0"/>
            </a:endParaRPr>
          </a:p>
          <a:p>
            <a:endParaRPr lang="en-US" dirty="0" smtClean="0">
              <a:latin typeface="Arial" charset="0"/>
            </a:endParaRPr>
          </a:p>
          <a:p>
            <a:endParaRPr lang="en-US"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Illustrative case</a:t>
            </a:r>
            <a:endParaRPr lang="en-US" dirty="0"/>
          </a:p>
        </p:txBody>
      </p:sp>
      <p:sp>
        <p:nvSpPr>
          <p:cNvPr id="3" name="Content Placeholder 2"/>
          <p:cNvSpPr>
            <a:spLocks noGrp="1"/>
          </p:cNvSpPr>
          <p:nvPr>
            <p:ph idx="1"/>
          </p:nvPr>
        </p:nvSpPr>
        <p:spPr>
          <a:xfrm>
            <a:off x="457200" y="1828800"/>
            <a:ext cx="8229600" cy="4297363"/>
          </a:xfrm>
        </p:spPr>
        <p:txBody>
          <a:bodyPr/>
          <a:lstStyle/>
          <a:p>
            <a:r>
              <a:rPr lang="en-US" sz="2800" dirty="0" smtClean="0"/>
              <a:t>71 Y/O male with 6 month history of very rapid progressive, severe proximal muscle weakness presented for third opinion</a:t>
            </a:r>
          </a:p>
          <a:p>
            <a:r>
              <a:rPr lang="en-US" sz="2800" dirty="0" smtClean="0"/>
              <a:t>Has H/O hyperlipedmia and was on atorvastatin (Lipitor) 40 mg once a day for 1 year</a:t>
            </a:r>
          </a:p>
          <a:p>
            <a:r>
              <a:rPr lang="en-US" sz="2800" dirty="0" smtClean="0"/>
              <a:t>Lipitor was D/C, 2 months prior to presentation, but continued to get worse</a:t>
            </a:r>
          </a:p>
          <a:p>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Illustrative case</a:t>
            </a:r>
            <a:endParaRPr lang="en-US" dirty="0"/>
          </a:p>
        </p:txBody>
      </p:sp>
      <p:sp>
        <p:nvSpPr>
          <p:cNvPr id="3" name="Content Placeholder 2"/>
          <p:cNvSpPr>
            <a:spLocks noGrp="1"/>
          </p:cNvSpPr>
          <p:nvPr>
            <p:ph idx="1"/>
          </p:nvPr>
        </p:nvSpPr>
        <p:spPr>
          <a:xfrm>
            <a:off x="457200" y="1905000"/>
            <a:ext cx="8229600" cy="4221163"/>
          </a:xfrm>
        </p:spPr>
        <p:txBody>
          <a:bodyPr/>
          <a:lstStyle/>
          <a:p>
            <a:r>
              <a:rPr lang="en-US" sz="2800" dirty="0" smtClean="0"/>
              <a:t>Two muscle biopsies of left biceps and right thigh showed few regenerating and necrotic fibers without inflammation</a:t>
            </a:r>
          </a:p>
          <a:p>
            <a:r>
              <a:rPr lang="en-US" sz="2800" dirty="0" smtClean="0"/>
              <a:t>EMG showed proximal myopathy with prominent fibrillation potentials </a:t>
            </a:r>
          </a:p>
          <a:p>
            <a:r>
              <a:rPr lang="en-US" sz="2800" dirty="0" smtClean="0"/>
              <a:t>Was given different diagnoses including IBM and toxic myopathy due to statin</a:t>
            </a:r>
          </a:p>
          <a:p>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dirty="0" smtClean="0"/>
              <a:t>illustrative</a:t>
            </a:r>
            <a:endParaRPr lang="en-US" dirty="0"/>
          </a:p>
        </p:txBody>
      </p:sp>
      <p:sp>
        <p:nvSpPr>
          <p:cNvPr id="3" name="Content Placeholder 2"/>
          <p:cNvSpPr>
            <a:spLocks noGrp="1"/>
          </p:cNvSpPr>
          <p:nvPr>
            <p:ph idx="1"/>
          </p:nvPr>
        </p:nvSpPr>
        <p:spPr>
          <a:xfrm>
            <a:off x="457200" y="1524000"/>
            <a:ext cx="8229600" cy="4602163"/>
          </a:xfrm>
        </p:spPr>
        <p:txBody>
          <a:bodyPr/>
          <a:lstStyle/>
          <a:p>
            <a:r>
              <a:rPr lang="en-US" sz="2800" dirty="0" smtClean="0"/>
              <a:t>In a wheelchair, marked weakness of his deltoid, external shoulder rotators, severe weakness of his iliopsoas, can not lift his leg off the floor, but normal quadriceps</a:t>
            </a:r>
          </a:p>
          <a:p>
            <a:r>
              <a:rPr lang="en-US" sz="2800" dirty="0" smtClean="0"/>
              <a:t>CK 8,000-11, 000 U/L</a:t>
            </a:r>
          </a:p>
          <a:p>
            <a:r>
              <a:rPr lang="en-US" sz="2800" dirty="0" smtClean="0"/>
              <a:t>Negative ANA, ENA, DNA, RF, Paraneoplastic antibodies, myositis profile</a:t>
            </a:r>
          </a:p>
          <a:p>
            <a:r>
              <a:rPr lang="en-US" sz="2800" dirty="0" smtClean="0"/>
              <a:t>Treated with prednisone 1 mg/kg and Methotrexate 20 mg once a week with marked improvement of his symptoms</a:t>
            </a:r>
          </a:p>
          <a:p>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a:xfrm>
            <a:off x="0" y="704850"/>
            <a:ext cx="8991600" cy="742950"/>
          </a:xfrm>
        </p:spPr>
        <p:txBody>
          <a:bodyPr/>
          <a:lstStyle/>
          <a:p>
            <a:r>
              <a:rPr lang="en-US" sz="4000" dirty="0" smtClean="0"/>
              <a:t>   ? Statin-associated autoimmune myopathy</a:t>
            </a:r>
          </a:p>
        </p:txBody>
      </p:sp>
      <p:sp>
        <p:nvSpPr>
          <p:cNvPr id="3" name="Content Placeholder 2"/>
          <p:cNvSpPr>
            <a:spLocks noGrp="1"/>
          </p:cNvSpPr>
          <p:nvPr>
            <p:ph idx="1"/>
          </p:nvPr>
        </p:nvSpPr>
        <p:spPr>
          <a:xfrm>
            <a:off x="457200" y="2438400"/>
            <a:ext cx="8229600" cy="2362200"/>
          </a:xfrm>
        </p:spPr>
        <p:txBody>
          <a:bodyPr>
            <a:normAutofit lnSpcReduction="10000"/>
          </a:bodyPr>
          <a:lstStyle/>
          <a:p>
            <a:pPr>
              <a:lnSpc>
                <a:spcPct val="90000"/>
              </a:lnSpc>
            </a:pPr>
            <a:r>
              <a:rPr lang="en-US" dirty="0" smtClean="0"/>
              <a:t>5 men and 3 women</a:t>
            </a:r>
          </a:p>
          <a:p>
            <a:pPr>
              <a:lnSpc>
                <a:spcPct val="90000"/>
              </a:lnSpc>
            </a:pPr>
            <a:r>
              <a:rPr lang="en-US" dirty="0" smtClean="0"/>
              <a:t>Develop severe muscle weakness while on  3-hydroxy-3-methylglutaryl coenzyme A (HMG-</a:t>
            </a:r>
            <a:r>
              <a:rPr lang="en-US" dirty="0" err="1" smtClean="0"/>
              <a:t>CoA</a:t>
            </a:r>
            <a:r>
              <a:rPr lang="en-US" dirty="0" smtClean="0"/>
              <a:t>) reductase inhibitors</a:t>
            </a:r>
          </a:p>
          <a:p>
            <a:pPr>
              <a:lnSpc>
                <a:spcPct val="90000"/>
              </a:lnSpc>
            </a:pPr>
            <a:r>
              <a:rPr lang="en-US" dirty="0" smtClean="0"/>
              <a:t>Average age at presentation 67 Yrs(58-75) </a:t>
            </a:r>
          </a:p>
          <a:p>
            <a:pPr>
              <a:lnSpc>
                <a:spcPct val="90000"/>
              </a:lnSpc>
              <a:buFont typeface="Arial" charset="0"/>
              <a:buNone/>
            </a:pPr>
            <a:endParaRPr lang="en-US" dirty="0" smtClean="0"/>
          </a:p>
          <a:p>
            <a:pPr>
              <a:lnSpc>
                <a:spcPct val="90000"/>
              </a:lnSpc>
            </a:pPr>
            <a:endParaRPr lang="en-US" dirty="0" smtClean="0"/>
          </a:p>
          <a:p>
            <a:pPr>
              <a:lnSpc>
                <a:spcPct val="90000"/>
              </a:lnSpc>
            </a:pPr>
            <a:endParaRPr lang="en-US" dirty="0" smtClean="0"/>
          </a:p>
          <a:p>
            <a:pPr>
              <a:lnSpc>
                <a:spcPct val="90000"/>
              </a:lnSpc>
              <a:buFont typeface="Arial" charset="0"/>
              <a:buNone/>
            </a:pPr>
            <a:endParaRPr lang="en-US" dirty="0" smtClean="0"/>
          </a:p>
          <a:p>
            <a:pPr>
              <a:lnSpc>
                <a:spcPct val="90000"/>
              </a:lnSpc>
            </a:pPr>
            <a:endParaRPr lang="en-US" dirty="0" smtClean="0"/>
          </a:p>
          <a:p>
            <a:pPr>
              <a:lnSpc>
                <a:spcPct val="90000"/>
              </a:lnSpc>
            </a:pPr>
            <a:endParaRPr lang="en-US" dirty="0" smtClean="0"/>
          </a:p>
          <a:p>
            <a:pPr>
              <a:lnSpc>
                <a:spcPct val="90000"/>
              </a:lnSpc>
            </a:pPr>
            <a:endParaRPr lang="en-US" dirty="0" smtClean="0"/>
          </a:p>
        </p:txBody>
      </p:sp>
      <p:sp>
        <p:nvSpPr>
          <p:cNvPr id="4" name="TextBox 3"/>
          <p:cNvSpPr txBox="1"/>
          <p:nvPr/>
        </p:nvSpPr>
        <p:spPr>
          <a:xfrm>
            <a:off x="4038600" y="6400800"/>
            <a:ext cx="4648201" cy="369332"/>
          </a:xfrm>
          <a:prstGeom prst="rect">
            <a:avLst/>
          </a:prstGeom>
          <a:noFill/>
        </p:spPr>
        <p:txBody>
          <a:bodyPr wrap="square" rtlCol="0">
            <a:spAutoFit/>
          </a:bodyPr>
          <a:lstStyle/>
          <a:p>
            <a:r>
              <a:rPr lang="en-US" dirty="0" err="1" smtClean="0"/>
              <a:t>Grable-esposito</a:t>
            </a:r>
            <a:r>
              <a:rPr lang="en-US" dirty="0" smtClean="0"/>
              <a:t> P, muscle and nerve 2010</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742950"/>
          </a:xfrm>
        </p:spPr>
        <p:txBody>
          <a:bodyPr rtlCol="0">
            <a:normAutofit fontScale="90000"/>
          </a:bodyPr>
          <a:lstStyle/>
          <a:p>
            <a:pPr fontAlgn="auto">
              <a:spcAft>
                <a:spcPts val="0"/>
              </a:spcAft>
              <a:defRPr/>
            </a:pPr>
            <a:r>
              <a:rPr lang="en-US" sz="4000" dirty="0" smtClean="0"/>
              <a:t>? Statin-associated autoimmune myopathy</a:t>
            </a:r>
            <a:endParaRPr lang="en-US" sz="4000" dirty="0"/>
          </a:p>
        </p:txBody>
      </p:sp>
      <p:sp>
        <p:nvSpPr>
          <p:cNvPr id="3" name="Content Placeholder 2"/>
          <p:cNvSpPr>
            <a:spLocks noGrp="1"/>
          </p:cNvSpPr>
          <p:nvPr>
            <p:ph idx="1"/>
          </p:nvPr>
        </p:nvSpPr>
        <p:spPr>
          <a:xfrm>
            <a:off x="457200" y="1981200"/>
            <a:ext cx="8229600" cy="3810000"/>
          </a:xfrm>
        </p:spPr>
        <p:txBody>
          <a:bodyPr rtlCol="0">
            <a:normAutofit fontScale="92500" lnSpcReduction="20000"/>
          </a:bodyPr>
          <a:lstStyle/>
          <a:p>
            <a:pPr fontAlgn="auto">
              <a:spcAft>
                <a:spcPts val="0"/>
              </a:spcAft>
              <a:buFont typeface="Arial"/>
              <a:buChar char="•"/>
              <a:defRPr/>
            </a:pPr>
            <a:r>
              <a:rPr lang="en-US" dirty="0" smtClean="0"/>
              <a:t>Seven were exposed t0 atorvastatin (10-80 mg), and one to rosuvastatin (5 mg) , for an average period 22 mo(2-48) </a:t>
            </a:r>
          </a:p>
          <a:p>
            <a:pPr fontAlgn="auto">
              <a:spcAft>
                <a:spcPts val="0"/>
              </a:spcAft>
              <a:buFont typeface="Arial"/>
              <a:buChar char="•"/>
              <a:defRPr/>
            </a:pPr>
            <a:r>
              <a:rPr lang="en-US" dirty="0" smtClean="0"/>
              <a:t>Severe subacute symmetric proximal muscle weakness</a:t>
            </a:r>
          </a:p>
          <a:p>
            <a:pPr fontAlgn="auto">
              <a:spcAft>
                <a:spcPts val="0"/>
              </a:spcAft>
              <a:buFont typeface="Arial"/>
              <a:buChar char="•"/>
              <a:defRPr/>
            </a:pPr>
            <a:r>
              <a:rPr lang="en-US" dirty="0" smtClean="0"/>
              <a:t>Selective involvement of the iliopsoas and external shoulder rotators</a:t>
            </a:r>
          </a:p>
          <a:p>
            <a:pPr fontAlgn="auto">
              <a:spcAft>
                <a:spcPts val="0"/>
              </a:spcAft>
              <a:buFont typeface="Arial"/>
              <a:buChar char="•"/>
              <a:defRPr/>
            </a:pPr>
            <a:r>
              <a:rPr lang="en-US" dirty="0" smtClean="0"/>
              <a:t>Discontinuation of the medication on average 6 mo (2-12) did not result in any improvement</a:t>
            </a:r>
          </a:p>
          <a:p>
            <a:pPr fontAlgn="auto">
              <a:spcAft>
                <a:spcPts val="0"/>
              </a:spcAft>
              <a:buFont typeface="Arial"/>
              <a:buChar char="•"/>
              <a:defRPr/>
            </a:pPr>
            <a:endParaRPr lang="en-US" dirty="0" smtClean="0"/>
          </a:p>
          <a:p>
            <a:pPr fontAlgn="auto">
              <a:spcAft>
                <a:spcPts val="0"/>
              </a:spcAft>
              <a:buFont typeface="Arial"/>
              <a:buChar char="•"/>
              <a:defRPr/>
            </a:pPr>
            <a:endParaRPr lang="en-US" dirty="0" smtClean="0"/>
          </a:p>
          <a:p>
            <a:pPr fontAlgn="auto">
              <a:spcAft>
                <a:spcPts val="0"/>
              </a:spcAft>
              <a:buFont typeface="Arial"/>
              <a:buChar char="•"/>
              <a:defRPr/>
            </a:pP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15400" cy="1143000"/>
          </a:xfrm>
        </p:spPr>
        <p:txBody>
          <a:bodyPr rtlCol="0">
            <a:normAutofit fontScale="90000"/>
          </a:bodyPr>
          <a:lstStyle/>
          <a:p>
            <a:pPr fontAlgn="auto">
              <a:spcAft>
                <a:spcPts val="0"/>
              </a:spcAft>
              <a:defRPr/>
            </a:pPr>
            <a:r>
              <a:rPr lang="en-US" dirty="0" smtClean="0"/>
              <a:t>? Statin-associated autoimmune myopathy</a:t>
            </a:r>
            <a:endParaRPr lang="en-US" dirty="0"/>
          </a:p>
        </p:txBody>
      </p:sp>
      <p:sp>
        <p:nvSpPr>
          <p:cNvPr id="3" name="Content Placeholder 2"/>
          <p:cNvSpPr>
            <a:spLocks noGrp="1"/>
          </p:cNvSpPr>
          <p:nvPr>
            <p:ph idx="1"/>
          </p:nvPr>
        </p:nvSpPr>
        <p:spPr/>
        <p:txBody>
          <a:bodyPr rtlCol="0">
            <a:normAutofit fontScale="85000" lnSpcReduction="20000"/>
          </a:bodyPr>
          <a:lstStyle/>
          <a:p>
            <a:pPr fontAlgn="auto">
              <a:spcAft>
                <a:spcPts val="0"/>
              </a:spcAft>
              <a:buFont typeface="Arial"/>
              <a:buChar char="•"/>
              <a:defRPr/>
            </a:pPr>
            <a:r>
              <a:rPr lang="en-US" dirty="0" smtClean="0"/>
              <a:t>CK ranged from 3665-21323 U/L, average 8932</a:t>
            </a:r>
          </a:p>
          <a:p>
            <a:pPr fontAlgn="auto">
              <a:spcAft>
                <a:spcPts val="0"/>
              </a:spcAft>
              <a:buFont typeface="Arial"/>
              <a:buChar char="•"/>
              <a:defRPr/>
            </a:pPr>
            <a:r>
              <a:rPr lang="en-US" dirty="0" err="1" smtClean="0"/>
              <a:t>Rheumatological</a:t>
            </a:r>
            <a:r>
              <a:rPr lang="en-US" dirty="0" smtClean="0"/>
              <a:t> markers and myositis panel were negative in all</a:t>
            </a:r>
          </a:p>
          <a:p>
            <a:pPr fontAlgn="auto">
              <a:spcAft>
                <a:spcPts val="0"/>
              </a:spcAft>
              <a:buFont typeface="Arial"/>
              <a:buChar char="•"/>
              <a:defRPr/>
            </a:pPr>
            <a:r>
              <a:rPr lang="en-US" dirty="0" smtClean="0"/>
              <a:t>EMG showed myopathic changes with fibrillation potentials in all</a:t>
            </a:r>
          </a:p>
          <a:p>
            <a:pPr fontAlgn="auto">
              <a:spcAft>
                <a:spcPts val="0"/>
              </a:spcAft>
              <a:buFont typeface="Arial"/>
              <a:buChar char="•"/>
              <a:defRPr/>
            </a:pPr>
            <a:r>
              <a:rPr lang="en-US" dirty="0" smtClean="0"/>
              <a:t>None had or developed cancer</a:t>
            </a:r>
          </a:p>
          <a:p>
            <a:pPr fontAlgn="auto">
              <a:spcAft>
                <a:spcPts val="0"/>
              </a:spcAft>
              <a:buFont typeface="Arial"/>
              <a:buChar char="•"/>
              <a:defRPr/>
            </a:pPr>
            <a:r>
              <a:rPr lang="en-US" dirty="0" smtClean="0"/>
              <a:t>Treatment with prednisone alone was not effective</a:t>
            </a:r>
          </a:p>
          <a:p>
            <a:pPr fontAlgn="auto">
              <a:spcAft>
                <a:spcPts val="0"/>
              </a:spcAft>
              <a:buFont typeface="Arial"/>
              <a:buChar char="•"/>
              <a:defRPr/>
            </a:pPr>
            <a:r>
              <a:rPr lang="en-US" dirty="0" smtClean="0"/>
              <a:t>All patients required other immunotherapy for completer or near complete improvement</a:t>
            </a:r>
          </a:p>
          <a:p>
            <a:pPr fontAlgn="auto">
              <a:spcAft>
                <a:spcPts val="0"/>
              </a:spcAft>
              <a:buFont typeface="Arial"/>
              <a:buChar char="•"/>
              <a:defRPr/>
            </a:pPr>
            <a:r>
              <a:rPr lang="en-US" dirty="0" smtClean="0"/>
              <a:t>Average time for maximal improvement was about 5 mo</a:t>
            </a:r>
          </a:p>
          <a:p>
            <a:pPr fontAlgn="auto">
              <a:spcAft>
                <a:spcPts val="0"/>
              </a:spcAft>
              <a:buFont typeface="Arial"/>
              <a:buNone/>
              <a:defRPr/>
            </a:pPr>
            <a:endParaRPr lang="en-US" dirty="0"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fontScale="90000"/>
          </a:bodyPr>
          <a:lstStyle/>
          <a:p>
            <a:pPr fontAlgn="auto">
              <a:spcAft>
                <a:spcPts val="0"/>
              </a:spcAft>
              <a:defRPr/>
            </a:pPr>
            <a:r>
              <a:rPr lang="en-US" dirty="0" smtClean="0"/>
              <a:t>? Statin-associated autoimmune myositis, muscle pathology</a:t>
            </a:r>
            <a:endParaRPr lang="en-US" dirty="0"/>
          </a:p>
        </p:txBody>
      </p:sp>
      <p:sp>
        <p:nvSpPr>
          <p:cNvPr id="100354" name="Content Placeholder 2"/>
          <p:cNvSpPr>
            <a:spLocks noGrp="1"/>
          </p:cNvSpPr>
          <p:nvPr>
            <p:ph idx="1"/>
          </p:nvPr>
        </p:nvSpPr>
        <p:spPr>
          <a:xfrm>
            <a:off x="457200" y="2514600"/>
            <a:ext cx="8229600" cy="3611563"/>
          </a:xfrm>
        </p:spPr>
        <p:txBody>
          <a:bodyPr/>
          <a:lstStyle/>
          <a:p>
            <a:r>
              <a:rPr lang="en-US" sz="2800" dirty="0" smtClean="0"/>
              <a:t>Very similar to SRP antibody associated myopathy</a:t>
            </a:r>
          </a:p>
          <a:p>
            <a:r>
              <a:rPr lang="en-US" sz="2800" dirty="0" smtClean="0"/>
              <a:t>Muscle biopsy shows necrotizing myopathy or scattered necrotic fibers</a:t>
            </a:r>
          </a:p>
          <a:p>
            <a:r>
              <a:rPr lang="en-US" sz="2800" dirty="0" smtClean="0"/>
              <a:t>Minimal or no inflammation</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078" y="274638"/>
            <a:ext cx="8672922" cy="792162"/>
          </a:xfrm>
        </p:spPr>
        <p:txBody>
          <a:bodyPr rtlCol="0">
            <a:normAutofit fontScale="90000"/>
          </a:bodyPr>
          <a:lstStyle/>
          <a:p>
            <a:pPr fontAlgn="auto">
              <a:spcAft>
                <a:spcPts val="0"/>
              </a:spcAft>
              <a:defRPr/>
            </a:pPr>
            <a:r>
              <a:rPr lang="en-US" dirty="0" smtClean="0"/>
              <a:t>? Statin-associated autoimmune myopathy</a:t>
            </a:r>
            <a:endParaRPr lang="en-US" dirty="0"/>
          </a:p>
        </p:txBody>
      </p:sp>
      <p:pic>
        <p:nvPicPr>
          <p:cNvPr id="5" name="Picture 4" descr="H&amp;E final.tif"/>
          <p:cNvPicPr>
            <a:picLocks noChangeAspect="1"/>
          </p:cNvPicPr>
          <p:nvPr/>
        </p:nvPicPr>
        <p:blipFill>
          <a:blip r:embed="rId2"/>
          <a:stretch>
            <a:fillRect/>
          </a:stretch>
        </p:blipFill>
        <p:spPr>
          <a:xfrm>
            <a:off x="4482416" y="1600200"/>
            <a:ext cx="4233701" cy="3760788"/>
          </a:xfrm>
          <a:prstGeom prst="rect">
            <a:avLst/>
          </a:prstGeom>
        </p:spPr>
      </p:pic>
      <p:pic>
        <p:nvPicPr>
          <p:cNvPr id="7" name="Picture 6" descr="sanchez H&amp;E 2 paper.tif"/>
          <p:cNvPicPr>
            <a:picLocks noChangeAspect="1"/>
          </p:cNvPicPr>
          <p:nvPr/>
        </p:nvPicPr>
        <p:blipFill>
          <a:blip r:embed="rId3"/>
          <a:stretch>
            <a:fillRect/>
          </a:stretch>
        </p:blipFill>
        <p:spPr>
          <a:xfrm>
            <a:off x="217078" y="1600200"/>
            <a:ext cx="4265338" cy="3788890"/>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lstStyle/>
          <a:p>
            <a:r>
              <a:rPr lang="en-US" dirty="0" smtClean="0"/>
              <a:t>Statins</a:t>
            </a:r>
            <a:endParaRPr lang="en-US" dirty="0"/>
          </a:p>
        </p:txBody>
      </p:sp>
      <p:sp>
        <p:nvSpPr>
          <p:cNvPr id="3" name="Content Placeholder 2"/>
          <p:cNvSpPr>
            <a:spLocks noGrp="1"/>
          </p:cNvSpPr>
          <p:nvPr>
            <p:ph idx="1"/>
          </p:nvPr>
        </p:nvSpPr>
        <p:spPr>
          <a:xfrm>
            <a:off x="0" y="990600"/>
            <a:ext cx="9144000" cy="5135563"/>
          </a:xfrm>
        </p:spPr>
        <p:txBody>
          <a:bodyPr/>
          <a:lstStyle/>
          <a:p>
            <a:r>
              <a:rPr lang="en-US" dirty="0" smtClean="0"/>
              <a:t>Down regulate T-cell activation and proliferation</a:t>
            </a:r>
          </a:p>
          <a:p>
            <a:r>
              <a:rPr lang="en-US" dirty="0" smtClean="0"/>
              <a:t>Block adhesion molecules interactions</a:t>
            </a:r>
          </a:p>
          <a:p>
            <a:r>
              <a:rPr lang="en-US" dirty="0" smtClean="0"/>
              <a:t>Inhibit the production of chemokines and matrix metalloproteinases (</a:t>
            </a:r>
            <a:r>
              <a:rPr lang="en-US" dirty="0" err="1" smtClean="0"/>
              <a:t>MMPs</a:t>
            </a:r>
            <a:r>
              <a:rPr lang="en-US" dirty="0" smtClean="0"/>
              <a:t>) </a:t>
            </a:r>
          </a:p>
          <a:p>
            <a:r>
              <a:rPr lang="en-US" dirty="0" smtClean="0"/>
              <a:t>Attenuate MHC-II restricted antigen presentation</a:t>
            </a:r>
          </a:p>
          <a:p>
            <a:r>
              <a:rPr lang="en-US" dirty="0" smtClean="0"/>
              <a:t>Inhibit the activation of NFκB</a:t>
            </a:r>
          </a:p>
          <a:p>
            <a:r>
              <a:rPr lang="en-US" dirty="0" smtClean="0"/>
              <a:t>Reduce leukocyte migration</a:t>
            </a:r>
          </a:p>
          <a:p>
            <a:r>
              <a:rPr lang="en-US" dirty="0" smtClean="0"/>
              <a:t>Shift the T-cell population from proinflammatory TH1 to a regulatory TH2 phenotype</a:t>
            </a:r>
            <a:endParaRPr lang="en-US" dirty="0"/>
          </a:p>
        </p:txBody>
      </p:sp>
      <p:sp>
        <p:nvSpPr>
          <p:cNvPr id="5" name="TextBox 4"/>
          <p:cNvSpPr txBox="1"/>
          <p:nvPr/>
        </p:nvSpPr>
        <p:spPr>
          <a:xfrm>
            <a:off x="4419600" y="6324600"/>
            <a:ext cx="4724400" cy="338554"/>
          </a:xfrm>
          <a:prstGeom prst="rect">
            <a:avLst/>
          </a:prstGeom>
          <a:noFill/>
        </p:spPr>
        <p:txBody>
          <a:bodyPr wrap="square" rtlCol="0">
            <a:spAutoFit/>
          </a:bodyPr>
          <a:lstStyle/>
          <a:p>
            <a:r>
              <a:rPr lang="en-US" sz="1600" dirty="0" smtClean="0"/>
              <a:t>Greenwood J, trends in immunology, Feb 2007</a:t>
            </a:r>
            <a:endParaRPr lang="en-US" sz="1600"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Statin and autoimmune myopathy</a:t>
            </a:r>
            <a:endParaRPr lang="en-US" dirty="0"/>
          </a:p>
        </p:txBody>
      </p:sp>
      <p:sp>
        <p:nvSpPr>
          <p:cNvPr id="3" name="Content Placeholder 2"/>
          <p:cNvSpPr>
            <a:spLocks noGrp="1"/>
          </p:cNvSpPr>
          <p:nvPr>
            <p:ph idx="1"/>
          </p:nvPr>
        </p:nvSpPr>
        <p:spPr>
          <a:xfrm>
            <a:off x="457200" y="2133600"/>
            <a:ext cx="8229600" cy="3992563"/>
          </a:xfrm>
        </p:spPr>
        <p:txBody>
          <a:bodyPr/>
          <a:lstStyle/>
          <a:p>
            <a:r>
              <a:rPr lang="en-US" dirty="0" smtClean="0"/>
              <a:t>? Coincidence</a:t>
            </a:r>
          </a:p>
          <a:p>
            <a:r>
              <a:rPr lang="en-US" dirty="0" smtClean="0"/>
              <a:t>Interference with SRP or its receptor</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IBM</a:t>
            </a:r>
            <a:endParaRPr lang="en-US" dirty="0"/>
          </a:p>
        </p:txBody>
      </p:sp>
      <p:sp>
        <p:nvSpPr>
          <p:cNvPr id="3" name="Content Placeholder 2"/>
          <p:cNvSpPr>
            <a:spLocks noGrp="1"/>
          </p:cNvSpPr>
          <p:nvPr>
            <p:ph idx="1"/>
          </p:nvPr>
        </p:nvSpPr>
        <p:spPr/>
        <p:txBody>
          <a:bodyPr/>
          <a:lstStyle/>
          <a:p>
            <a:r>
              <a:rPr lang="en-US" dirty="0" smtClean="0"/>
              <a:t>Life expectancy is usually not shortened</a:t>
            </a:r>
          </a:p>
          <a:p>
            <a:r>
              <a:rPr lang="en-US" dirty="0" smtClean="0"/>
              <a:t>Most patients will need walking aids with 6-7 years from the onset of the disease</a:t>
            </a:r>
          </a:p>
          <a:p>
            <a:r>
              <a:rPr lang="en-US" dirty="0" smtClean="0"/>
              <a:t>Rare patients die from aspiration pneumonia</a:t>
            </a:r>
          </a:p>
          <a:p>
            <a:r>
              <a:rPr lang="en-US" dirty="0" smtClean="0"/>
              <a:t>Frequently missed diagnosed for motor neuron disease, CIDP and peripheral neuropathy</a:t>
            </a:r>
          </a:p>
          <a:p>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rtlCol="0">
            <a:normAutofit fontScale="90000"/>
          </a:bodyPr>
          <a:lstStyle/>
          <a:p>
            <a:pPr fontAlgn="auto">
              <a:spcAft>
                <a:spcPts val="0"/>
              </a:spcAft>
              <a:defRPr/>
            </a:pPr>
            <a:r>
              <a:rPr lang="en-US" dirty="0" smtClean="0"/>
              <a:t>Treatment of inflammatory myopathy</a:t>
            </a:r>
            <a:endParaRPr lang="en-US" dirty="0"/>
          </a:p>
        </p:txBody>
      </p:sp>
      <p:sp>
        <p:nvSpPr>
          <p:cNvPr id="105474" name="Content Placeholder 2"/>
          <p:cNvSpPr>
            <a:spLocks noGrp="1"/>
          </p:cNvSpPr>
          <p:nvPr>
            <p:ph idx="1"/>
          </p:nvPr>
        </p:nvSpPr>
        <p:spPr/>
        <p:txBody>
          <a:bodyPr/>
          <a:lstStyle/>
          <a:p>
            <a:r>
              <a:rPr lang="en-US" dirty="0" smtClean="0"/>
              <a:t>Except for IVIG, there has been no controlled trials</a:t>
            </a:r>
          </a:p>
          <a:p>
            <a:r>
              <a:rPr lang="en-US" dirty="0" smtClean="0"/>
              <a:t>All studies</a:t>
            </a:r>
          </a:p>
          <a:p>
            <a:pPr lvl="1"/>
            <a:r>
              <a:rPr lang="en-US" dirty="0" smtClean="0"/>
              <a:t>Open label study of small number of patients</a:t>
            </a:r>
          </a:p>
          <a:p>
            <a:pPr lvl="1"/>
            <a:r>
              <a:rPr lang="en-US" dirty="0" smtClean="0"/>
              <a:t>Case reports</a:t>
            </a:r>
          </a:p>
          <a:p>
            <a:pPr>
              <a:buNone/>
            </a:pPr>
            <a:endParaRPr lang="en-US" dirty="0" smtClean="0"/>
          </a:p>
          <a:p>
            <a:pPr lvl="1">
              <a:buNone/>
            </a:pPr>
            <a:endParaRPr lang="en-US" dirty="0" smtClean="0"/>
          </a:p>
          <a:p>
            <a:pPr>
              <a:buNone/>
            </a:pPr>
            <a:endParaRPr lang="en-US" dirty="0" smtClean="0"/>
          </a:p>
          <a:p>
            <a:pPr>
              <a:buFont typeface="Arial" charset="0"/>
              <a:buNone/>
            </a:pPr>
            <a:endParaRPr lang="en-US" dirty="0" smtClean="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a:xfrm>
            <a:off x="457200" y="274638"/>
            <a:ext cx="8382000" cy="1143000"/>
          </a:xfrm>
        </p:spPr>
        <p:txBody>
          <a:bodyPr/>
          <a:lstStyle/>
          <a:p>
            <a:r>
              <a:rPr lang="en-US" dirty="0" smtClean="0"/>
              <a:t>Treatment of IBM</a:t>
            </a:r>
          </a:p>
        </p:txBody>
      </p:sp>
      <p:sp>
        <p:nvSpPr>
          <p:cNvPr id="104450" name="Content Placeholder 2"/>
          <p:cNvSpPr>
            <a:spLocks noGrp="1"/>
          </p:cNvSpPr>
          <p:nvPr>
            <p:ph idx="1"/>
          </p:nvPr>
        </p:nvSpPr>
        <p:spPr/>
        <p:txBody>
          <a:bodyPr/>
          <a:lstStyle/>
          <a:p>
            <a:r>
              <a:rPr lang="en-US" dirty="0" smtClean="0"/>
              <a:t>Refractory to treatment</a:t>
            </a:r>
          </a:p>
          <a:p>
            <a:r>
              <a:rPr lang="en-US" dirty="0" smtClean="0"/>
              <a:t>Some use 3-6 months trial of prednisone or Azathioprine or Methotrexate or Mycophenolate Mofetil</a:t>
            </a:r>
          </a:p>
          <a:p>
            <a:r>
              <a:rPr lang="en-US" dirty="0" smtClean="0"/>
              <a:t>Ongoing trials</a:t>
            </a:r>
          </a:p>
          <a:p>
            <a:pPr lvl="1"/>
            <a:r>
              <a:rPr lang="en-US" dirty="0" smtClean="0"/>
              <a:t>Arimoclomol, coinducer of heat shock proteins</a:t>
            </a:r>
          </a:p>
          <a:p>
            <a:pPr lvl="1"/>
            <a:r>
              <a:rPr lang="en-US" dirty="0" smtClean="0"/>
              <a:t>Etanercept ( TNF) </a:t>
            </a:r>
          </a:p>
          <a:p>
            <a:pPr lvl="1"/>
            <a:r>
              <a:rPr lang="en-US" dirty="0" smtClean="0"/>
              <a:t>Lithium</a:t>
            </a:r>
          </a:p>
          <a:p>
            <a:pPr lvl="1"/>
            <a:endParaRPr lang="en-US" dirty="0" smtClean="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of IBM</a:t>
            </a:r>
            <a:endParaRPr lang="en-US" dirty="0"/>
          </a:p>
        </p:txBody>
      </p:sp>
      <p:sp>
        <p:nvSpPr>
          <p:cNvPr id="3" name="Content Placeholder 2"/>
          <p:cNvSpPr>
            <a:spLocks noGrp="1"/>
          </p:cNvSpPr>
          <p:nvPr>
            <p:ph idx="1"/>
          </p:nvPr>
        </p:nvSpPr>
        <p:spPr>
          <a:xfrm>
            <a:off x="457200" y="2057400"/>
            <a:ext cx="8229600" cy="4525963"/>
          </a:xfrm>
        </p:spPr>
        <p:txBody>
          <a:bodyPr/>
          <a:lstStyle/>
          <a:p>
            <a:r>
              <a:rPr lang="en-US" dirty="0" smtClean="0"/>
              <a:t>Alemtuzumab (</a:t>
            </a:r>
            <a:r>
              <a:rPr lang="en-US" dirty="0" err="1" smtClean="0"/>
              <a:t>Campath</a:t>
            </a:r>
            <a:r>
              <a:rPr lang="en-US" dirty="0" smtClean="0"/>
              <a:t>), a humanized monoclonal antibody against the peripheral lymphocyte cells</a:t>
            </a:r>
          </a:p>
          <a:p>
            <a:r>
              <a:rPr lang="en-US" dirty="0" smtClean="0"/>
              <a:t>13 patients treated with 4 doses 0.3 mg/kg</a:t>
            </a:r>
          </a:p>
          <a:p>
            <a:r>
              <a:rPr lang="en-US" dirty="0" smtClean="0"/>
              <a:t>11.4% improvement on the MRC and 13% on quantitative muscle strength testing</a:t>
            </a:r>
          </a:p>
          <a:p>
            <a:endParaRPr lang="en-US" dirty="0"/>
          </a:p>
        </p:txBody>
      </p:sp>
      <p:sp>
        <p:nvSpPr>
          <p:cNvPr id="5" name="TextBox 4"/>
          <p:cNvSpPr txBox="1"/>
          <p:nvPr/>
        </p:nvSpPr>
        <p:spPr>
          <a:xfrm>
            <a:off x="4800600" y="6248400"/>
            <a:ext cx="2686515" cy="369332"/>
          </a:xfrm>
          <a:prstGeom prst="rect">
            <a:avLst/>
          </a:prstGeom>
          <a:noFill/>
        </p:spPr>
        <p:txBody>
          <a:bodyPr wrap="none" rtlCol="0">
            <a:spAutoFit/>
          </a:bodyPr>
          <a:lstStyle/>
          <a:p>
            <a:r>
              <a:rPr lang="en-US" dirty="0" err="1" smtClean="0"/>
              <a:t>Dalakas</a:t>
            </a:r>
            <a:r>
              <a:rPr lang="en-US" dirty="0" smtClean="0"/>
              <a:t> MC, Brain 2009</a:t>
            </a: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rtlCol="0">
            <a:normAutofit fontScale="90000"/>
          </a:bodyPr>
          <a:lstStyle/>
          <a:p>
            <a:pPr fontAlgn="auto">
              <a:spcAft>
                <a:spcPts val="0"/>
              </a:spcAft>
              <a:defRPr/>
            </a:pPr>
            <a:r>
              <a:rPr lang="en-US" dirty="0" smtClean="0"/>
              <a:t>Treatment of inflammatory myopathy</a:t>
            </a:r>
            <a:endParaRPr lang="en-US" dirty="0"/>
          </a:p>
        </p:txBody>
      </p:sp>
      <p:sp>
        <p:nvSpPr>
          <p:cNvPr id="105474" name="Content Placeholder 2"/>
          <p:cNvSpPr>
            <a:spLocks noGrp="1"/>
          </p:cNvSpPr>
          <p:nvPr>
            <p:ph idx="1"/>
          </p:nvPr>
        </p:nvSpPr>
        <p:spPr/>
        <p:txBody>
          <a:bodyPr/>
          <a:lstStyle/>
          <a:p>
            <a:r>
              <a:rPr lang="en-US" dirty="0" smtClean="0"/>
              <a:t>Ongoing studies</a:t>
            </a:r>
          </a:p>
          <a:p>
            <a:pPr lvl="1"/>
            <a:r>
              <a:rPr lang="en-US" dirty="0" smtClean="0"/>
              <a:t>Infliximab (TNF), completed</a:t>
            </a:r>
          </a:p>
          <a:p>
            <a:pPr lvl="1"/>
            <a:r>
              <a:rPr lang="en-US" dirty="0" smtClean="0"/>
              <a:t>Rituximab for refractory myositis, recruiting</a:t>
            </a:r>
          </a:p>
          <a:p>
            <a:pPr lvl="1"/>
            <a:r>
              <a:rPr lang="en-US" dirty="0" smtClean="0"/>
              <a:t>Stem cell transplantation, recruiting</a:t>
            </a:r>
          </a:p>
          <a:p>
            <a:pPr lvl="1"/>
            <a:endParaRPr lang="en-US" dirty="0" smtClean="0"/>
          </a:p>
          <a:p>
            <a:pPr lvl="1">
              <a:buNone/>
            </a:pPr>
            <a:endParaRPr lang="en-US" dirty="0" smtClean="0"/>
          </a:p>
          <a:p>
            <a:pPr>
              <a:buNone/>
            </a:pPr>
            <a:endParaRPr lang="en-US" dirty="0" smtClean="0"/>
          </a:p>
          <a:p>
            <a:pPr>
              <a:buFont typeface="Arial" charset="0"/>
              <a:buNone/>
            </a:pPr>
            <a:endParaRPr lang="en-US" dirty="0" smtClean="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a:xfrm>
            <a:off x="457200" y="704850"/>
            <a:ext cx="8229600" cy="742950"/>
          </a:xfrm>
        </p:spPr>
        <p:txBody>
          <a:bodyPr/>
          <a:lstStyle/>
          <a:p>
            <a:r>
              <a:rPr lang="en-US" sz="3200" dirty="0" smtClean="0"/>
              <a:t>       Treatment of inflammatory myopathy (first line treatment)   </a:t>
            </a:r>
          </a:p>
        </p:txBody>
      </p:sp>
      <p:sp>
        <p:nvSpPr>
          <p:cNvPr id="107522" name="Content Placeholder 2"/>
          <p:cNvSpPr>
            <a:spLocks noGrp="1"/>
          </p:cNvSpPr>
          <p:nvPr>
            <p:ph idx="1"/>
          </p:nvPr>
        </p:nvSpPr>
        <p:spPr/>
        <p:txBody>
          <a:bodyPr/>
          <a:lstStyle/>
          <a:p>
            <a:r>
              <a:rPr lang="en-US" dirty="0" smtClean="0"/>
              <a:t>Prednisone</a:t>
            </a:r>
          </a:p>
          <a:p>
            <a:r>
              <a:rPr lang="en-US" dirty="0" smtClean="0"/>
              <a:t>Azathioprine</a:t>
            </a:r>
          </a:p>
          <a:p>
            <a:r>
              <a:rPr lang="en-US" dirty="0" smtClean="0"/>
              <a:t>Methotrexate</a:t>
            </a:r>
          </a:p>
          <a:p>
            <a:r>
              <a:rPr lang="en-US" dirty="0" smtClean="0"/>
              <a:t>Mycophenolate Mofetil</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a:xfrm>
            <a:off x="152400" y="704850"/>
            <a:ext cx="8534400" cy="819150"/>
          </a:xfrm>
        </p:spPr>
        <p:txBody>
          <a:bodyPr/>
          <a:lstStyle/>
          <a:p>
            <a:r>
              <a:rPr lang="en-US" sz="3200" smtClean="0"/>
              <a:t>Treatment of refractory inflammatory myopathy</a:t>
            </a:r>
          </a:p>
        </p:txBody>
      </p:sp>
      <p:sp>
        <p:nvSpPr>
          <p:cNvPr id="117762" name="Content Placeholder 2"/>
          <p:cNvSpPr>
            <a:spLocks noGrp="1"/>
          </p:cNvSpPr>
          <p:nvPr>
            <p:ph idx="1"/>
          </p:nvPr>
        </p:nvSpPr>
        <p:spPr/>
        <p:txBody>
          <a:bodyPr/>
          <a:lstStyle/>
          <a:p>
            <a:r>
              <a:rPr lang="en-US" dirty="0" smtClean="0"/>
              <a:t>IVIG</a:t>
            </a:r>
          </a:p>
          <a:p>
            <a:r>
              <a:rPr lang="en-US" dirty="0" smtClean="0"/>
              <a:t>Plasmapheresis</a:t>
            </a:r>
          </a:p>
          <a:p>
            <a:r>
              <a:rPr lang="en-US" dirty="0" smtClean="0"/>
              <a:t>Cyclosporine and Tacrolimus</a:t>
            </a:r>
          </a:p>
          <a:p>
            <a:r>
              <a:rPr lang="en-US" dirty="0" smtClean="0"/>
              <a:t>Cyclophosphamide</a:t>
            </a:r>
          </a:p>
          <a:p>
            <a:r>
              <a:rPr lang="en-US" dirty="0" smtClean="0"/>
              <a:t>Rituximab</a:t>
            </a:r>
          </a:p>
          <a:p>
            <a:r>
              <a:rPr lang="en-US" dirty="0" smtClean="0"/>
              <a:t>Infliximab</a:t>
            </a:r>
          </a:p>
          <a:p>
            <a:r>
              <a:rPr lang="en-US" dirty="0" smtClean="0"/>
              <a:t>Etanercept</a:t>
            </a:r>
          </a:p>
          <a:p>
            <a:endParaRPr lang="en-US" dirty="0" smtClean="0"/>
          </a:p>
          <a:p>
            <a:endParaRPr lang="en-US" dirty="0" smtClean="0"/>
          </a:p>
          <a:p>
            <a:pPr>
              <a:buFont typeface="Arial" charset="0"/>
              <a:buNone/>
            </a:pPr>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p:nvPr>
        </p:nvSpPr>
        <p:spPr>
          <a:xfrm>
            <a:off x="457200" y="274638"/>
            <a:ext cx="8229600" cy="639762"/>
          </a:xfrm>
        </p:spPr>
        <p:txBody>
          <a:bodyPr/>
          <a:lstStyle/>
          <a:p>
            <a:r>
              <a:rPr lang="en-US" dirty="0" smtClean="0"/>
              <a:t>Conclusions</a:t>
            </a:r>
          </a:p>
        </p:txBody>
      </p:sp>
      <p:sp>
        <p:nvSpPr>
          <p:cNvPr id="129026" name="Content Placeholder 2"/>
          <p:cNvSpPr>
            <a:spLocks noGrp="1"/>
          </p:cNvSpPr>
          <p:nvPr>
            <p:ph idx="1"/>
          </p:nvPr>
        </p:nvSpPr>
        <p:spPr>
          <a:xfrm>
            <a:off x="457200" y="1143000"/>
            <a:ext cx="8229600" cy="4525963"/>
          </a:xfrm>
        </p:spPr>
        <p:txBody>
          <a:bodyPr/>
          <a:lstStyle/>
          <a:p>
            <a:r>
              <a:rPr lang="en-US" dirty="0" smtClean="0"/>
              <a:t>PM by pathological definition is the least common among all the inflammatory myopathy</a:t>
            </a:r>
          </a:p>
          <a:p>
            <a:r>
              <a:rPr lang="en-US" dirty="0" smtClean="0"/>
              <a:t>IBM is the most common, unfortunately no effective treatment</a:t>
            </a:r>
          </a:p>
          <a:p>
            <a:r>
              <a:rPr lang="en-US" dirty="0" smtClean="0"/>
              <a:t>Severe muscle weakness in anti-SRP </a:t>
            </a:r>
            <a:r>
              <a:rPr lang="en-US" dirty="0" err="1" smtClean="0"/>
              <a:t>ab</a:t>
            </a:r>
            <a:r>
              <a:rPr lang="en-US" dirty="0" smtClean="0"/>
              <a:t> associated myopathy and ? statin-associated autoimmune myopathy</a:t>
            </a:r>
          </a:p>
          <a:p>
            <a:r>
              <a:rPr lang="en-US" dirty="0" smtClean="0"/>
              <a:t>Anti-SRP </a:t>
            </a:r>
            <a:r>
              <a:rPr lang="en-US" dirty="0" err="1" smtClean="0"/>
              <a:t>ab</a:t>
            </a:r>
            <a:r>
              <a:rPr lang="en-US" dirty="0" smtClean="0"/>
              <a:t> associated myopathy responds poorly to treatment </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Rash in DM and ASS</a:t>
            </a:r>
          </a:p>
          <a:p>
            <a:r>
              <a:rPr lang="en-US" dirty="0" smtClean="0"/>
              <a:t>ILD in DM and ASS  </a:t>
            </a:r>
          </a:p>
          <a:p>
            <a:r>
              <a:rPr lang="en-US" dirty="0" smtClean="0"/>
              <a:t>Serum CK, Myositis antibodies and EMG study can aid in the diagnosis</a:t>
            </a:r>
          </a:p>
          <a:p>
            <a:r>
              <a:rPr lang="en-US" dirty="0" smtClean="0"/>
              <a:t>DM patients should be screened for occult malignancy </a:t>
            </a:r>
          </a:p>
          <a:p>
            <a:r>
              <a:rPr lang="en-US" dirty="0" smtClean="0"/>
              <a:t>Muscle biopsy still a helpful tool</a:t>
            </a:r>
          </a:p>
          <a:p>
            <a:pPr>
              <a:buNone/>
            </a:pPr>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r>
              <a:rPr lang="en-US" smtClean="0"/>
              <a:t>Prednisone</a:t>
            </a:r>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a:buChar char="•"/>
              <a:defRPr/>
            </a:pPr>
            <a:r>
              <a:rPr lang="en-US" dirty="0" smtClean="0"/>
              <a:t>1mg/kg</a:t>
            </a:r>
          </a:p>
          <a:p>
            <a:pPr fontAlgn="auto">
              <a:spcAft>
                <a:spcPts val="0"/>
              </a:spcAft>
              <a:buFont typeface="Arial"/>
              <a:buChar char="•"/>
              <a:defRPr/>
            </a:pPr>
            <a:r>
              <a:rPr lang="en-US" dirty="0" smtClean="0"/>
              <a:t>Reduce the production of inflammatory mediators such as cytokines, prostaglandins and nitric oxide</a:t>
            </a:r>
          </a:p>
          <a:p>
            <a:pPr fontAlgn="auto">
              <a:spcAft>
                <a:spcPts val="0"/>
              </a:spcAft>
              <a:buFont typeface="Arial"/>
              <a:buChar char="•"/>
              <a:defRPr/>
            </a:pPr>
            <a:r>
              <a:rPr lang="en-US" dirty="0" smtClean="0"/>
              <a:t>Inhibit inflammatory cell migration to site of inflammation</a:t>
            </a:r>
          </a:p>
          <a:p>
            <a:pPr fontAlgn="auto">
              <a:spcAft>
                <a:spcPts val="0"/>
              </a:spcAft>
              <a:buFont typeface="Arial"/>
              <a:buChar char="•"/>
              <a:defRPr/>
            </a:pPr>
            <a:r>
              <a:rPr lang="en-US" dirty="0" smtClean="0"/>
              <a:t>Promote leukocyte and lymphocyte death by apoptosis</a:t>
            </a:r>
          </a:p>
          <a:p>
            <a:pPr fontAlgn="auto">
              <a:spcAft>
                <a:spcPts val="0"/>
              </a:spcAft>
              <a:buFont typeface="Arial"/>
              <a:buChar char="•"/>
              <a:defRPr/>
            </a:pPr>
            <a:r>
              <a:rPr lang="en-US" dirty="0" smtClean="0"/>
              <a:t>Side effects: increase risk of infection, weight gain, osteoporosis,  hypertension, cataract, diabetes</a:t>
            </a:r>
          </a:p>
          <a:p>
            <a:pPr fontAlgn="auto">
              <a:spcAft>
                <a:spcPts val="0"/>
              </a:spcAft>
              <a:buFont typeface="Arial"/>
              <a:buNone/>
              <a:defRPr/>
            </a:pPr>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a:xfrm>
            <a:off x="457200" y="704850"/>
            <a:ext cx="8229600" cy="742950"/>
          </a:xfrm>
        </p:spPr>
        <p:txBody>
          <a:bodyPr/>
          <a:lstStyle/>
          <a:p>
            <a:r>
              <a:rPr lang="en-US" sz="3600" smtClean="0"/>
              <a:t>Azathioprine</a:t>
            </a:r>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a:buChar char="•"/>
              <a:defRPr/>
            </a:pPr>
            <a:r>
              <a:rPr lang="en-US" dirty="0" smtClean="0"/>
              <a:t> 2.5 mg/kg/day</a:t>
            </a:r>
          </a:p>
          <a:p>
            <a:pPr fontAlgn="auto">
              <a:spcAft>
                <a:spcPts val="0"/>
              </a:spcAft>
              <a:buFont typeface="Arial"/>
              <a:buChar char="•"/>
              <a:defRPr/>
            </a:pPr>
            <a:r>
              <a:rPr lang="en-US" dirty="0" smtClean="0"/>
              <a:t>It reduces the intracellular synthesis of </a:t>
            </a:r>
            <a:r>
              <a:rPr lang="en-US" dirty="0" err="1" smtClean="0"/>
              <a:t>purine</a:t>
            </a:r>
            <a:r>
              <a:rPr lang="en-US" dirty="0" smtClean="0"/>
              <a:t> and decreases the number of circulating B and T cells, particularly CD8+ cells </a:t>
            </a:r>
          </a:p>
          <a:p>
            <a:pPr fontAlgn="auto">
              <a:spcAft>
                <a:spcPts val="0"/>
              </a:spcAft>
              <a:buFont typeface="Arial"/>
              <a:buChar char="•"/>
              <a:defRPr/>
            </a:pPr>
            <a:r>
              <a:rPr lang="en-US" dirty="0" smtClean="0"/>
              <a:t>Individuals with low activity of key metabolic enzyme called ThioPurine MethylTransferase (TPMT), are more susceptible to </a:t>
            </a:r>
            <a:r>
              <a:rPr lang="en-US" dirty="0" err="1" smtClean="0"/>
              <a:t>azathioprine</a:t>
            </a:r>
            <a:r>
              <a:rPr lang="en-US" dirty="0" smtClean="0"/>
              <a:t>-induced myelosuppression  </a:t>
            </a:r>
          </a:p>
          <a:p>
            <a:pPr fontAlgn="auto">
              <a:spcAft>
                <a:spcPts val="0"/>
              </a:spcAft>
              <a:buFont typeface="Arial"/>
              <a:buChar char="•"/>
              <a:defRPr/>
            </a:pPr>
            <a:r>
              <a:rPr lang="en-US" dirty="0" smtClean="0"/>
              <a:t>Side effects: acute hypersensitivity reaction, pancreatitis, bone marrow suppression, hepatotoxicity, neoplasia</a:t>
            </a:r>
          </a:p>
          <a:p>
            <a:pPr fontAlgn="auto">
              <a:spcAft>
                <a:spcPts val="0"/>
              </a:spcAft>
              <a:buFont typeface="Arial"/>
              <a:buNone/>
              <a:defRPr/>
            </a:pPr>
            <a:endParaRPr lang="en-US" dirty="0" smtClean="0"/>
          </a:p>
          <a:p>
            <a:pPr fontAlgn="auto">
              <a:spcAft>
                <a:spcPts val="0"/>
              </a:spcAft>
              <a:buFont typeface="Arial"/>
              <a:buChar char="•"/>
              <a:defRPr/>
            </a:pP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smtClean="0">
                <a:cs typeface="Times New Roman" pitchFamily="18" charset="0"/>
              </a:rPr>
              <a:t>IBM pathogenesis</a:t>
            </a:r>
          </a:p>
        </p:txBody>
      </p:sp>
      <p:sp>
        <p:nvSpPr>
          <p:cNvPr id="18434" name="Content Placeholder 2"/>
          <p:cNvSpPr>
            <a:spLocks noGrp="1"/>
          </p:cNvSpPr>
          <p:nvPr>
            <p:ph idx="1"/>
          </p:nvPr>
        </p:nvSpPr>
        <p:spPr>
          <a:xfrm>
            <a:off x="457200" y="2057400"/>
            <a:ext cx="8229600" cy="4068763"/>
          </a:xfrm>
        </p:spPr>
        <p:txBody>
          <a:bodyPr/>
          <a:lstStyle/>
          <a:p>
            <a:pPr>
              <a:spcAft>
                <a:spcPct val="20000"/>
              </a:spcAft>
            </a:pPr>
            <a:r>
              <a:rPr lang="en-US" dirty="0" smtClean="0">
                <a:cs typeface="Times New Roman" pitchFamily="18" charset="0"/>
              </a:rPr>
              <a:t>Pathogenesis unknown</a:t>
            </a:r>
          </a:p>
          <a:p>
            <a:pPr>
              <a:spcAft>
                <a:spcPct val="20000"/>
              </a:spcAft>
            </a:pPr>
            <a:r>
              <a:rPr lang="en-US" dirty="0" smtClean="0">
                <a:cs typeface="Times New Roman" pitchFamily="18" charset="0"/>
              </a:rPr>
              <a:t>? Primary inflammatory myopathy</a:t>
            </a:r>
          </a:p>
          <a:p>
            <a:pPr>
              <a:spcAft>
                <a:spcPct val="20000"/>
              </a:spcAft>
            </a:pPr>
            <a:r>
              <a:rPr lang="en-US" dirty="0" smtClean="0">
                <a:cs typeface="Times New Roman" pitchFamily="18" charset="0"/>
              </a:rPr>
              <a:t>? Primary degenerative disease of the muscle, similar to Alzheimer's disease</a:t>
            </a:r>
          </a:p>
          <a:p>
            <a:pPr>
              <a:spcAft>
                <a:spcPct val="20000"/>
              </a:spcAft>
            </a:pPr>
            <a:endParaRPr lang="en-US" dirty="0" smtClean="0">
              <a:latin typeface="Arial" charset="0"/>
            </a:endParaRPr>
          </a:p>
          <a:p>
            <a:endParaRPr lang="en-US" dirty="0"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p:txBody>
          <a:bodyPr/>
          <a:lstStyle/>
          <a:p>
            <a:r>
              <a:rPr lang="en-US" smtClean="0"/>
              <a:t>Methotrexate</a:t>
            </a:r>
          </a:p>
        </p:txBody>
      </p:sp>
      <p:sp>
        <p:nvSpPr>
          <p:cNvPr id="113666" name="Content Placeholder 2"/>
          <p:cNvSpPr>
            <a:spLocks noGrp="1"/>
          </p:cNvSpPr>
          <p:nvPr>
            <p:ph idx="1"/>
          </p:nvPr>
        </p:nvSpPr>
        <p:spPr>
          <a:xfrm>
            <a:off x="304800" y="1600200"/>
            <a:ext cx="8382000" cy="4525963"/>
          </a:xfrm>
        </p:spPr>
        <p:txBody>
          <a:bodyPr/>
          <a:lstStyle/>
          <a:p>
            <a:r>
              <a:rPr lang="en-US" smtClean="0"/>
              <a:t>0.3 mg/kg/week </a:t>
            </a:r>
          </a:p>
          <a:p>
            <a:r>
              <a:rPr lang="en-US" smtClean="0"/>
              <a:t>Should be administered with folic acid 1 mg/d</a:t>
            </a:r>
          </a:p>
          <a:p>
            <a:r>
              <a:rPr lang="en-US" smtClean="0"/>
              <a:t>inhibition of T cell activation and suppression of intracellular adhesion molecule expression by T cells</a:t>
            </a:r>
          </a:p>
          <a:p>
            <a:r>
              <a:rPr lang="en-US" smtClean="0"/>
              <a:t>Side effects: bone marrow suppression, hepatotoxicity, interstitial pneumonitis and pulmonary fibrosis</a:t>
            </a:r>
          </a:p>
          <a:p>
            <a:endParaRPr lang="en-US"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p:txBody>
          <a:bodyPr/>
          <a:lstStyle/>
          <a:p>
            <a:r>
              <a:rPr lang="en-US" smtClean="0"/>
              <a:t>Mycophenolate Mofetil </a:t>
            </a:r>
          </a:p>
        </p:txBody>
      </p:sp>
      <p:sp>
        <p:nvSpPr>
          <p:cNvPr id="115714" name="Content Placeholder 2"/>
          <p:cNvSpPr>
            <a:spLocks noGrp="1"/>
          </p:cNvSpPr>
          <p:nvPr>
            <p:ph idx="1"/>
          </p:nvPr>
        </p:nvSpPr>
        <p:spPr/>
        <p:txBody>
          <a:bodyPr/>
          <a:lstStyle/>
          <a:p>
            <a:r>
              <a:rPr lang="en-US" smtClean="0"/>
              <a:t>25mg/kg/day, the active metabolite, mycophenolic acid (MPA), inhibit proliferation of T and B-cells</a:t>
            </a:r>
          </a:p>
          <a:p>
            <a:r>
              <a:rPr lang="en-US" smtClean="0"/>
              <a:t>Side effects: bone marrow suppression, hepatotoxicity, PML</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p:txBody>
          <a:bodyPr/>
          <a:lstStyle/>
          <a:p>
            <a:r>
              <a:rPr lang="en-US" smtClean="0"/>
              <a:t>IVIG</a:t>
            </a:r>
          </a:p>
        </p:txBody>
      </p:sp>
      <p:sp>
        <p:nvSpPr>
          <p:cNvPr id="118786" name="Content Placeholder 2"/>
          <p:cNvSpPr>
            <a:spLocks noGrp="1"/>
          </p:cNvSpPr>
          <p:nvPr>
            <p:ph idx="1"/>
          </p:nvPr>
        </p:nvSpPr>
        <p:spPr/>
        <p:txBody>
          <a:bodyPr/>
          <a:lstStyle/>
          <a:p>
            <a:r>
              <a:rPr lang="en-US" smtClean="0"/>
              <a:t>2g/kg</a:t>
            </a:r>
          </a:p>
          <a:p>
            <a:r>
              <a:rPr lang="en-US" smtClean="0"/>
              <a:t>Side effects: anaphylactic reaction, aseptic meningitis, acute renal failure, venous thrombosis, CVA, heart attack, cardiac arrhythmias</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p:txBody>
          <a:bodyPr/>
          <a:lstStyle/>
          <a:p>
            <a:r>
              <a:rPr lang="en-US" smtClean="0"/>
              <a:t>IVIG</a:t>
            </a:r>
          </a:p>
        </p:txBody>
      </p:sp>
      <p:sp>
        <p:nvSpPr>
          <p:cNvPr id="120834" name="Content Placeholder 2"/>
          <p:cNvSpPr>
            <a:spLocks noGrp="1"/>
          </p:cNvSpPr>
          <p:nvPr>
            <p:ph idx="1"/>
          </p:nvPr>
        </p:nvSpPr>
        <p:spPr/>
        <p:txBody>
          <a:bodyPr/>
          <a:lstStyle/>
          <a:p>
            <a:r>
              <a:rPr lang="en-US" smtClean="0"/>
              <a:t>Double-blind, placebo controlled study was effective in DM</a:t>
            </a:r>
          </a:p>
          <a:p>
            <a:r>
              <a:rPr lang="en-US" smtClean="0"/>
              <a:t>Double-blind, placebo controlled study did not find any significant efficacy in IBM on muscle strength, but patient with dysphagia had improved</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a:xfrm>
            <a:off x="228600" y="704850"/>
            <a:ext cx="8458200" cy="819150"/>
          </a:xfrm>
        </p:spPr>
        <p:txBody>
          <a:bodyPr/>
          <a:lstStyle/>
          <a:p>
            <a:r>
              <a:rPr lang="en-US" sz="3200" smtClean="0"/>
              <a:t>Cyclosporine A and Tacrolimus </a:t>
            </a:r>
          </a:p>
        </p:txBody>
      </p:sp>
      <p:sp>
        <p:nvSpPr>
          <p:cNvPr id="3" name="Content Placeholder 2"/>
          <p:cNvSpPr>
            <a:spLocks noGrp="1"/>
          </p:cNvSpPr>
          <p:nvPr>
            <p:ph idx="1"/>
          </p:nvPr>
        </p:nvSpPr>
        <p:spPr/>
        <p:txBody>
          <a:bodyPr rtlCol="0">
            <a:normAutofit/>
          </a:bodyPr>
          <a:lstStyle/>
          <a:p>
            <a:pPr fontAlgn="auto">
              <a:spcAft>
                <a:spcPts val="0"/>
              </a:spcAft>
              <a:buFont typeface="Arial"/>
              <a:buChar char="•"/>
              <a:defRPr/>
            </a:pPr>
            <a:r>
              <a:rPr lang="en-US" dirty="0" smtClean="0"/>
              <a:t>Suppress T-cell function</a:t>
            </a:r>
          </a:p>
          <a:p>
            <a:pPr fontAlgn="auto">
              <a:spcAft>
                <a:spcPts val="0"/>
              </a:spcAft>
              <a:buFont typeface="Arial"/>
              <a:buChar char="•"/>
              <a:defRPr/>
            </a:pPr>
            <a:r>
              <a:rPr lang="en-US" dirty="0" smtClean="0"/>
              <a:t>Cyclosporine A 2-5 mg/kg/day ( trough level 100-200 </a:t>
            </a:r>
            <a:r>
              <a:rPr lang="en-US" dirty="0" err="1" smtClean="0"/>
              <a:t>ng</a:t>
            </a:r>
            <a:r>
              <a:rPr lang="en-US" dirty="0" smtClean="0"/>
              <a:t>/ml)</a:t>
            </a:r>
          </a:p>
          <a:p>
            <a:pPr fontAlgn="auto">
              <a:spcAft>
                <a:spcPts val="0"/>
              </a:spcAft>
              <a:buFont typeface="Arial"/>
              <a:buChar char="•"/>
              <a:defRPr/>
            </a:pPr>
            <a:r>
              <a:rPr lang="en-US" dirty="0" smtClean="0"/>
              <a:t>Tacrolimus 0.075-0.2 mg/kg/day, divided twice a day ( trough level 5-20 </a:t>
            </a:r>
            <a:r>
              <a:rPr lang="en-US" dirty="0" err="1" smtClean="0"/>
              <a:t>ng</a:t>
            </a:r>
            <a:r>
              <a:rPr lang="en-US" dirty="0" smtClean="0"/>
              <a:t>/ml)</a:t>
            </a:r>
          </a:p>
          <a:p>
            <a:pPr fontAlgn="auto">
              <a:spcAft>
                <a:spcPts val="0"/>
              </a:spcAft>
              <a:buFont typeface="Arial"/>
              <a:buChar char="•"/>
              <a:defRPr/>
            </a:pPr>
            <a:r>
              <a:rPr lang="en-US" dirty="0" smtClean="0"/>
              <a:t>Side effects: renal insufficiency, hypertension, hepatotoxicity, seizures, hypomagnesaemia, PRES</a:t>
            </a:r>
          </a:p>
          <a:p>
            <a:pPr fontAlgn="auto">
              <a:spcAft>
                <a:spcPts val="0"/>
              </a:spcAft>
              <a:buFont typeface="Arial"/>
              <a:buNone/>
              <a:defRPr/>
            </a:pPr>
            <a:endParaRPr lang="en-US" dirty="0"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a:spLocks noGrp="1"/>
          </p:cNvSpPr>
          <p:nvPr>
            <p:ph type="title"/>
          </p:nvPr>
        </p:nvSpPr>
        <p:spPr>
          <a:xfrm>
            <a:off x="457200" y="704850"/>
            <a:ext cx="8458200" cy="666750"/>
          </a:xfrm>
        </p:spPr>
        <p:txBody>
          <a:bodyPr/>
          <a:lstStyle/>
          <a:p>
            <a:r>
              <a:rPr lang="en-US" sz="3200" smtClean="0"/>
              <a:t>Cyclophosphamide</a:t>
            </a:r>
          </a:p>
        </p:txBody>
      </p:sp>
      <p:sp>
        <p:nvSpPr>
          <p:cNvPr id="123906" name="Content Placeholder 2"/>
          <p:cNvSpPr>
            <a:spLocks noGrp="1"/>
          </p:cNvSpPr>
          <p:nvPr>
            <p:ph idx="1"/>
          </p:nvPr>
        </p:nvSpPr>
        <p:spPr/>
        <p:txBody>
          <a:bodyPr/>
          <a:lstStyle/>
          <a:p>
            <a:r>
              <a:rPr lang="en-US" dirty="0" smtClean="0"/>
              <a:t> 2 mg/kg/</a:t>
            </a:r>
            <a:r>
              <a:rPr lang="en-US" dirty="0" err="1" smtClean="0"/>
              <a:t>d</a:t>
            </a:r>
            <a:r>
              <a:rPr lang="en-US" dirty="0" smtClean="0"/>
              <a:t> orally or 0.5-1 mg/m</a:t>
            </a:r>
            <a:r>
              <a:rPr lang="en-US" baseline="30000" dirty="0" smtClean="0"/>
              <a:t>2</a:t>
            </a:r>
            <a:r>
              <a:rPr lang="en-US" dirty="0" smtClean="0"/>
              <a:t> IV monthly for 6 months</a:t>
            </a:r>
          </a:p>
          <a:p>
            <a:r>
              <a:rPr lang="en-US" dirty="0" smtClean="0"/>
              <a:t>Suppresses T-cell function </a:t>
            </a:r>
          </a:p>
          <a:p>
            <a:r>
              <a:rPr lang="en-US" dirty="0" smtClean="0"/>
              <a:t>Side effects: bone marrow suppression, hemorrhagic cystitis, increased risk for malignancies, especially lymphoma, leukemia and bladder cancer</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3"/>
          <p:cNvSpPr>
            <a:spLocks noGrp="1"/>
          </p:cNvSpPr>
          <p:nvPr>
            <p:ph type="title"/>
          </p:nvPr>
        </p:nvSpPr>
        <p:spPr/>
        <p:txBody>
          <a:bodyPr/>
          <a:lstStyle/>
          <a:p>
            <a:r>
              <a:rPr lang="en-US" dirty="0" err="1" smtClean="0"/>
              <a:t>Rituximab(Rituxan</a:t>
            </a:r>
            <a:r>
              <a:rPr lang="en-US" dirty="0" smtClean="0"/>
              <a:t>)</a:t>
            </a:r>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a:buChar char="•"/>
              <a:defRPr/>
            </a:pPr>
            <a:r>
              <a:rPr lang="en-US" dirty="0" smtClean="0"/>
              <a:t>Monoclonal antibody directed toward CD20, an antigen expressed on lymphocytes of B-cell lineage</a:t>
            </a:r>
          </a:p>
          <a:p>
            <a:pPr fontAlgn="auto">
              <a:spcAft>
                <a:spcPts val="0"/>
              </a:spcAft>
              <a:buFont typeface="Arial"/>
              <a:buChar char="•"/>
              <a:defRPr/>
            </a:pPr>
            <a:r>
              <a:rPr lang="en-US" dirty="0" smtClean="0"/>
              <a:t>375 mg/m</a:t>
            </a:r>
            <a:r>
              <a:rPr lang="en-US" baseline="30000" dirty="0" smtClean="0"/>
              <a:t>2</a:t>
            </a:r>
            <a:r>
              <a:rPr lang="en-US" dirty="0" smtClean="0"/>
              <a:t>  IV weekly for 4 consecutive weeks</a:t>
            </a:r>
          </a:p>
          <a:p>
            <a:pPr fontAlgn="auto">
              <a:spcAft>
                <a:spcPts val="0"/>
              </a:spcAft>
              <a:buFont typeface="Arial"/>
              <a:buChar char="•"/>
              <a:defRPr/>
            </a:pPr>
            <a:r>
              <a:rPr lang="en-US" dirty="0" smtClean="0"/>
              <a:t>Side effects: bone marrow suppression, pulmonary and GI complains</a:t>
            </a:r>
          </a:p>
          <a:p>
            <a:pPr fontAlgn="auto">
              <a:spcAft>
                <a:spcPts val="0"/>
              </a:spcAft>
              <a:buFont typeface="Arial"/>
              <a:buChar char="•"/>
              <a:defRPr/>
            </a:pPr>
            <a:r>
              <a:rPr lang="en-US" dirty="0" smtClean="0"/>
              <a:t>Severe fatal infusion reaction, tumor lysis syndrome, PML, severe mucocutaneous reaction, hepatitis B reactivation with fulminant hepatitis </a:t>
            </a:r>
          </a:p>
          <a:p>
            <a:pPr fontAlgn="auto">
              <a:spcAft>
                <a:spcPts val="0"/>
              </a:spcAft>
              <a:buFont typeface="Arial"/>
              <a:buNone/>
              <a:defRPr/>
            </a:pPr>
            <a:endParaRPr lang="en-US" baseline="30000"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p:nvPr>
        </p:nvSpPr>
        <p:spPr>
          <a:xfrm>
            <a:off x="228600" y="304800"/>
            <a:ext cx="8686800" cy="1066800"/>
          </a:xfrm>
        </p:spPr>
        <p:txBody>
          <a:bodyPr/>
          <a:lstStyle/>
          <a:p>
            <a:r>
              <a:rPr lang="en-US" sz="4000" smtClean="0"/>
              <a:t>Tumor Necrosis Factor-alpha (TNF-α) monoclonal antibody</a:t>
            </a:r>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a:buChar char="•"/>
              <a:defRPr/>
            </a:pPr>
            <a:r>
              <a:rPr lang="en-US" dirty="0" smtClean="0"/>
              <a:t>Infliximab (Remicade) 5mg/kg, then at week 2, 6 and 14 weeks  thereafter,</a:t>
            </a:r>
          </a:p>
          <a:p>
            <a:pPr fontAlgn="auto">
              <a:spcAft>
                <a:spcPts val="0"/>
              </a:spcAft>
              <a:buFont typeface="Arial"/>
              <a:buChar char="•"/>
              <a:defRPr/>
            </a:pPr>
            <a:r>
              <a:rPr lang="en-US" dirty="0" smtClean="0"/>
              <a:t>Side effects: increase risk of infection, hepatosplenic T-cell lymphoma, bone marrow suppression, severe hepatotoxicity,  lupus-like syndrome, increased risk of malignancy</a:t>
            </a:r>
          </a:p>
          <a:p>
            <a:pPr fontAlgn="auto">
              <a:spcAft>
                <a:spcPts val="0"/>
              </a:spcAft>
              <a:buFont typeface="Arial"/>
              <a:buChar char="•"/>
              <a:defRPr/>
            </a:pPr>
            <a:r>
              <a:rPr lang="en-US" dirty="0" smtClean="0"/>
              <a:t>Etanercept (Enbrel), 50 mg once or twice a week</a:t>
            </a:r>
          </a:p>
          <a:p>
            <a:pPr fontAlgn="auto">
              <a:spcAft>
                <a:spcPts val="0"/>
              </a:spcAft>
              <a:buFont typeface="Arial"/>
              <a:buChar char="•"/>
              <a:defRPr/>
            </a:pPr>
            <a:r>
              <a:rPr lang="en-US" dirty="0" smtClean="0"/>
              <a:t>Side effects: increased risk of infection, especially URI and increased risk for malignancy especially lymphoma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Tradition">
      <a:majorFont>
        <a:latin typeface="Candara"/>
        <a:ea typeface=""/>
        <a:cs typeface=""/>
        <a:font script="Jpan" typeface="メイリオ"/>
      </a:majorFont>
      <a:minorFont>
        <a:latin typeface="Candara"/>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2058</TotalTime>
  <Words>4232</Words>
  <Application>Microsoft Macintosh PowerPoint</Application>
  <PresentationFormat>On-screen Show (4:3)</PresentationFormat>
  <Paragraphs>837</Paragraphs>
  <Slides>97</Slides>
  <Notes>42</Notes>
  <HiddenSlides>0</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Office Theme</vt:lpstr>
      <vt:lpstr>Clinical and pathological classification  of inflammatory myopathy</vt:lpstr>
      <vt:lpstr>Why is it important to classify IM?</vt:lpstr>
      <vt:lpstr>Pathological classification</vt:lpstr>
      <vt:lpstr>Illustrative Case</vt:lpstr>
      <vt:lpstr>Case presentation</vt:lpstr>
      <vt:lpstr>IBM</vt:lpstr>
      <vt:lpstr>IBM</vt:lpstr>
      <vt:lpstr>IBM</vt:lpstr>
      <vt:lpstr>IBM pathogenesis</vt:lpstr>
      <vt:lpstr>IBM muscle pathology</vt:lpstr>
      <vt:lpstr>IBM muscle pathology</vt:lpstr>
      <vt:lpstr>       IBM muscle pathology           </vt:lpstr>
      <vt:lpstr>Vacuoles</vt:lpstr>
      <vt:lpstr>Inclusions</vt:lpstr>
      <vt:lpstr>PM</vt:lpstr>
      <vt:lpstr>PM Pathogenesis</vt:lpstr>
      <vt:lpstr>PM muscle pathology</vt:lpstr>
      <vt:lpstr>PM pathology</vt:lpstr>
      <vt:lpstr>PM, IBM and PM/IBM cases, 1998-2003</vt:lpstr>
      <vt:lpstr>Demographics</vt:lpstr>
      <vt:lpstr>Demographics</vt:lpstr>
      <vt:lpstr>PM/IBM patients</vt:lpstr>
      <vt:lpstr>Serum CK levels</vt:lpstr>
      <vt:lpstr>Serum CK levels</vt:lpstr>
      <vt:lpstr>Association with other autoimmune diseases</vt:lpstr>
      <vt:lpstr>Association with autoimmune markersа Positive test/Pts tested</vt:lpstr>
      <vt:lpstr>Muscle biopsy findings </vt:lpstr>
      <vt:lpstr>Muscle biopsy findings </vt:lpstr>
      <vt:lpstr>Muscle biopsy findings </vt:lpstr>
      <vt:lpstr>Effects of immunotherapy</vt:lpstr>
      <vt:lpstr>Effects of immunotherapy</vt:lpstr>
      <vt:lpstr>Effects of immunotherapy</vt:lpstr>
      <vt:lpstr>Therapy</vt:lpstr>
      <vt:lpstr>Study results</vt:lpstr>
      <vt:lpstr>Study results</vt:lpstr>
      <vt:lpstr>Study results</vt:lpstr>
      <vt:lpstr>Illustrative Case</vt:lpstr>
      <vt:lpstr>Case presentation</vt:lpstr>
      <vt:lpstr>Case presentation</vt:lpstr>
      <vt:lpstr>Case presentation</vt:lpstr>
      <vt:lpstr>Case presentation</vt:lpstr>
      <vt:lpstr>        Dermatomyositis  </vt:lpstr>
      <vt:lpstr>Dermatomyositis</vt:lpstr>
      <vt:lpstr>Slide 44</vt:lpstr>
      <vt:lpstr> DM Pathophysiology</vt:lpstr>
      <vt:lpstr>DM muscle pathology</vt:lpstr>
      <vt:lpstr>DM muscle pathology</vt:lpstr>
      <vt:lpstr>DM and cancer</vt:lpstr>
      <vt:lpstr>Factors predictive of malignancy in DM</vt:lpstr>
      <vt:lpstr>Slide 50</vt:lpstr>
      <vt:lpstr>Antisynthetase syndrome</vt:lpstr>
      <vt:lpstr>Aminoacyl-tRNAsynthetase</vt:lpstr>
      <vt:lpstr>Antisynthetase antibodies</vt:lpstr>
      <vt:lpstr>Clinical manifestation of ASS </vt:lpstr>
      <vt:lpstr>       Mechanic’s hands</vt:lpstr>
      <vt:lpstr>ASS muscle pathology</vt:lpstr>
      <vt:lpstr>Antisynthetase syndrome-JO1</vt:lpstr>
      <vt:lpstr>Autoimmune myopathy without inflammation</vt:lpstr>
      <vt:lpstr>Illustrative case</vt:lpstr>
      <vt:lpstr>Illustrative case</vt:lpstr>
      <vt:lpstr>Illustrative case</vt:lpstr>
      <vt:lpstr>Signal Recognition Particle</vt:lpstr>
      <vt:lpstr>Signal recognition particle (SRP)</vt:lpstr>
      <vt:lpstr>Signal recognition particle (SRP)</vt:lpstr>
      <vt:lpstr>Anti-SRP antibody associated myopathy </vt:lpstr>
      <vt:lpstr>Anti-SRP antibody associated myopathy  </vt:lpstr>
      <vt:lpstr>Anti-SRP antibody muscle pathology</vt:lpstr>
      <vt:lpstr>       Anti-SRP antibody associated myopathy</vt:lpstr>
      <vt:lpstr>Myositis antibodies</vt:lpstr>
      <vt:lpstr>Illustrative case</vt:lpstr>
      <vt:lpstr>Illustrative case</vt:lpstr>
      <vt:lpstr>illustrative</vt:lpstr>
      <vt:lpstr>   ? Statin-associated autoimmune myopathy</vt:lpstr>
      <vt:lpstr>? Statin-associated autoimmune myopathy</vt:lpstr>
      <vt:lpstr>? Statin-associated autoimmune myopathy</vt:lpstr>
      <vt:lpstr>? Statin-associated autoimmune myositis, muscle pathology</vt:lpstr>
      <vt:lpstr>? Statin-associated autoimmune myopathy</vt:lpstr>
      <vt:lpstr>Statins</vt:lpstr>
      <vt:lpstr>Statin and autoimmune myopathy</vt:lpstr>
      <vt:lpstr>Treatment of inflammatory myopathy</vt:lpstr>
      <vt:lpstr>Treatment of IBM</vt:lpstr>
      <vt:lpstr>Treatment of IBM</vt:lpstr>
      <vt:lpstr>Treatment of inflammatory myopathy</vt:lpstr>
      <vt:lpstr>       Treatment of inflammatory myopathy (first line treatment)   </vt:lpstr>
      <vt:lpstr>Treatment of refractory inflammatory myopathy</vt:lpstr>
      <vt:lpstr>Conclusions</vt:lpstr>
      <vt:lpstr>Conclusions</vt:lpstr>
      <vt:lpstr>Prednisone</vt:lpstr>
      <vt:lpstr>Azathioprine</vt:lpstr>
      <vt:lpstr>Methotrexate</vt:lpstr>
      <vt:lpstr>Mycophenolate Mofetil </vt:lpstr>
      <vt:lpstr>IVIG</vt:lpstr>
      <vt:lpstr>IVIG</vt:lpstr>
      <vt:lpstr>Cyclosporine A and Tacrolimus </vt:lpstr>
      <vt:lpstr>Cyclophosphamide</vt:lpstr>
      <vt:lpstr>Rituximab(Rituxan)</vt:lpstr>
      <vt:lpstr>Tumor Necrosis Factor-alpha (TNF-α) monoclonal antibody</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nizar</dc:creator>
  <cp:lastModifiedBy>nlowe</cp:lastModifiedBy>
  <cp:revision>185</cp:revision>
  <dcterms:created xsi:type="dcterms:W3CDTF">2010-02-20T13:25:46Z</dcterms:created>
  <dcterms:modified xsi:type="dcterms:W3CDTF">2010-03-01T16:00:21Z</dcterms:modified>
</cp:coreProperties>
</file>